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9" r:id="rId6"/>
    <p:sldId id="300" r:id="rId7"/>
    <p:sldId id="288" r:id="rId8"/>
    <p:sldId id="296" r:id="rId9"/>
    <p:sldId id="287" r:id="rId10"/>
    <p:sldId id="293" r:id="rId11"/>
    <p:sldId id="295" r:id="rId12"/>
    <p:sldId id="294" r:id="rId13"/>
    <p:sldId id="297" r:id="rId14"/>
    <p:sldId id="263" r:id="rId15"/>
    <p:sldId id="276" r:id="rId16"/>
    <p:sldId id="267" r:id="rId17"/>
    <p:sldId id="279" r:id="rId18"/>
    <p:sldId id="290" r:id="rId19"/>
    <p:sldId id="291" r:id="rId20"/>
    <p:sldId id="28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6976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609329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Рис. 4. </a:t>
            </a:r>
            <a:r>
              <a:rPr lang="ru-RU" dirty="0" smtClean="0">
                <a:cs typeface="Arial" pitchFamily="34" charset="0"/>
              </a:rPr>
              <a:t>Обмен сессионным ключом  со стороны сервера</a:t>
            </a:r>
            <a:endParaRPr lang="ru-RU" dirty="0"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6000"/>
              </p:ext>
            </p:extLst>
          </p:nvPr>
        </p:nvGraphicFramePr>
        <p:xfrm>
          <a:off x="35140" y="231273"/>
          <a:ext cx="8048749" cy="615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Visio" r:id="rId3" imgW="6819885" imgH="5216534" progId="">
                  <p:embed/>
                </p:oleObj>
              </mc:Choice>
              <mc:Fallback>
                <p:oleObj name="Visio" r:id="rId3" imgW="6819885" imgH="5216534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0" y="231273"/>
                        <a:ext cx="8048749" cy="6158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70669"/>
              </p:ext>
            </p:extLst>
          </p:nvPr>
        </p:nvGraphicFramePr>
        <p:xfrm>
          <a:off x="251520" y="-37638"/>
          <a:ext cx="8640960" cy="68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Visio" r:id="rId3" imgW="7116796" imgH="5678187" progId="">
                  <p:embed/>
                </p:oleObj>
              </mc:Choice>
              <mc:Fallback>
                <p:oleObj name="Visio" r:id="rId3" imgW="7116796" imgH="5678187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-37638"/>
                        <a:ext cx="8640960" cy="6899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56983" y="508518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Рис. 4. </a:t>
            </a:r>
            <a:r>
              <a:rPr lang="ru-RU" dirty="0" smtClean="0">
                <a:cs typeface="Arial" pitchFamily="34" charset="0"/>
              </a:rPr>
              <a:t>Обмен сессионным ключом  со стороны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4128" y="225174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300192" y="1052736"/>
            <a:ext cx="262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cs typeface="Arial" pitchFamily="34" charset="0"/>
              </a:rPr>
              <a:t>Третий этап протокола со стороны сервера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33479"/>
              </p:ext>
            </p:extLst>
          </p:nvPr>
        </p:nvGraphicFramePr>
        <p:xfrm>
          <a:off x="33714" y="0"/>
          <a:ext cx="7494362" cy="674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Visio" r:id="rId3" imgW="6574413" imgH="5912425" progId="">
                  <p:embed/>
                </p:oleObj>
              </mc:Choice>
              <mc:Fallback>
                <p:oleObj name="Visio" r:id="rId3" imgW="6574413" imgH="5912425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4" y="0"/>
                        <a:ext cx="7494362" cy="6741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16037" y="22988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4293096"/>
            <a:ext cx="31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cs typeface="Arial" pitchFamily="34" charset="0"/>
              </a:rPr>
              <a:t>Третий этап протокола </a:t>
            </a:r>
          </a:p>
          <a:p>
            <a:pPr algn="ctr"/>
            <a:r>
              <a:rPr lang="ru-RU" dirty="0" smtClean="0">
                <a:cs typeface="Arial" pitchFamily="34" charset="0"/>
              </a:rPr>
              <a:t>со стороны клиента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4870"/>
              </p:ext>
            </p:extLst>
          </p:nvPr>
        </p:nvGraphicFramePr>
        <p:xfrm>
          <a:off x="-108520" y="22988"/>
          <a:ext cx="7248851" cy="68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Visio" r:id="rId3" imgW="5173067" imgH="4873136" progId="">
                  <p:embed/>
                </p:oleObj>
              </mc:Choice>
              <mc:Fallback>
                <p:oleObj name="Visio" r:id="rId3" imgW="5173067" imgH="4873136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22988"/>
                        <a:ext cx="7248851" cy="68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445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5562078"/>
            <a:ext cx="8964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Результат тестирования алгоритма симметричного шифрования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ГОСТ28147-89.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инициализации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считывается из файла.</a:t>
            </a:r>
            <a:endParaRPr lang="ru-RU" sz="25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168" y="5015011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Тестирование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2" y="61486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Параметры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протокола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239" y="4194522"/>
            <a:ext cx="8519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Параметры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</a:p>
          <a:p>
            <a:pPr algn="ctr"/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открытый ключи, генерирующий сервер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открытый ключ генерирующий клиент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 симметричного шифрования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3" y="908720"/>
            <a:ext cx="8662153" cy="26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44063" y="353565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9. Приложение для тестирования криптографических алгоритмов. Тестирование протокола обмена ключами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28416"/>
              </p:ext>
            </p:extLst>
          </p:nvPr>
        </p:nvGraphicFramePr>
        <p:xfrm>
          <a:off x="467544" y="1244019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" y="160405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4" y="1642598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55" y="1642598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9521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2681" y="2175360"/>
            <a:ext cx="14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19891" y="3069301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доп. 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0764" y="2221526"/>
            <a:ext cx="16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76" y="1689521"/>
            <a:ext cx="710784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2911659" y="2976274"/>
            <a:ext cx="1889819" cy="3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358" y="22215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652876" y="2544691"/>
            <a:ext cx="195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0x01 – </a:t>
            </a:r>
            <a:r>
              <a:rPr lang="ru-RU" dirty="0" smtClean="0"/>
              <a:t>передача</a:t>
            </a:r>
          </a:p>
          <a:p>
            <a:endParaRPr lang="ru-RU" dirty="0"/>
          </a:p>
          <a:p>
            <a:r>
              <a:rPr lang="ru-RU" dirty="0" smtClean="0"/>
              <a:t>0</a:t>
            </a:r>
            <a:r>
              <a:rPr lang="en-US" dirty="0" smtClean="0"/>
              <a:t>x02 - </a:t>
            </a:r>
          </a:p>
          <a:p>
            <a:endParaRPr lang="en-US" dirty="0"/>
          </a:p>
          <a:p>
            <a:r>
              <a:rPr lang="en-US" dirty="0" smtClean="0"/>
              <a:t>0x03 - 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949" y="913436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50004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0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223" y="3930939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0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8223" y="1919729"/>
            <a:ext cx="694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криптографическому протоколу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0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323" y="2319839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сертифицированные российские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8393" y="4303455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626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31" y="1535717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731" y="1939403"/>
            <a:ext cx="86439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 криптографического протокола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500042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9123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(встраивая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986837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8" y="2050944"/>
            <a:ext cx="24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з</a:t>
            </a:r>
            <a:r>
              <a:rPr lang="ru-RU" sz="1600" dirty="0" smtClean="0"/>
              <a:t>ащищенный канал связи</a:t>
            </a:r>
            <a:endParaRPr lang="ru-RU" sz="16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415597"/>
            <a:ext cx="0" cy="41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415597"/>
            <a:ext cx="0" cy="41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6" idx="1"/>
          </p:cNvCxnSpPr>
          <p:nvPr/>
        </p:nvCxnSpPr>
        <p:spPr>
          <a:xfrm>
            <a:off x="2636049" y="3525729"/>
            <a:ext cx="3232095" cy="0"/>
          </a:xfrm>
          <a:prstGeom prst="straightConnector1">
            <a:avLst/>
          </a:prstGeom>
          <a:ln w="22225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9" y="4509120"/>
            <a:ext cx="323209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601535" y="1538946"/>
            <a:ext cx="731218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 flipV="1">
            <a:off x="4601534" y="2343331"/>
            <a:ext cx="762554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2753" y="1246558"/>
            <a:ext cx="24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о</a:t>
            </a:r>
            <a:r>
              <a:rPr lang="ru-RU" sz="1600" dirty="0" smtClean="0"/>
              <a:t>ткрытый й канал связи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0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Основные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14422"/>
            <a:ext cx="7715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 smtClean="0"/>
              <a:t> Анализ сетевого трафика</a:t>
            </a:r>
          </a:p>
          <a:p>
            <a:pPr marL="342900" indent="-342900">
              <a:buAutoNum type="arabicPeriod"/>
            </a:pP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 Угроза выявления пароля </a:t>
            </a:r>
          </a:p>
          <a:p>
            <a:pPr marL="342900" indent="-342900">
              <a:buAutoNum type="arabicPeriod"/>
            </a:pP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 Подмена доверенного объекта сети и передача по каналам связи сообщений от его имени с присвоением его прав доступа</a:t>
            </a:r>
          </a:p>
          <a:p>
            <a:pPr marL="342900" indent="-342900">
              <a:buAutoNum type="arabicPeriod"/>
            </a:pP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 Уязвимости программного обеспечения, использование злоумышленником не декларированных возможностей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15531"/>
              </p:ext>
            </p:extLst>
          </p:nvPr>
        </p:nvGraphicFramePr>
        <p:xfrm>
          <a:off x="500034" y="584775"/>
          <a:ext cx="8358246" cy="573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2786082"/>
                <a:gridCol w="2786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C00000"/>
                          </a:solidFill>
                        </a:rPr>
                        <a:t>Угрозы</a:t>
                      </a:r>
                      <a:endParaRPr lang="ru-RU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Способ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dirty="0" smtClean="0"/>
                        <a:t>решения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Реализация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Анализ сетевого трафика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Симметричное</a:t>
                      </a:r>
                      <a:r>
                        <a:rPr lang="ru-RU" sz="1800" baseline="0" dirty="0" smtClean="0"/>
                        <a:t> шифрования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Криптографический протокол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Угроза выявления пароля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Передача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baseline="0" dirty="0" err="1" smtClean="0"/>
                        <a:t>хеш</a:t>
                      </a:r>
                      <a:r>
                        <a:rPr lang="ru-RU" sz="1800" baseline="0" dirty="0" smtClean="0"/>
                        <a:t> значений пароля и симметричное шифрование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Криптографический</a:t>
                      </a:r>
                      <a:r>
                        <a:rPr lang="ru-RU" sz="1800" baseline="0" dirty="0" smtClean="0"/>
                        <a:t> протокол</a:t>
                      </a:r>
                      <a:endParaRPr lang="ru-RU" sz="1800" dirty="0"/>
                    </a:p>
                  </a:txBody>
                  <a:tcPr/>
                </a:tc>
              </a:tr>
              <a:tr h="180088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Подмена доверенного объекта сети и передача по каналам связи сообщений от его имени с присвоением определенных прав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Алгоритмы аутентификации клиента,</a:t>
                      </a:r>
                      <a:r>
                        <a:rPr lang="ru-RU" sz="1800" baseline="0" dirty="0" smtClean="0"/>
                        <a:t> описанные  в </a:t>
                      </a:r>
                      <a:r>
                        <a:rPr lang="en-US" sz="1800" baseline="0" dirty="0" smtClean="0"/>
                        <a:t>ISO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IEC 9798</a:t>
                      </a:r>
                      <a:r>
                        <a:rPr lang="en-US" sz="1800" baseline="0" dirty="0" smtClean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Криптографический протокол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Уязвимости ПО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dirty="0" smtClean="0"/>
                        <a:t>использование злоумышленником не декларированных возможностей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Регулярное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dirty="0" smtClean="0"/>
                        <a:t>выполнения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ГОСТ 51188-98</a:t>
                      </a:r>
                      <a:r>
                        <a:rPr lang="ru-RU" sz="1800" baseline="0" dirty="0" smtClean="0"/>
                        <a:t>, руководящего документов ФСТЭК, проводить комплексное тестирование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Вся программная часть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9123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071678"/>
            <a:ext cx="2428892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Криптографический протокол двухфакторной аутентификации</a:t>
            </a:r>
          </a:p>
          <a:p>
            <a:pPr algn="ctr"/>
            <a:r>
              <a:rPr lang="ru-RU" dirty="0" smtClean="0"/>
              <a:t>(библиотека для клиента и сервера)  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488" y="2071678"/>
            <a:ext cx="2000264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доступа к считывателю смарт-карты</a:t>
            </a:r>
          </a:p>
          <a:p>
            <a:pPr algn="ctr"/>
            <a:r>
              <a:rPr lang="ru-RU" dirty="0" smtClean="0"/>
              <a:t>(для клиента)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2"/>
            <a:endCxn id="7" idx="0"/>
          </p:cNvCxnSpPr>
          <p:nvPr/>
        </p:nvCxnSpPr>
        <p:spPr>
          <a:xfrm rot="5400000">
            <a:off x="2384530" y="-79788"/>
            <a:ext cx="1195664" cy="31072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 rot="5400000">
            <a:off x="3598976" y="1134658"/>
            <a:ext cx="1195664" cy="6783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143504" y="2071678"/>
            <a:ext cx="1785950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 тестирования библиотек</a:t>
            </a:r>
          </a:p>
          <a:p>
            <a:pPr algn="ctr"/>
            <a:r>
              <a:rPr lang="ru-RU" dirty="0" smtClean="0"/>
              <a:t>(для клиента и сервера)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2"/>
            <a:endCxn id="17" idx="0"/>
          </p:cNvCxnSpPr>
          <p:nvPr/>
        </p:nvCxnSpPr>
        <p:spPr>
          <a:xfrm rot="16200000" flipH="1">
            <a:off x="4688405" y="723604"/>
            <a:ext cx="1195664" cy="1500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7143768" y="2071678"/>
            <a:ext cx="1785950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Руководящий документ, описывающий интерфейс доступа </a:t>
            </a:r>
            <a:r>
              <a:rPr lang="ru-RU" dirty="0" smtClean="0"/>
              <a:t>к программной части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6" idx="2"/>
            <a:endCxn id="34" idx="0"/>
          </p:cNvCxnSpPr>
          <p:nvPr/>
        </p:nvCxnSpPr>
        <p:spPr>
          <a:xfrm rot="16200000" flipH="1">
            <a:off x="5688537" y="-276528"/>
            <a:ext cx="1195664" cy="350074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5811" y="112474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34567"/>
              </p:ext>
            </p:extLst>
          </p:nvPr>
        </p:nvGraphicFramePr>
        <p:xfrm>
          <a:off x="0" y="872952"/>
          <a:ext cx="6380384" cy="598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Visio" r:id="rId3" imgW="5633374" imgH="5093350" progId="">
                  <p:embed/>
                </p:oleObj>
              </mc:Choice>
              <mc:Fallback>
                <p:oleObj name="Visio" r:id="rId3" imgW="5633374" imgH="509335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2952"/>
                        <a:ext cx="6380384" cy="5985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0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071546"/>
          <a:ext cx="8429684" cy="5581273"/>
        </p:xfrm>
        <a:graphic>
          <a:graphicData uri="http://schemas.openxmlformats.org/drawingml/2006/table">
            <a:tbl>
              <a:tblPr/>
              <a:tblGrid>
                <a:gridCol w="2106758"/>
                <a:gridCol w="1465123"/>
                <a:gridCol w="3571913"/>
                <a:gridCol w="1285890"/>
              </a:tblGrid>
              <a:tr h="797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Название протокола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Односторонняя аутентификация, основанная 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простота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1. Основан на использовании системного времени и требует дополнительную синхронизацию (в некоторых случаях).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2.Не 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Односторонняя аутентификация с использованием 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Взаимная аутентификация с использованием случайных чисел</a:t>
                      </a:r>
                      <a:endParaRPr lang="ru-RU" sz="14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1. Предназначен для взаимной аутентификации (не подходит в случае односторонней).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2. Не 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Аутентификация с использованием случайных чисел </a:t>
                      </a:r>
                      <a:r>
                        <a:rPr lang="ru-RU" sz="14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иимитозащиты</a:t>
                      </a:r>
                      <a:endParaRPr lang="ru-RU" sz="14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Усложняется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4796" y="25355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9836" y="957470"/>
            <a:ext cx="350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имитовставка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на известном клиенту ключе</a:t>
            </a: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12246"/>
              </p:ext>
            </p:extLst>
          </p:nvPr>
        </p:nvGraphicFramePr>
        <p:xfrm>
          <a:off x="-108520" y="430137"/>
          <a:ext cx="5904656" cy="640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Visio" r:id="rId3" imgW="4767981" imgH="5178631" progId="">
                  <p:embed/>
                </p:oleObj>
              </mc:Choice>
              <mc:Fallback>
                <p:oleObj name="Visio" r:id="rId3" imgW="4767981" imgH="5178631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430137"/>
                        <a:ext cx="5904656" cy="6407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4835</TotalTime>
  <Words>847</Words>
  <Application>Microsoft Office PowerPoint</Application>
  <PresentationFormat>Экран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Исполнительная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606</cp:revision>
  <dcterms:created xsi:type="dcterms:W3CDTF">2015-03-18T18:48:52Z</dcterms:created>
  <dcterms:modified xsi:type="dcterms:W3CDTF">2015-06-06T07:39:32Z</dcterms:modified>
</cp:coreProperties>
</file>