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301" r:id="rId6"/>
    <p:sldId id="299" r:id="rId7"/>
    <p:sldId id="296" r:id="rId8"/>
    <p:sldId id="288" r:id="rId9"/>
    <p:sldId id="287" r:id="rId10"/>
    <p:sldId id="293" r:id="rId11"/>
    <p:sldId id="295" r:id="rId12"/>
    <p:sldId id="263" r:id="rId13"/>
    <p:sldId id="276" r:id="rId14"/>
    <p:sldId id="267" r:id="rId15"/>
    <p:sldId id="279" r:id="rId16"/>
    <p:sldId id="290" r:id="rId17"/>
    <p:sldId id="291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2470-1CD7-4829-B73C-9667EBC1A288}" type="datetimeFigureOut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F3844-069D-473E-9217-573C954B07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7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6748-12CE-4DEA-9B8A-997BD35B5B6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90A-DFE9-449C-A37B-ACF45A47C826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BF62-A280-4785-AA8D-56FE2C1D7A2C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BCE1-6324-491D-B9D8-AAB97C56567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3494-896F-419E-BE70-6FD85D7061DD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157E-5E3C-4926-BB70-A4F8CC6D989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31B-65A0-479E-9915-554DE5036CFE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BB5F-E8B1-4B61-A389-241E6D21C330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7046-F941-4119-B1A7-15A2FE7D6BE7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4620-3D8A-4934-9335-473CB7A1AC43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D7F8-392F-419B-8334-FF9DF9925E2F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F7BB73-DC8F-47D5-9065-CCED7C8A3619}" type="datetime1">
              <a:rPr lang="ru-RU" smtClean="0"/>
              <a:pPr/>
              <a:t>07.06.2015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6064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 МИНОБРНАУКИ РОССИИ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Федеральное государственное автономное образовательное учреждение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высшего образования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«Национальный исследовательский университет «МИЭТ»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/>
              <a:t> </a:t>
            </a:r>
            <a:endParaRPr lang="ru-RU" dirty="0"/>
          </a:p>
          <a:p>
            <a:pPr algn="ctr"/>
            <a:endParaRPr lang="ru-RU" b="1" dirty="0" smtClean="0"/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Факультет  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Микроприборов и технической кибернетики (</a:t>
            </a:r>
            <a:r>
              <a:rPr lang="ru-RU" u="sng" dirty="0" err="1">
                <a:latin typeface="Arial" pitchFamily="34" charset="0"/>
                <a:cs typeface="Arial" pitchFamily="34" charset="0"/>
              </a:rPr>
              <a:t>МПиТК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)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Кафедра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u="sng" dirty="0">
                <a:latin typeface="Arial" pitchFamily="34" charset="0"/>
                <a:cs typeface="Arial" pitchFamily="34" charset="0"/>
              </a:rPr>
              <a:t>Телекоммуникационные системы»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ВЫПУСКНАЯ КВАЛИФИКАЦИОННАЯ РАБОТА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НА ТЕМУ: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программно-аппаратной системы двухфакторной аутентификации</a:t>
            </a:r>
            <a:endParaRPr lang="ru-R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latin typeface="Arial" pitchFamily="34" charset="0"/>
                <a:cs typeface="Arial" pitchFamily="34" charset="0"/>
              </a:rPr>
              <a:t> 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Студент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Р. В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. Иванов 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Руководитель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			             В. П.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Батура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Консультант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			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            О. П. Симонова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0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13" y="-72390"/>
            <a:ext cx="79078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 этап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10</a:t>
            </a:fld>
            <a:endParaRPr lang="ru-RU" sz="2000" dirty="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-14288" y="6002600"/>
            <a:ext cx="887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p, g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исходные параметры для протокола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открытый ключ сервера,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открытый ключ клиента,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полученный в результате обмена сессионный ключ,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хеш-функция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" y="404664"/>
            <a:ext cx="8362243" cy="568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11</a:t>
            </a:fld>
            <a:endParaRPr lang="ru-RU" sz="2000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48742" y="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" y="745826"/>
            <a:ext cx="8986085" cy="520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5888536"/>
            <a:ext cx="887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 этап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протокола предназначен для двухфакторной аутентификации пользователей по защищенному каналу связи  </a:t>
            </a:r>
          </a:p>
        </p:txBody>
      </p:sp>
    </p:spTree>
    <p:extLst>
      <p:ext uri="{BB962C8B-B14F-4D97-AF65-F5344CB8AC3E}">
        <p14:creationId xmlns:p14="http://schemas.microsoft.com/office/powerpoint/2010/main" val="23912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0"/>
            <a:ext cx="936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Реализация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алгоритма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633" y="603836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Вектор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инициализации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считывается из файла</a:t>
            </a: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54" y="5669036"/>
            <a:ext cx="84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Реализация алгоритма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3" y="1378083"/>
            <a:ext cx="8448890" cy="428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12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1434" y="2282031"/>
            <a:ext cx="2559150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0631" y="4009628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510631" y="4797152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0631" y="5104046"/>
            <a:ext cx="2559150" cy="306894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76522" y="4316522"/>
            <a:ext cx="8371941" cy="4806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428674" y="833187"/>
            <a:ext cx="2952328" cy="349814"/>
          </a:xfrm>
          <a:prstGeom prst="callout2">
            <a:avLst>
              <a:gd name="adj1" fmla="val 95235"/>
              <a:gd name="adj2" fmla="val 88794"/>
              <a:gd name="adj3" fmla="val 97108"/>
              <a:gd name="adj4" fmla="val 29487"/>
              <a:gd name="adj5" fmla="val 407559"/>
              <a:gd name="adj6" fmla="val 2374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Вектор инициализации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Выноска 2 (без границы) 20"/>
          <p:cNvSpPr/>
          <p:nvPr/>
        </p:nvSpPr>
        <p:spPr>
          <a:xfrm>
            <a:off x="3209723" y="846473"/>
            <a:ext cx="2864308" cy="342038"/>
          </a:xfrm>
          <a:prstGeom prst="callout2">
            <a:avLst>
              <a:gd name="adj1" fmla="val 99412"/>
              <a:gd name="adj2" fmla="val 89702"/>
              <a:gd name="adj3" fmla="val 101285"/>
              <a:gd name="adj4" fmla="val 8679"/>
              <a:gd name="adj5" fmla="val 915966"/>
              <a:gd name="adj6" fmla="val 895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Тестовые данные 8 байт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Выноска 2 (без границы) 21"/>
          <p:cNvSpPr/>
          <p:nvPr/>
        </p:nvSpPr>
        <p:spPr>
          <a:xfrm>
            <a:off x="5984839" y="835047"/>
            <a:ext cx="3228380" cy="342038"/>
          </a:xfrm>
          <a:prstGeom prst="callout2">
            <a:avLst>
              <a:gd name="adj1" fmla="val 99412"/>
              <a:gd name="adj2" fmla="val 96177"/>
              <a:gd name="adj3" fmla="val 97108"/>
              <a:gd name="adj4" fmla="val 6916"/>
              <a:gd name="adj5" fmla="val 1013433"/>
              <a:gd name="adj6" fmla="val -130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Ключ шифрования 256 бит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Выноска 2 (без границы) 22"/>
          <p:cNvSpPr/>
          <p:nvPr/>
        </p:nvSpPr>
        <p:spPr>
          <a:xfrm>
            <a:off x="3163469" y="493009"/>
            <a:ext cx="2874997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633"/>
              <a:gd name="adj5" fmla="val 1262672"/>
              <a:gd name="adj6" fmla="val -1426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Выноска 2 (без границы) 23"/>
          <p:cNvSpPr/>
          <p:nvPr/>
        </p:nvSpPr>
        <p:spPr>
          <a:xfrm>
            <a:off x="5968630" y="491149"/>
            <a:ext cx="3175370" cy="342038"/>
          </a:xfrm>
          <a:prstGeom prst="callout2">
            <a:avLst>
              <a:gd name="adj1" fmla="val 99412"/>
              <a:gd name="adj2" fmla="val 97505"/>
              <a:gd name="adj3" fmla="val 101285"/>
              <a:gd name="adj4" fmla="val 5136"/>
              <a:gd name="adj5" fmla="val 1386595"/>
              <a:gd name="adj6" fmla="val -9143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Дешифрованные данные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6" y="735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Реализация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протокола Диффи-Хеллмана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5187" y="2306476"/>
            <a:ext cx="6391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Рис 4. Тестирование протокол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Диффи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Хэллмана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5" y="1785049"/>
            <a:ext cx="8662153" cy="262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23972" y="5728696"/>
            <a:ext cx="834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Приложение тестирования.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Выработка сессионного ключа симметричного шифрования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13</a:t>
            </a:fld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715" y="2060848"/>
            <a:ext cx="8662153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2 (без границы) 8"/>
          <p:cNvSpPr/>
          <p:nvPr/>
        </p:nvSpPr>
        <p:spPr>
          <a:xfrm>
            <a:off x="0" y="659373"/>
            <a:ext cx="3888891" cy="342038"/>
          </a:xfrm>
          <a:prstGeom prst="callout2">
            <a:avLst>
              <a:gd name="adj1" fmla="val 99412"/>
              <a:gd name="adj2" fmla="val 6837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573" y="250653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2 (без границы) 12"/>
          <p:cNvSpPr/>
          <p:nvPr/>
        </p:nvSpPr>
        <p:spPr>
          <a:xfrm>
            <a:off x="1187624" y="1153811"/>
            <a:ext cx="3888891" cy="342038"/>
          </a:xfrm>
          <a:prstGeom prst="callout2">
            <a:avLst>
              <a:gd name="adj1" fmla="val 103589"/>
              <a:gd name="adj2" fmla="val 66904"/>
              <a:gd name="adj3" fmla="val 101287"/>
              <a:gd name="adj4" fmla="val 34263"/>
              <a:gd name="adj5" fmla="val 399390"/>
              <a:gd name="adj6" fmla="val 2022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Параметр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endParaRPr lang="ru-RU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972" y="3093218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носка 2 (без границы) 14"/>
          <p:cNvSpPr/>
          <p:nvPr/>
        </p:nvSpPr>
        <p:spPr>
          <a:xfrm>
            <a:off x="2987824" y="659373"/>
            <a:ext cx="4608512" cy="492247"/>
          </a:xfrm>
          <a:prstGeom prst="callout2">
            <a:avLst>
              <a:gd name="adj1" fmla="val 99412"/>
              <a:gd name="adj2" fmla="val 68374"/>
              <a:gd name="adj3" fmla="val 104189"/>
              <a:gd name="adj4" fmla="val 23722"/>
              <a:gd name="adj5" fmla="val 488402"/>
              <a:gd name="adj6" fmla="val 94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клиента 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8455" y="3538901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 2 (без границы) 16"/>
          <p:cNvSpPr/>
          <p:nvPr/>
        </p:nvSpPr>
        <p:spPr>
          <a:xfrm>
            <a:off x="4446323" y="1227862"/>
            <a:ext cx="4608512" cy="492247"/>
          </a:xfrm>
          <a:prstGeom prst="callout2">
            <a:avLst>
              <a:gd name="adj1" fmla="val 90704"/>
              <a:gd name="adj2" fmla="val 91316"/>
              <a:gd name="adj3" fmla="val 89677"/>
              <a:gd name="adj4" fmla="val 2950"/>
              <a:gd name="adj5" fmla="val 479695"/>
              <a:gd name="adj6" fmla="val -198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Открытый ключ сервера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5143" y="3991429"/>
            <a:ext cx="8631296" cy="44568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Выноска 2 (без границы) 19"/>
          <p:cNvSpPr/>
          <p:nvPr/>
        </p:nvSpPr>
        <p:spPr>
          <a:xfrm>
            <a:off x="223972" y="4797152"/>
            <a:ext cx="5356140" cy="576064"/>
          </a:xfrm>
          <a:prstGeom prst="callout2">
            <a:avLst>
              <a:gd name="adj1" fmla="val 102314"/>
              <a:gd name="adj2" fmla="val 789"/>
              <a:gd name="adj3" fmla="val 95482"/>
              <a:gd name="adj4" fmla="val 99368"/>
              <a:gd name="adj5" fmla="val -80633"/>
              <a:gd name="adj6" fmla="val 10624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Сессионный ключ симметричного шифрования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 = B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mod p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b="1" i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 </a:t>
            </a:r>
            <a:endParaRPr lang="ru-RU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159" y="62638"/>
            <a:ext cx="7776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Формат передаваемого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сообщения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08892"/>
              </p:ext>
            </p:extLst>
          </p:nvPr>
        </p:nvGraphicFramePr>
        <p:xfrm>
          <a:off x="1695905" y="687414"/>
          <a:ext cx="6096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88032"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0" y="1047454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45" y="1046894"/>
            <a:ext cx="557471" cy="52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16" y="1046894"/>
            <a:ext cx="1296144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59" y="1046894"/>
            <a:ext cx="2440916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233" y="1580591"/>
            <a:ext cx="1427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клиента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445649" y="2000167"/>
            <a:ext cx="1440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бит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флагов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5418" y="1581158"/>
            <a:ext cx="162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од ответа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запроса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20" y="1109278"/>
            <a:ext cx="710784" cy="32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4189467" y="1838714"/>
            <a:ext cx="1763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лина данных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0719" y="16109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32537"/>
              </p:ext>
            </p:extLst>
          </p:nvPr>
        </p:nvGraphicFramePr>
        <p:xfrm>
          <a:off x="232259" y="2842475"/>
          <a:ext cx="8817534" cy="381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18"/>
                <a:gridCol w="3245292"/>
                <a:gridCol w="1470232"/>
                <a:gridCol w="2624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запроса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Код ответа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ru-RU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0x00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Запрос на аутентификацию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0x01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Случайное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число </a:t>
                      </a:r>
                      <a:r>
                        <a:rPr lang="en-US" sz="14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r1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0x02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подлинности клиента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0x03</a:t>
                      </a:r>
                      <a:endParaRPr lang="ru-RU" sz="14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r>
                        <a:rPr lang="en-US" sz="1400" b="1" i="0" u="none" strike="noStrike" kern="120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</a:t>
                      </a:r>
                      <a:r>
                        <a:rPr lang="ru-RU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1)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+ имитовставка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0x04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0x05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H(p)</a:t>
                      </a:r>
                      <a:endParaRPr lang="ru-RU" sz="1400" b="1" i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0x06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Параметр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ru-RU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0x07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H(g)</a:t>
                      </a:r>
                      <a:endParaRPr lang="ru-RU" sz="14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6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0x08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H(A)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0x09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H(A)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0x0A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запрос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H(B)</a:t>
                      </a:r>
                      <a:endParaRPr lang="en-US" sz="14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0x0B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Значение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H(B)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0x0C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Значение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смарт-карты, запрос на проверку в БД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0x0D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 проверки 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смарт-карты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x0E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пароля </a:t>
                      </a:r>
                      <a:r>
                        <a:rPr lang="ru-RU" sz="1400" baseline="0" dirty="0" smtClean="0">
                          <a:latin typeface="Arial" pitchFamily="34" charset="0"/>
                          <a:cs typeface="Arial" pitchFamily="34" charset="0"/>
                        </a:rPr>
                        <a:t>пользователя, запрос на результат аутентификации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0x0F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itchFamily="34" charset="0"/>
                          <a:cs typeface="Arial" pitchFamily="34" charset="0"/>
                        </a:rPr>
                        <a:t>Результат аутентификации пользователя </a:t>
                      </a:r>
                      <a:endParaRPr lang="ru-RU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0690" y="1919145"/>
            <a:ext cx="401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Флаг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0x3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этап протокола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14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35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86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943" y="377750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Рисунок 8"/>
          <p:cNvPicPr>
            <a:picLocks noChangeAspect="1" noChangeArrowheads="1"/>
          </p:cNvPicPr>
          <p:nvPr/>
        </p:nvPicPr>
        <p:blipFill>
          <a:blip r:embed="rId2" cstate="print"/>
          <a:srcRect l="2676" t="7620" r="66264" b="87181"/>
          <a:stretch>
            <a:fillRect/>
          </a:stretch>
        </p:blipFill>
        <p:spPr bwMode="auto">
          <a:xfrm>
            <a:off x="642909" y="2071678"/>
            <a:ext cx="7554189" cy="714380"/>
          </a:xfrm>
          <a:prstGeom prst="rect">
            <a:avLst/>
          </a:prstGeom>
          <a:noFill/>
        </p:spPr>
      </p:pic>
      <p:pic>
        <p:nvPicPr>
          <p:cNvPr id="6145" name="Рисунок 15"/>
          <p:cNvPicPr>
            <a:picLocks noChangeAspect="1" noChangeArrowheads="1"/>
          </p:cNvPicPr>
          <p:nvPr/>
        </p:nvPicPr>
        <p:blipFill>
          <a:blip r:embed="rId2" cstate="print"/>
          <a:srcRect l="2676" t="13469" r="66264" b="81427"/>
          <a:stretch>
            <a:fillRect/>
          </a:stretch>
        </p:blipFill>
        <p:spPr bwMode="auto">
          <a:xfrm>
            <a:off x="642910" y="4143380"/>
            <a:ext cx="7718410" cy="71438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36" y="60212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первого этапа протокола со стороны клиента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605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464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605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8" y="278605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26870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80" y="280171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33048" y="319164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4589" y="316557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828444" y="3272795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43" y="32886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94575" y="320703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09" y="4941168"/>
            <a:ext cx="864096" cy="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53" y="4939755"/>
            <a:ext cx="936104" cy="40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49" y="4941169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03" y="4941168"/>
            <a:ext cx="348026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954675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85" y="4956826"/>
            <a:ext cx="522232" cy="41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660853" y="5346757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94" y="5320681"/>
            <a:ext cx="162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itchFamily="34" charset="0"/>
                <a:cs typeface="Arial" pitchFamily="34" charset="0"/>
              </a:rPr>
              <a:t>к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2266256" y="5362146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флаг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36418" y="5461201"/>
            <a:ext cx="100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длина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5946" y="54458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данные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05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второго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802" t="7619" r="50602" b="72521"/>
          <a:stretch/>
        </p:blipFill>
        <p:spPr bwMode="auto">
          <a:xfrm>
            <a:off x="928662" y="764704"/>
            <a:ext cx="7500990" cy="1857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2" cstate="print"/>
          <a:srcRect l="2607" t="27247" r="50601" b="54519"/>
          <a:stretch/>
        </p:blipFill>
        <p:spPr bwMode="auto">
          <a:xfrm>
            <a:off x="1038073" y="4071942"/>
            <a:ext cx="7572428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662" y="35718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13. Результат второго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0007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Рис 14. Результат второго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54662" y="1508732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20762" y="3027681"/>
            <a:ext cx="4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9518" y="685813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9440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117266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692984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78996" y="68582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978996" y="11247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977415" y="158024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78350" y="198884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stCxn id="32" idx="0"/>
            <a:endCxn id="5" idx="1"/>
          </p:cNvCxnSpPr>
          <p:nvPr/>
        </p:nvCxnSpPr>
        <p:spPr>
          <a:xfrm flipV="1">
            <a:off x="467544" y="798967"/>
            <a:ext cx="661974" cy="709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2" idx="0"/>
          </p:cNvCxnSpPr>
          <p:nvPr/>
        </p:nvCxnSpPr>
        <p:spPr>
          <a:xfrm flipV="1">
            <a:off x="467544" y="1268350"/>
            <a:ext cx="615289" cy="240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0"/>
            <a:endCxn id="40" idx="1"/>
          </p:cNvCxnSpPr>
          <p:nvPr/>
        </p:nvCxnSpPr>
        <p:spPr>
          <a:xfrm>
            <a:off x="467544" y="1508732"/>
            <a:ext cx="649722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2" idx="0"/>
          </p:cNvCxnSpPr>
          <p:nvPr/>
        </p:nvCxnSpPr>
        <p:spPr>
          <a:xfrm>
            <a:off x="467544" y="1508732"/>
            <a:ext cx="1225440" cy="593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783766" y="2215149"/>
            <a:ext cx="1500202" cy="812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2280101" y="1775911"/>
            <a:ext cx="2003867" cy="125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2589827" y="1194799"/>
            <a:ext cx="1694141" cy="1832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2573725" y="755802"/>
            <a:ext cx="1710243" cy="2271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2203" y="318726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запроса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671204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832969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740348" y="501317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223989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71204" y="409451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671204" y="454149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136887" y="544522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835696" y="4075510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stCxn id="32" idx="0"/>
            <a:endCxn id="78" idx="0"/>
          </p:cNvCxnSpPr>
          <p:nvPr/>
        </p:nvCxnSpPr>
        <p:spPr>
          <a:xfrm>
            <a:off x="467544" y="1508732"/>
            <a:ext cx="1673567" cy="2566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2" idx="0"/>
            <a:endCxn id="70" idx="0"/>
          </p:cNvCxnSpPr>
          <p:nvPr/>
        </p:nvCxnSpPr>
        <p:spPr>
          <a:xfrm>
            <a:off x="467544" y="1508732"/>
            <a:ext cx="1670840" cy="30327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32" idx="0"/>
            <a:endCxn id="72" idx="0"/>
          </p:cNvCxnSpPr>
          <p:nvPr/>
        </p:nvCxnSpPr>
        <p:spPr>
          <a:xfrm>
            <a:off x="467544" y="1508732"/>
            <a:ext cx="1578219" cy="3504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32" idx="0"/>
            <a:endCxn id="73" idx="0"/>
          </p:cNvCxnSpPr>
          <p:nvPr/>
        </p:nvCxnSpPr>
        <p:spPr>
          <a:xfrm>
            <a:off x="467544" y="1508732"/>
            <a:ext cx="1061860" cy="3936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68" idx="2"/>
            <a:endCxn id="75" idx="0"/>
          </p:cNvCxnSpPr>
          <p:nvPr/>
        </p:nvCxnSpPr>
        <p:spPr>
          <a:xfrm flipH="1">
            <a:off x="2976619" y="3495041"/>
            <a:ext cx="1571668" cy="599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68" idx="2"/>
          </p:cNvCxnSpPr>
          <p:nvPr/>
        </p:nvCxnSpPr>
        <p:spPr>
          <a:xfrm flipH="1">
            <a:off x="2950749" y="3495041"/>
            <a:ext cx="1597538" cy="10575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8" idx="2"/>
            <a:endCxn id="69" idx="0"/>
          </p:cNvCxnSpPr>
          <p:nvPr/>
        </p:nvCxnSpPr>
        <p:spPr>
          <a:xfrm flipH="1">
            <a:off x="2976619" y="3495041"/>
            <a:ext cx="1571668" cy="1518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68" idx="2"/>
            <a:endCxn id="77" idx="0"/>
          </p:cNvCxnSpPr>
          <p:nvPr/>
        </p:nvCxnSpPr>
        <p:spPr>
          <a:xfrm flipH="1">
            <a:off x="2442302" y="3495041"/>
            <a:ext cx="2105985" cy="195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36897" y="29683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Код ответа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4" y="18670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Результат работы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третьего этапа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протокола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2009" t="7183" r="65296" b="84727"/>
          <a:stretch/>
        </p:blipFill>
        <p:spPr bwMode="auto">
          <a:xfrm>
            <a:off x="1428728" y="1905000"/>
            <a:ext cx="6929486" cy="952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 cstate="print"/>
          <a:srcRect l="8969" t="15478" r="43910" b="72854"/>
          <a:stretch/>
        </p:blipFill>
        <p:spPr bwMode="auto">
          <a:xfrm>
            <a:off x="1209974" y="4567444"/>
            <a:ext cx="7358114" cy="1143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7290" y="28574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сервера 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159" y="58772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Результат третьего этапа протокола со стороны клиента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89031" y="1820684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139952" y="217630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522681" y="653929"/>
            <a:ext cx="32155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идентификатора смарт –карты пользователя 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2" idx="1"/>
            <a:endCxn id="11" idx="0"/>
          </p:cNvCxnSpPr>
          <p:nvPr/>
        </p:nvCxnSpPr>
        <p:spPr>
          <a:xfrm flipH="1">
            <a:off x="5194446" y="1254094"/>
            <a:ext cx="328235" cy="566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468073" y="4653136"/>
            <a:ext cx="610830" cy="226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45124" y="4960713"/>
            <a:ext cx="610830" cy="191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13076" y="792429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ответа сообщения результата проверки пароля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9" idx="2"/>
            <a:endCxn id="12" idx="0"/>
          </p:cNvCxnSpPr>
          <p:nvPr/>
        </p:nvCxnSpPr>
        <p:spPr>
          <a:xfrm>
            <a:off x="3020848" y="1715759"/>
            <a:ext cx="1424519" cy="460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89031" y="3429000"/>
            <a:ext cx="32155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идентификатора смарт –карты пользователя 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2" idx="1"/>
            <a:endCxn id="16" idx="0"/>
          </p:cNvCxnSpPr>
          <p:nvPr/>
        </p:nvCxnSpPr>
        <p:spPr>
          <a:xfrm flipH="1">
            <a:off x="3773488" y="3890665"/>
            <a:ext cx="1115543" cy="762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3429000"/>
            <a:ext cx="32155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 запроса на проверку пароля пользователя 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3"/>
            <a:endCxn id="17" idx="0"/>
          </p:cNvCxnSpPr>
          <p:nvPr/>
        </p:nvCxnSpPr>
        <p:spPr>
          <a:xfrm>
            <a:off x="3323047" y="3752166"/>
            <a:ext cx="427492" cy="12085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91239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работы и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вывод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948690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 ходе работы получены следующие результаты: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реализована библиотека, включающая в себе российские криптографические алгоритмы, предназначенные для данного протокола </a:t>
            </a:r>
          </a:p>
          <a:p>
            <a:pPr lvl="0"/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реализующая криптографический протокол;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разработана библиотека, предоставляющий интерфейс доступа к считывателю смарт-карты клиента, через USB интерфейс</a:t>
            </a:r>
          </a:p>
          <a:p>
            <a:pPr lvl="0">
              <a:buFontTx/>
              <a:buChar char="-"/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000" dirty="0" smtClean="0">
                <a:latin typeface="Arial" pitchFamily="34" charset="0"/>
                <a:cs typeface="Arial" pitchFamily="34" charset="0"/>
              </a:rPr>
              <a:t>-  разработано приложение для тестирования библиотек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Таким образом, все поставленные цели и задачи выполнены успешно. Результат работы соответствует всем требования, предъявленным в техническом задании. </a:t>
            </a:r>
          </a:p>
          <a:p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279" y="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Техническое задание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336" y="1062402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программно-аппаратная система двухфакторной аутентификации предназначена для защиты от несанкционированного доступа к информации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8223" y="584775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Назначение и применение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59" y="4077072"/>
            <a:ext cx="51125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Результат работы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336" y="2069543"/>
            <a:ext cx="69420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Требования к программной части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500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681" y="2570893"/>
            <a:ext cx="8067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применять российские криптографические стандарты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соответствовать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требованию ФСТЭК для информационных систем 3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класса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криптографический протокол должен содержать необходимый для данной задачи функционал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5259" y="4554126"/>
            <a:ext cx="8095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включающая реализацию российских криптографических алгоритмов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реализующая криптографический протокол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библиотека, предоставляющий интерфейс доступа к считывателю смарт-карты клиента, через USB интерфейс</a:t>
            </a:r>
          </a:p>
          <a:p>
            <a:pPr marL="342900" lvl="0" indent="-342900">
              <a:buFont typeface="Courier New" pitchFamily="49" charset="0"/>
              <a:buChar char="o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для тестирования библиотек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126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Цель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564943"/>
            <a:ext cx="1533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Задачи</a:t>
            </a:r>
            <a:r>
              <a:rPr lang="en-US" sz="25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5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25" y="2012771"/>
            <a:ext cx="86439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реализовать программную часть системы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криптографический протокол, на основе российских стандартов, предназначенный для проверки подлинности клиента и обеспечения безопасности пользовательских данных,  передаваемых по открытому каналу связи 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разработать приложение для тестирования</a:t>
            </a:r>
          </a:p>
          <a:p>
            <a:pPr marL="450000" lvl="0" indent="-450000">
              <a:buFont typeface="Courier New" pitchFamily="49" charset="0"/>
              <a:buChar char="o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450000" lvl="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написать документ, описывающий интерфейс доступа к программной части.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441068"/>
            <a:ext cx="864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indent="-450000">
              <a:buFont typeface="Courier New" pitchFamily="49" charset="0"/>
              <a:buChar char="o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обеспечение защиты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несанкционированного доступа автоматизированной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системы управления и открытого канала связи, предназначенного для аутентификации</a:t>
            </a:r>
            <a:endParaRPr lang="ru-RU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739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Архитектура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7159" y="2830369"/>
            <a:ext cx="2128890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830369"/>
            <a:ext cx="2191614" cy="1390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</a:p>
          <a:p>
            <a:pPr algn="ctr"/>
            <a:r>
              <a:rPr lang="ru-RU" dirty="0" smtClean="0"/>
              <a:t>(встраиваемая система)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40454" y="822239"/>
            <a:ext cx="2099577" cy="1428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 базы данных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5364086" y="190342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</a:t>
            </a:r>
            <a:r>
              <a:rPr lang="ru-RU" sz="2000" dirty="0" smtClean="0"/>
              <a:t>ащищенный канал связи</a:t>
            </a:r>
            <a:endParaRPr lang="ru-RU" sz="20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4</a:t>
            </a:fld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1142" y="4221088"/>
            <a:ext cx="2124907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сервера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4221088"/>
            <a:ext cx="2191614" cy="201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Программно-аппаратная система двухфакторной аутентификации со стороны клиента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15616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051720" y="2250999"/>
            <a:ext cx="0" cy="5793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6047" y="4797152"/>
            <a:ext cx="3232095" cy="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636048" y="5517232"/>
            <a:ext cx="323209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5" idx="1"/>
          </p:cNvCxnSpPr>
          <p:nvPr/>
        </p:nvCxnSpPr>
        <p:spPr>
          <a:xfrm flipH="1">
            <a:off x="4567330" y="955701"/>
            <a:ext cx="79675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9" idx="1"/>
          </p:cNvCxnSpPr>
          <p:nvPr/>
        </p:nvCxnSpPr>
        <p:spPr>
          <a:xfrm flipH="1">
            <a:off x="4535994" y="2103477"/>
            <a:ext cx="82809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4086" y="755646"/>
            <a:ext cx="291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открытый канал связи</a:t>
            </a:r>
            <a:endParaRPr lang="ru-RU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23528" y="4221088"/>
            <a:ext cx="7952214" cy="2016224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Выноска 2 (без границы) 24"/>
          <p:cNvSpPr/>
          <p:nvPr/>
        </p:nvSpPr>
        <p:spPr>
          <a:xfrm>
            <a:off x="3712520" y="2454917"/>
            <a:ext cx="2425270" cy="684076"/>
          </a:xfrm>
          <a:prstGeom prst="callout2">
            <a:avLst>
              <a:gd name="adj1" fmla="val 99412"/>
              <a:gd name="adj2" fmla="val 68374"/>
              <a:gd name="adj3" fmla="val 97108"/>
              <a:gd name="adj4" fmla="val 29487"/>
              <a:gd name="adj5" fmla="val 257366"/>
              <a:gd name="adj6" fmla="val 5901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Разрабатываемая система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5</a:t>
            </a:fld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(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9601" y="1055513"/>
            <a:ext cx="4076286" cy="5328592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063538"/>
            <a:ext cx="4104456" cy="5345810"/>
          </a:xfrm>
          <a:prstGeom prst="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1670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Сервер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182" y="617262"/>
            <a:ext cx="13321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Клиент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41991" y="386104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Крипто провайдер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28147-89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ГОСТ Р11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34 2012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протокол 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Диффи-Хеллмана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2557307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сервера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373" y="2575755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Криптографический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протокол со стороны клиент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34373" y="1340768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Приложение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тестирования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68044" y="5157192"/>
            <a:ext cx="3744416" cy="10692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Библиотека </a:t>
            </a: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доступа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 смарт-карте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62469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Программная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часть системы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771" y="20812"/>
            <a:ext cx="9036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Угрозы,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рассмотренные при проектирование системы</a:t>
            </a:r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04838"/>
              </p:ext>
            </p:extLst>
          </p:nvPr>
        </p:nvGraphicFramePr>
        <p:xfrm>
          <a:off x="343960" y="507827"/>
          <a:ext cx="8536461" cy="57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846"/>
                <a:gridCol w="3240359"/>
                <a:gridCol w="2304256"/>
              </a:tblGrid>
              <a:tr h="466018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Угрозы</a:t>
                      </a:r>
                      <a:endParaRPr lang="ru-RU" sz="2000" b="1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Способ</a:t>
                      </a:r>
                      <a:r>
                        <a:rPr lang="ru-RU" sz="20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решения</a:t>
                      </a:r>
                      <a:endParaRPr lang="ru-RU" sz="20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Применение</a:t>
                      </a:r>
                      <a:r>
                        <a:rPr lang="ru-RU" sz="1800" u="none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в системе</a:t>
                      </a:r>
                      <a:endParaRPr lang="ru-RU" sz="1800" u="non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Перехват и анализ сетевого трафика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Симметричное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шифрования </a:t>
                      </a:r>
                    </a:p>
                    <a:p>
                      <a:pPr algn="ctr"/>
                      <a:r>
                        <a:rPr lang="ru-RU" sz="1800" b="1" i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ГОСТ 28147-89</a:t>
                      </a:r>
                      <a:endParaRPr lang="ru-RU" sz="1800" b="1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Нарушение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целостности данных, передаваемых по каналу связи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Хеш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-функция </a:t>
                      </a:r>
                    </a:p>
                    <a:p>
                      <a:pPr algn="ctr"/>
                      <a:r>
                        <a:rPr lang="ru-RU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ГСОТ  Р 11.34-2012</a:t>
                      </a:r>
                      <a:endParaRPr lang="ru-RU" sz="18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17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Подмена доверенного объекта сети и передача сообщений от его имени с присвоением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Алгоритмы аутентификации клиента,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описанные  в стандарте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ISO</a:t>
                      </a:r>
                      <a:r>
                        <a:rPr lang="ru-RU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IEC 9798-1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:2010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1800" b="1" baseline="0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Криптографический протокол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243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Анализ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 модификации исполняемых модулей ПО, путём реверс-инжиниринга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Сравнение </a:t>
                      </a:r>
                      <a:r>
                        <a:rPr lang="ru-RU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контрольной суммы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исполняемых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файлов 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 smtClean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226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Не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декларированные возможности ПО,  уязвимости в исходных кодах</a:t>
                      </a:r>
                      <a:endParaRPr lang="ru-RU" sz="18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Регулярное</a:t>
                      </a:r>
                      <a:r>
                        <a:rPr lang="ru-RU" sz="1800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выполнения </a:t>
                      </a:r>
                      <a:r>
                        <a:rPr lang="ru-RU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ГОСТ Р 51188-98,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руководящих документов ФСТЭК, тестирование</a:t>
                      </a:r>
                      <a:endParaRPr lang="ru-RU" sz="1800" b="1" i="0" kern="1200" dirty="0" smtClean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Вся программная часть</a:t>
                      </a:r>
                    </a:p>
                    <a:p>
                      <a:pPr algn="ctr"/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548783" y="6381328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6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0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Таблица сравнения протоколов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аутентификации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клиента,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описанных в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стандарте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ru-RU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IEC 9798-1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:2010 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6763"/>
              </p:ext>
            </p:extLst>
          </p:nvPr>
        </p:nvGraphicFramePr>
        <p:xfrm>
          <a:off x="107504" y="697021"/>
          <a:ext cx="8928992" cy="5630212"/>
        </p:xfrm>
        <a:graphic>
          <a:graphicData uri="http://schemas.openxmlformats.org/drawingml/2006/table">
            <a:tbl>
              <a:tblPr/>
              <a:tblGrid>
                <a:gridCol w="1944216"/>
                <a:gridCol w="1656184"/>
                <a:gridCol w="3384376"/>
                <a:gridCol w="1944216"/>
              </a:tblGrid>
              <a:tr h="80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Название </a:t>
                      </a:r>
                      <a:r>
                        <a:rPr lang="ru-RU" sz="1800" b="1" dirty="0" smtClean="0">
                          <a:latin typeface="Times New Roman"/>
                          <a:ea typeface="Times New Roman"/>
                        </a:rPr>
                        <a:t>протокола аутентификации 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Преимущества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Недостатки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</a:rPr>
                        <a:t>Применение в разрабатываемом протоколе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5194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Односторонняя,</a:t>
                      </a:r>
                      <a:r>
                        <a:rPr lang="ru-RU" sz="16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основанная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метке времени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Простота</a:t>
                      </a:r>
                      <a:r>
                        <a:rPr lang="ru-RU" sz="160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реализации</a:t>
                      </a:r>
                      <a:endParaRPr lang="ru-RU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 использовании системного времени 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требуется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дополнительную синхронизацию (в некоторых случаях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системная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время не обеспечивает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случайность,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сообщения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020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Односторонняя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</a:t>
                      </a:r>
                      <a:r>
                        <a:rPr lang="ru-RU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58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Взаимная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 </a:t>
                      </a:r>
                      <a:r>
                        <a:rPr lang="ru-RU" sz="1600" b="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использованием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чисел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Основан на случайных числах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Предназначен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для взаимной аутентификации (не подходит в случае односторонней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),</a:t>
                      </a:r>
                      <a:endParaRPr lang="ru-RU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400" b="0" baseline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</a:t>
                      </a: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е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нет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108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</a:t>
                      </a:r>
                      <a:r>
                        <a:rPr lang="ru-RU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основе</a:t>
                      </a:r>
                      <a:r>
                        <a:rPr lang="ru-RU" sz="1600" b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случайных </a:t>
                      </a: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чисел</a:t>
                      </a:r>
                      <a:r>
                        <a:rPr lang="ru-RU" sz="1600" b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</a:t>
                      </a:r>
                      <a:r>
                        <a:rPr lang="ru-RU" sz="1600" b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ru-RU" sz="16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имитозащиты</a:t>
                      </a:r>
                      <a:endParaRPr lang="ru-RU" sz="1600" b="1" dirty="0">
                        <a:solidFill>
                          <a:srgbClr val="FF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Используется проверка подлинности сообщения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b="0" dirty="0" smtClean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Усложняется </a:t>
                      </a:r>
                      <a:r>
                        <a:rPr lang="ru-RU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реализация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да</a:t>
                      </a:r>
                    </a:p>
                  </a:txBody>
                  <a:tcPr marL="42749" marR="427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82025" y="6309320"/>
            <a:ext cx="561975" cy="365125"/>
          </a:xfrm>
        </p:spPr>
        <p:txBody>
          <a:bodyPr/>
          <a:lstStyle/>
          <a:p>
            <a:fld id="{B19B0651-EE4F-4900-A07F-96A6BFA9D0F0}" type="slidenum">
              <a:rPr lang="ru-RU" sz="2000" smtClean="0"/>
              <a:pPr/>
              <a:t>7</a:t>
            </a:fld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53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Этапы криптографического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протокола двухфакторной аутентификации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1007804"/>
            <a:ext cx="3456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Аутентификация клиента (для обеспечения проверки подлинности)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Обмен сессионным ключом симметричного шифрования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Двухфакторная аутентификация пользователей по защищённому каналу связи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8</a:t>
            </a:fld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054" name="Picture 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763092" cy="588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-3220"/>
            <a:ext cx="7488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Первый этап</a:t>
            </a:r>
            <a:r>
              <a:rPr lang="ru-RU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криптографического протокола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768" y="5995669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Для обеспечения целостности и защиты от фальсификации передаваемого сообщения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имитозащита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/>
              <a:pPr/>
              <a:t>9</a:t>
            </a:fld>
            <a:endParaRPr lang="ru-RU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3834"/>
            <a:ext cx="6336704" cy="509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5839</TotalTime>
  <Words>967</Words>
  <Application>Microsoft Office PowerPoint</Application>
  <PresentationFormat>Экран (4:3)</PresentationFormat>
  <Paragraphs>255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845</cp:revision>
  <dcterms:created xsi:type="dcterms:W3CDTF">2015-03-18T18:48:52Z</dcterms:created>
  <dcterms:modified xsi:type="dcterms:W3CDTF">2015-06-07T13:59:37Z</dcterms:modified>
</cp:coreProperties>
</file>