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01" r:id="rId6"/>
    <p:sldId id="299" r:id="rId7"/>
    <p:sldId id="296" r:id="rId8"/>
    <p:sldId id="288" r:id="rId9"/>
    <p:sldId id="287" r:id="rId10"/>
    <p:sldId id="293" r:id="rId11"/>
    <p:sldId id="295" r:id="rId12"/>
    <p:sldId id="263" r:id="rId13"/>
    <p:sldId id="276" r:id="rId14"/>
    <p:sldId id="267" r:id="rId15"/>
    <p:sldId id="279" r:id="rId16"/>
    <p:sldId id="290" r:id="rId17"/>
    <p:sldId id="291" r:id="rId18"/>
    <p:sldId id="28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2470-1CD7-4829-B73C-9667EBC1A288}" type="datetimeFigureOut">
              <a:rPr lang="ru-RU" smtClean="0"/>
              <a:pPr/>
              <a:t>07.06.2015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3844-069D-473E-9217-573C954B07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7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6748-12CE-4DEA-9B8A-997BD35B5B6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90A-DFE9-449C-A37B-ACF45A47C826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F62-A280-4785-AA8D-56FE2C1D7A2C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BCE1-6324-491D-B9D8-AAB97C56567D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3494-896F-419E-BE70-6FD85D7061DD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157E-5E3C-4926-BB70-A4F8CC6D989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31B-65A0-479E-9915-554DE5036CFE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BB5F-E8B1-4B61-A389-241E6D21C330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7046-F941-4119-B1A7-15A2FE7D6BE7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620-3D8A-4934-9335-473CB7A1AC43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D7F8-392F-419B-8334-FF9DF9925E2F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F7BB73-DC8F-47D5-9065-CCED7C8A361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78488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 МИНОБРНАУКИ РОССИИ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Федеральное государственное автономное образовательное учреждение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высшего образования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«Национальный исследовательский университет «МИЭТ»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/>
              <a:t> </a:t>
            </a:r>
            <a:endParaRPr lang="ru-RU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	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Факультет  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Микроприборов и технической кибернетики (</a:t>
            </a:r>
            <a:r>
              <a:rPr lang="ru-RU" u="sng" dirty="0" err="1">
                <a:latin typeface="Arial" pitchFamily="34" charset="0"/>
                <a:cs typeface="Arial" pitchFamily="34" charset="0"/>
              </a:rPr>
              <a:t>МПиТК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Кафедра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Телекоммуникационные системы»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ВЫПУСКНАЯ КВАЛИФИКАЦИОННАЯ РАБОТА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НА ТЕМУ: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Разработка программно-аппаратной системы двухфакторной аутентификации</a:t>
            </a:r>
            <a:endParaRPr lang="ru-R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Студент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Р. В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. Иванов 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Руководитель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		             В. П.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Батура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Консультант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О. П. Симонова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pPr/>
              <a:t>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0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313" y="-72390"/>
            <a:ext cx="79078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этап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10</a:t>
            </a:fld>
            <a:endParaRPr lang="ru-RU" sz="2000" dirty="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0" y="5888536"/>
            <a:ext cx="887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p, g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исходные параметры для протокола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открытый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ключ сервера,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открытый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ключ клиента,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полученный в результате обмена сессионный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ключ,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хеш-функция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0" y="404664"/>
            <a:ext cx="8063961" cy="548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11</a:t>
            </a:fld>
            <a:endParaRPr lang="ru-RU" sz="2000" dirty="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48742" y="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" y="745826"/>
            <a:ext cx="8986085" cy="520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5888536"/>
            <a:ext cx="887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протокола предназначен для двухфакторной аутентификации пользователей по защищенному каналу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свзяи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445" y="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33" y="5562078"/>
            <a:ext cx="89644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Результат тестирования алгоритма симметричного шифрования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ГОСТ28147-89.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Вектор инициализации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считывается из файла.</a:t>
            </a:r>
            <a:endParaRPr lang="ru-RU" sz="25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168" y="5015011"/>
            <a:ext cx="84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Тестирование алгоритма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2" y="614863"/>
            <a:ext cx="8448890" cy="428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16" y="735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Параметры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протокола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239" y="4194522"/>
            <a:ext cx="8519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 Параметры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P,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исходные параметры для протокола </a:t>
            </a:r>
          </a:p>
          <a:p>
            <a:pPr algn="ctr"/>
            <a:r>
              <a:rPr lang="ru-RU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key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открытый ключи, генерирующий сервер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key B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открытый ключ генерирующий клиент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полученный в результате обмена сессионный ключ симметричного шифрования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5187" y="2306476"/>
            <a:ext cx="63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Рис 4. Тестирование протокол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Хэллмана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3" y="908720"/>
            <a:ext cx="8662153" cy="262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44063" y="3535656"/>
            <a:ext cx="834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9. Приложение для тестирования криптографических алгоритмов. Тестирование протокола обмена ключами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Формат передаваемого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сообщения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28416"/>
              </p:ext>
            </p:extLst>
          </p:nvPr>
        </p:nvGraphicFramePr>
        <p:xfrm>
          <a:off x="467544" y="1244019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8032"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9" y="1604059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4" y="1642598"/>
            <a:ext cx="557471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55" y="1642598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89521"/>
            <a:ext cx="2440916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2681" y="2175360"/>
            <a:ext cx="142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клиента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19891" y="3069301"/>
            <a:ext cx="209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бит доп. флагов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80764" y="2221526"/>
            <a:ext cx="162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од ответа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запроса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76" y="1689521"/>
            <a:ext cx="710784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 rot="16200000">
            <a:off x="2911659" y="2976274"/>
            <a:ext cx="1889819" cy="36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лина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2358" y="22215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652876" y="2544691"/>
            <a:ext cx="1951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Флаги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0x01 – </a:t>
            </a:r>
            <a:r>
              <a:rPr lang="ru-RU" dirty="0" smtClean="0"/>
              <a:t>передача</a:t>
            </a:r>
          </a:p>
          <a:p>
            <a:endParaRPr lang="ru-RU" dirty="0"/>
          </a:p>
          <a:p>
            <a:r>
              <a:rPr lang="ru-RU" dirty="0" smtClean="0"/>
              <a:t>0</a:t>
            </a:r>
            <a:r>
              <a:rPr lang="en-US" dirty="0" smtClean="0"/>
              <a:t>x02 - </a:t>
            </a:r>
          </a:p>
          <a:p>
            <a:endParaRPr lang="en-US" dirty="0"/>
          </a:p>
          <a:p>
            <a:r>
              <a:rPr lang="en-US" dirty="0" smtClean="0"/>
              <a:t>0x03 - 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86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943" y="377750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Рисунок 8"/>
          <p:cNvPicPr>
            <a:picLocks noChangeAspect="1" noChangeArrowheads="1"/>
          </p:cNvPicPr>
          <p:nvPr/>
        </p:nvPicPr>
        <p:blipFill>
          <a:blip r:embed="rId2" cstate="print"/>
          <a:srcRect l="2676" t="7620" r="66264" b="87181"/>
          <a:stretch>
            <a:fillRect/>
          </a:stretch>
        </p:blipFill>
        <p:spPr bwMode="auto">
          <a:xfrm>
            <a:off x="642909" y="2071678"/>
            <a:ext cx="7554189" cy="714380"/>
          </a:xfrm>
          <a:prstGeom prst="rect">
            <a:avLst/>
          </a:prstGeom>
          <a:noFill/>
        </p:spPr>
      </p:pic>
      <p:pic>
        <p:nvPicPr>
          <p:cNvPr id="6145" name="Рисунок 15"/>
          <p:cNvPicPr>
            <a:picLocks noChangeAspect="1" noChangeArrowheads="1"/>
          </p:cNvPicPr>
          <p:nvPr/>
        </p:nvPicPr>
        <p:blipFill>
          <a:blip r:embed="rId2" cstate="print"/>
          <a:srcRect l="2676" t="13469" r="66264" b="81427"/>
          <a:stretch>
            <a:fillRect/>
          </a:stretch>
        </p:blipFill>
        <p:spPr bwMode="auto">
          <a:xfrm>
            <a:off x="642910" y="4143380"/>
            <a:ext cx="7718410" cy="71438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endParaRPr kumimoji="0" lang="ru-RU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0936" y="602128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клиента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605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464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605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98" y="278605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26870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80" y="280171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33048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4589" y="316557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828444" y="3272795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1943" y="32886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94575" y="320703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09" y="494116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53" y="493975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49" y="494116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03" y="494116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954675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85" y="495682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660853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2394" y="532068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266256" y="536214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36418" y="5461201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5946" y="54458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5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802" t="7619" r="50602" b="72521"/>
          <a:stretch/>
        </p:blipFill>
        <p:spPr bwMode="auto">
          <a:xfrm>
            <a:off x="928662" y="764704"/>
            <a:ext cx="7500990" cy="1857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2" cstate="print"/>
          <a:srcRect l="2607" t="27247" r="50601" b="54519"/>
          <a:stretch/>
        </p:blipFill>
        <p:spPr bwMode="auto">
          <a:xfrm>
            <a:off x="1038073" y="4071942"/>
            <a:ext cx="7572428" cy="1785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662" y="35718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13. Результат второго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60007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14. Результат второго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54662" y="1508732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20762" y="3027681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29518" y="685813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9440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17266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692984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978996" y="68582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97899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977415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478350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32" idx="0"/>
            <a:endCxn id="5" idx="1"/>
          </p:cNvCxnSpPr>
          <p:nvPr/>
        </p:nvCxnSpPr>
        <p:spPr>
          <a:xfrm flipV="1">
            <a:off x="467544" y="798967"/>
            <a:ext cx="661974" cy="709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2" idx="0"/>
          </p:cNvCxnSpPr>
          <p:nvPr/>
        </p:nvCxnSpPr>
        <p:spPr>
          <a:xfrm flipV="1">
            <a:off x="467544" y="1268350"/>
            <a:ext cx="615289" cy="240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0"/>
            <a:endCxn id="40" idx="1"/>
          </p:cNvCxnSpPr>
          <p:nvPr/>
        </p:nvCxnSpPr>
        <p:spPr>
          <a:xfrm>
            <a:off x="467544" y="1508732"/>
            <a:ext cx="649722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2" idx="0"/>
          </p:cNvCxnSpPr>
          <p:nvPr/>
        </p:nvCxnSpPr>
        <p:spPr>
          <a:xfrm>
            <a:off x="467544" y="1508732"/>
            <a:ext cx="1225440" cy="593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2783766" y="2215149"/>
            <a:ext cx="1500202" cy="8125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2280101" y="1775911"/>
            <a:ext cx="2003867" cy="125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2589827" y="1194799"/>
            <a:ext cx="1694141" cy="1832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2573725" y="755802"/>
            <a:ext cx="1710243" cy="2271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2203" y="318726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запроса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671204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832969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740348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223989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2671204" y="409451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2671204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2136887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835696" y="407551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32" idx="0"/>
            <a:endCxn id="78" idx="0"/>
          </p:cNvCxnSpPr>
          <p:nvPr/>
        </p:nvCxnSpPr>
        <p:spPr>
          <a:xfrm>
            <a:off x="467544" y="1508732"/>
            <a:ext cx="1673567" cy="2566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32" idx="0"/>
            <a:endCxn id="70" idx="0"/>
          </p:cNvCxnSpPr>
          <p:nvPr/>
        </p:nvCxnSpPr>
        <p:spPr>
          <a:xfrm>
            <a:off x="467544" y="1508732"/>
            <a:ext cx="1670840" cy="30327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32" idx="0"/>
            <a:endCxn id="72" idx="0"/>
          </p:cNvCxnSpPr>
          <p:nvPr/>
        </p:nvCxnSpPr>
        <p:spPr>
          <a:xfrm>
            <a:off x="467544" y="1508732"/>
            <a:ext cx="1578219" cy="3504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32" idx="0"/>
            <a:endCxn id="73" idx="0"/>
          </p:cNvCxnSpPr>
          <p:nvPr/>
        </p:nvCxnSpPr>
        <p:spPr>
          <a:xfrm>
            <a:off x="467544" y="1508732"/>
            <a:ext cx="1061860" cy="3936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68" idx="2"/>
            <a:endCxn id="75" idx="0"/>
          </p:cNvCxnSpPr>
          <p:nvPr/>
        </p:nvCxnSpPr>
        <p:spPr>
          <a:xfrm flipH="1">
            <a:off x="2976619" y="3495041"/>
            <a:ext cx="1571668" cy="599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68" idx="2"/>
          </p:cNvCxnSpPr>
          <p:nvPr/>
        </p:nvCxnSpPr>
        <p:spPr>
          <a:xfrm flipH="1">
            <a:off x="2950749" y="3495041"/>
            <a:ext cx="1597538" cy="1057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8" idx="2"/>
            <a:endCxn id="69" idx="0"/>
          </p:cNvCxnSpPr>
          <p:nvPr/>
        </p:nvCxnSpPr>
        <p:spPr>
          <a:xfrm flipH="1">
            <a:off x="2976619" y="3495041"/>
            <a:ext cx="1571668" cy="1518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68" idx="2"/>
            <a:endCxn id="77" idx="0"/>
          </p:cNvCxnSpPr>
          <p:nvPr/>
        </p:nvCxnSpPr>
        <p:spPr>
          <a:xfrm flipH="1">
            <a:off x="2442302" y="3495041"/>
            <a:ext cx="2105985" cy="1950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36897" y="296838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84" y="1867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третьего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009" t="7183" r="65296" b="84727"/>
          <a:stretch/>
        </p:blipFill>
        <p:spPr bwMode="auto">
          <a:xfrm>
            <a:off x="1428728" y="1905000"/>
            <a:ext cx="6929486" cy="952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 cstate="print"/>
          <a:srcRect l="8969" t="15478" r="43910" b="72854"/>
          <a:stretch/>
        </p:blipFill>
        <p:spPr bwMode="auto">
          <a:xfrm>
            <a:off x="1209974" y="4567444"/>
            <a:ext cx="7358114" cy="1143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7290" y="285749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159" y="587727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889031" y="182068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139952" y="217630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522681" y="653929"/>
            <a:ext cx="32155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идентификатора смарт –карты пользователя 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  <a:endCxn id="11" idx="0"/>
          </p:cNvCxnSpPr>
          <p:nvPr/>
        </p:nvCxnSpPr>
        <p:spPr>
          <a:xfrm flipH="1">
            <a:off x="5194446" y="1254094"/>
            <a:ext cx="328235" cy="566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468073" y="465313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445124" y="4960713"/>
            <a:ext cx="610830" cy="191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13076" y="792429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пароля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19" idx="2"/>
            <a:endCxn id="12" idx="0"/>
          </p:cNvCxnSpPr>
          <p:nvPr/>
        </p:nvCxnSpPr>
        <p:spPr>
          <a:xfrm>
            <a:off x="3020848" y="1715759"/>
            <a:ext cx="1424519" cy="460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89031" y="3429000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идентификатора смарт –карты пользователя 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22" idx="1"/>
            <a:endCxn id="16" idx="0"/>
          </p:cNvCxnSpPr>
          <p:nvPr/>
        </p:nvCxnSpPr>
        <p:spPr>
          <a:xfrm flipH="1">
            <a:off x="3773488" y="3890665"/>
            <a:ext cx="1115543" cy="7624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3429000"/>
            <a:ext cx="321554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пароля пользователя 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5" idx="3"/>
            <a:endCxn id="17" idx="0"/>
          </p:cNvCxnSpPr>
          <p:nvPr/>
        </p:nvCxnSpPr>
        <p:spPr>
          <a:xfrm>
            <a:off x="3323047" y="3752166"/>
            <a:ext cx="427492" cy="1208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работы и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вывод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94869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 ходе работы получены следующие результаты: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реализована библиотека, включающая в себе российские криптографические алгоритмы, предназначенные для данного протокола </a:t>
            </a:r>
          </a:p>
          <a:p>
            <a:pPr lvl="0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реализующая криптографический протокол;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предоставляющий интерфейс доступа к считывателю смарт-карты клиента, через USB интерфейс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smtClean="0">
                <a:latin typeface="Arial" pitchFamily="34" charset="0"/>
                <a:cs typeface="Arial" pitchFamily="34" charset="0"/>
              </a:rPr>
              <a:t>-  разработано приложение для тестирования библиотек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Таким образом, все поставленные цели и задачи выполнены успешно. Результат работы соответствует всем требования, предъявленным в техническом задании. 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279" y="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Техническое задание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1336" y="1062402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программно-аппаратная система двухфакторной аутентификации предназначена для защиты от несанкционированного доступа к информации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8223" y="584775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Назначение и применение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259" y="4077072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работы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336" y="2069543"/>
            <a:ext cx="694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Требования к программной части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500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8681" y="2570893"/>
            <a:ext cx="8067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применять российские криптографические стандарты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соответствовать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требованию ФСТЭК для информационных систем 3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класса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криптографический протокол должен содержать необходимый для данной задачи функционал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259" y="4554126"/>
            <a:ext cx="8095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включающая реализацию российских криптографических алгоритмов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реализующая криптографический протокол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предоставляющий интерфейс доступа к считывателю смарт-карты клиента, через USB интерфейс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для тестирования библиотек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0"/>
            <a:ext cx="126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Цель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564943"/>
            <a:ext cx="1533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Задачи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25" y="2012771"/>
            <a:ext cx="8643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реализовать программную часть системы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криптографический протокол, на основе российских стандартов, предназначенный для проверки подлинности клиента и обеспечения безопасности пользовательских данных,  передаваемых по открытому каналу связи 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приложение для тестирования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написать документ, описывающий интерфейс доступа к программной части.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034" y="441068"/>
            <a:ext cx="864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обеспечение защиты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 несанкционированного доступа автоматизированной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системы управления и открытого канала связи, предназначенного для аутентификации</a:t>
            </a:r>
            <a:endParaRPr lang="ru-RU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739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663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159" y="2830369"/>
            <a:ext cx="2128890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2830369"/>
            <a:ext cx="2191614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</a:p>
          <a:p>
            <a:pPr algn="ctr"/>
            <a:r>
              <a:rPr lang="ru-RU" dirty="0" smtClean="0"/>
              <a:t>(встраиваемая система)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540454" y="822239"/>
            <a:ext cx="2099577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базы данных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5364086" y="190342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</a:t>
            </a:r>
            <a:r>
              <a:rPr lang="ru-RU" sz="2000" dirty="0" smtClean="0"/>
              <a:t>ащищенный канал связи</a:t>
            </a:r>
            <a:endParaRPr lang="ru-RU" sz="20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4</a:t>
            </a:fld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1142" y="4221088"/>
            <a:ext cx="2124907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сервера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68144" y="4221088"/>
            <a:ext cx="219161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клиента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115616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051720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36047" y="4797152"/>
            <a:ext cx="3232095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636048" y="5517232"/>
            <a:ext cx="323209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5" idx="1"/>
          </p:cNvCxnSpPr>
          <p:nvPr/>
        </p:nvCxnSpPr>
        <p:spPr>
          <a:xfrm flipH="1">
            <a:off x="4567330" y="955701"/>
            <a:ext cx="7967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9" idx="1"/>
          </p:cNvCxnSpPr>
          <p:nvPr/>
        </p:nvCxnSpPr>
        <p:spPr>
          <a:xfrm flipH="1">
            <a:off x="4535994" y="2103477"/>
            <a:ext cx="82809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4086" y="755646"/>
            <a:ext cx="291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открытый канал связи</a:t>
            </a:r>
            <a:endParaRPr lang="ru-RU" sz="2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4221088"/>
            <a:ext cx="7952214" cy="2016224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Выноска 2 (без границы) 24"/>
          <p:cNvSpPr/>
          <p:nvPr/>
        </p:nvSpPr>
        <p:spPr>
          <a:xfrm>
            <a:off x="3712520" y="2454917"/>
            <a:ext cx="2425270" cy="684076"/>
          </a:xfrm>
          <a:prstGeom prst="callout2">
            <a:avLst>
              <a:gd name="adj1" fmla="val 99412"/>
              <a:gd name="adj2" fmla="val 68374"/>
              <a:gd name="adj3" fmla="val 97108"/>
              <a:gd name="adj4" fmla="val 29487"/>
              <a:gd name="adj5" fmla="val 257366"/>
              <a:gd name="adj6" fmla="val 590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Разрабатываемая система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5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(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9601" y="1055513"/>
            <a:ext cx="4076286" cy="532859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063538"/>
            <a:ext cx="4104456" cy="534581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01670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0182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Клиент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41991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557307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сервера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4373" y="2575755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клиент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934373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68044" y="5157192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Библиотека </a:t>
            </a:r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доступа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 смарт-карте</a:t>
            </a:r>
            <a:endParaRPr lang="ru-RU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62469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Программная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часть 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771" y="20812"/>
            <a:ext cx="9036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Угрозы,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рассмотренные при проектирование системы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04838"/>
              </p:ext>
            </p:extLst>
          </p:nvPr>
        </p:nvGraphicFramePr>
        <p:xfrm>
          <a:off x="343960" y="507827"/>
          <a:ext cx="8536461" cy="579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846"/>
                <a:gridCol w="3240359"/>
                <a:gridCol w="2304256"/>
              </a:tblGrid>
              <a:tr h="466018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Угрозы</a:t>
                      </a:r>
                      <a:endParaRPr lang="ru-RU" sz="2000" b="1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Способ</a:t>
                      </a:r>
                      <a:r>
                        <a:rPr lang="ru-RU" sz="20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решения</a:t>
                      </a:r>
                      <a:endParaRPr lang="ru-RU" sz="20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Применение</a:t>
                      </a:r>
                      <a:r>
                        <a:rPr lang="ru-RU" sz="18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в системе</a:t>
                      </a:r>
                      <a:endParaRPr lang="ru-RU" sz="18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Перехват и анализ сетевого трафика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Симметричное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шифрования </a:t>
                      </a:r>
                    </a:p>
                    <a:p>
                      <a:pPr algn="ctr"/>
                      <a:r>
                        <a:rPr lang="ru-RU" sz="1800" b="1" i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ГОСТ 28147-89</a:t>
                      </a:r>
                      <a:endParaRPr lang="ru-RU" sz="18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Нарушение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целостности данных, передаваемых по каналу связи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Хеш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-функция </a:t>
                      </a:r>
                    </a:p>
                    <a:p>
                      <a:pPr algn="ctr"/>
                      <a:r>
                        <a:rPr lang="ru-RU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ГСОТ  Р 11.34-2012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517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Подмена доверенного объекта сети и передача сообщений от его имени с присвоением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прав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Алгоритмы аутентификации клиента,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описанные  в стандарте 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ISO</a:t>
                      </a: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 IEC 9798-1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:2010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800" b="1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243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Анализ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 модификации исполняемых модулей ПО, путём реверс-инжиниринга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Сравнение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контрольной суммы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исполняемых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файлов 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226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декларированные возможности ПО,  уязвимости в исходных кодах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Регулярное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выполнения </a:t>
                      </a:r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ГОСТ Р 51188-98,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руководящих документов ФСТЭК, тестирование</a:t>
                      </a:r>
                      <a:endParaRPr lang="ru-RU" sz="1800" b="1" i="0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548783" y="6381328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6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0"/>
            <a:ext cx="8928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Таблица сравнения протоколов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аутентификации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клиента,</a:t>
            </a:r>
            <a:r>
              <a:rPr lang="ru-RU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описанных в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стандарте 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ru-RU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IEC 9798-1</a:t>
            </a:r>
            <a:r>
              <a:rPr lang="en-US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:2010 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87439"/>
              </p:ext>
            </p:extLst>
          </p:nvPr>
        </p:nvGraphicFramePr>
        <p:xfrm>
          <a:off x="107504" y="836712"/>
          <a:ext cx="8928992" cy="5832648"/>
        </p:xfrm>
        <a:graphic>
          <a:graphicData uri="http://schemas.openxmlformats.org/drawingml/2006/table">
            <a:tbl>
              <a:tblPr/>
              <a:tblGrid>
                <a:gridCol w="1944216"/>
                <a:gridCol w="1656184"/>
                <a:gridCol w="3384376"/>
                <a:gridCol w="1944216"/>
              </a:tblGrid>
              <a:tr h="7784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Название 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протокола аутентификации 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Преимущества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Недостатки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Применение в разрабатываемом протоколе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553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Односторонняя,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основанная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на метке времени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Простота</a:t>
                      </a:r>
                      <a:r>
                        <a:rPr lang="ru-RU" sz="1800" baseline="0" dirty="0" smtClean="0">
                          <a:latin typeface="Times New Roman"/>
                          <a:ea typeface="Times New Roman"/>
                        </a:rPr>
                        <a:t> реализации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Основан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на использовании системного времени и 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требуется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дополнительную синхронизацию (в некоторых случаях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ru-RU" sz="1400" b="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400" b="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Системная время не обеспечивает</a:t>
                      </a:r>
                      <a:r>
                        <a:rPr lang="ru-RU" sz="1400" b="0" baseline="0" dirty="0" smtClean="0">
                          <a:latin typeface="Times New Roman"/>
                          <a:ea typeface="Times New Roman"/>
                        </a:rPr>
                        <a:t> случайность</a:t>
                      </a:r>
                      <a:endParaRPr lang="ru-RU" sz="1400" b="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Не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используется проверка подлинности 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сообщения</a:t>
                      </a:r>
                      <a:endParaRPr lang="ru-RU" sz="1400" b="0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43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Односторонняя</a:t>
                      </a: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800" b="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с </a:t>
                      </a:r>
                      <a:r>
                        <a:rPr lang="ru-RU" sz="1800" b="0" dirty="0">
                          <a:latin typeface="Times New Roman"/>
                          <a:ea typeface="Times New Roman"/>
                        </a:rPr>
                        <a:t>использованием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Не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используется проверка подлинности 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84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Взаимная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использованием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случайных чисел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Предназначен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для взаимной аутентификации (не подходит в случае односторонней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Не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использует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32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</a:t>
                      </a:r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основе</a:t>
                      </a:r>
                      <a:r>
                        <a:rPr lang="ru-RU" sz="180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случайных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чисел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</a:t>
                      </a:r>
                      <a:r>
                        <a:rPr lang="ru-RU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1" dirty="0" err="1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имитозащиты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Используется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Усложняется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реализация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да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82025" y="6309320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7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3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Этапы криптографического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протокола двухфакторной аутентификации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1007804"/>
            <a:ext cx="34563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Аутентификация клиента (для обеспечения проверки подлинности)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Обмен сессионным ключом симметричного шифрования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Двухфакторная аутентификация пользователей по защищённому каналу связи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8</a:t>
            </a:fld>
            <a:endParaRPr lang="ru-RU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054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763092" cy="588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-322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 этап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768" y="5995669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Для обеспечения целостности и защиты от фальсификации передаваемого сообщения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имитозащита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9</a:t>
            </a:fld>
            <a:endParaRPr lang="ru-RU" sz="20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3834"/>
            <a:ext cx="6336704" cy="509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5603</TotalTime>
  <Words>869</Words>
  <Application>Microsoft Office PowerPoint</Application>
  <PresentationFormat>Экран (4:3)</PresentationFormat>
  <Paragraphs>218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735</cp:revision>
  <dcterms:created xsi:type="dcterms:W3CDTF">2015-03-18T18:48:52Z</dcterms:created>
  <dcterms:modified xsi:type="dcterms:W3CDTF">2015-06-07T08:44:05Z</dcterms:modified>
</cp:coreProperties>
</file>