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301" r:id="rId6"/>
    <p:sldId id="299" r:id="rId7"/>
    <p:sldId id="296" r:id="rId8"/>
    <p:sldId id="288" r:id="rId9"/>
    <p:sldId id="287" r:id="rId10"/>
    <p:sldId id="293" r:id="rId11"/>
    <p:sldId id="295" r:id="rId12"/>
    <p:sldId id="263" r:id="rId13"/>
    <p:sldId id="276" r:id="rId14"/>
    <p:sldId id="267" r:id="rId15"/>
    <p:sldId id="279" r:id="rId16"/>
    <p:sldId id="28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03" autoAdjust="0"/>
  </p:normalViewPr>
  <p:slideViewPr>
    <p:cSldViewPr>
      <p:cViewPr>
        <p:scale>
          <a:sx n="75" d="100"/>
          <a:sy n="75" d="100"/>
        </p:scale>
        <p:origin x="-12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B2470-1CD7-4829-B73C-9667EBC1A288}" type="datetimeFigureOut">
              <a:rPr lang="ru-RU" smtClean="0"/>
              <a:pPr/>
              <a:t>07.06.2015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F3844-069D-473E-9217-573C954B07D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17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F3844-069D-473E-9217-573C954B07DB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663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6748-12CE-4DEA-9B8A-997BD35B5B69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490A-DFE9-449C-A37B-ACF45A47C826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BF62-A280-4785-AA8D-56FE2C1D7A2C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BCE1-6324-491D-B9D8-AAB97C56567D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3494-896F-419E-BE70-6FD85D7061DD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157E-5E3C-4926-BB70-A4F8CC6D9899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31B-65A0-479E-9915-554DE5036CFE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BB5F-E8B1-4B61-A389-241E6D21C330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7046-F941-4119-B1A7-15A2FE7D6BE7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620-3D8A-4934-9335-473CB7A1AC43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D7F8-392F-419B-8334-FF9DF9925E2F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FF7BB73-DC8F-47D5-9065-CCED7C8A3619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260648"/>
            <a:ext cx="78488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 МИНОБРНАУКИ РОССИИ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Федеральное государственное автономное образовательное учреждение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высшего образования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«Национальный исследовательский университет «МИЭТ»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/>
              <a:t> </a:t>
            </a:r>
            <a:endParaRPr lang="ru-RU" dirty="0"/>
          </a:p>
          <a:p>
            <a:pPr algn="ctr"/>
            <a:endParaRPr lang="ru-RU" b="1" dirty="0" smtClean="0"/>
          </a:p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	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Факультет  </a:t>
            </a:r>
            <a:r>
              <a:rPr lang="ru-RU" u="sng" dirty="0">
                <a:latin typeface="Arial" pitchFamily="34" charset="0"/>
                <a:cs typeface="Arial" pitchFamily="34" charset="0"/>
              </a:rPr>
              <a:t>Микроприборов и технической кибернетики (</a:t>
            </a:r>
            <a:r>
              <a:rPr lang="ru-RU" u="sng" dirty="0" err="1">
                <a:latin typeface="Arial" pitchFamily="34" charset="0"/>
                <a:cs typeface="Arial" pitchFamily="34" charset="0"/>
              </a:rPr>
              <a:t>МПиТК</a:t>
            </a:r>
            <a:r>
              <a:rPr lang="ru-RU" u="sng" dirty="0">
                <a:latin typeface="Arial" pitchFamily="34" charset="0"/>
                <a:cs typeface="Arial" pitchFamily="34" charset="0"/>
              </a:rPr>
              <a:t>)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Кафедра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u="sng" dirty="0">
                <a:latin typeface="Arial" pitchFamily="34" charset="0"/>
                <a:cs typeface="Arial" pitchFamily="34" charset="0"/>
              </a:rPr>
              <a:t>Телекоммуникационные системы»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		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ВЫПУСКНАЯ КВАЛИФИКАЦИОННАЯ РАБОТА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НА ТЕМУ: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Разработка программно-аппаратной системы двухфакторной аутентификации</a:t>
            </a:r>
            <a:endParaRPr lang="ru-RU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Студент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			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	Р. В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. Иванов 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Руководитель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			             В. П.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Батура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Консультант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			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            О. П. Симонова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1800" smtClean="0"/>
              <a:pPr/>
              <a:t>1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30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313" y="-72390"/>
            <a:ext cx="79078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Второй этап 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криптографического протокола</a:t>
            </a:r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10</a:t>
            </a:fld>
            <a:endParaRPr lang="ru-RU" sz="2000" dirty="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-14288" y="6002600"/>
            <a:ext cx="8879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p, g</a:t>
            </a:r>
            <a:r>
              <a:rPr lang="ru-RU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исходные параметры для протокола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Диффи-Хеллмана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открытый ключ сервера,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открытый ключ клиента,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–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полученный в результате обмена сессионный ключ,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хеш-функция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72" y="404664"/>
            <a:ext cx="8362243" cy="5686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1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11</a:t>
            </a:fld>
            <a:endParaRPr lang="ru-RU" sz="2000" dirty="0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48742" y="0"/>
            <a:ext cx="7488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Третий этап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 криптографического протокола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7" y="745826"/>
            <a:ext cx="8986085" cy="520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5888536"/>
            <a:ext cx="8879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Третий этап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протокола предназначен для двухфакторной аутентификации пользователей по защищенному каналу связи  </a:t>
            </a:r>
          </a:p>
        </p:txBody>
      </p:sp>
    </p:spTree>
    <p:extLst>
      <p:ext uri="{BB962C8B-B14F-4D97-AF65-F5344CB8AC3E}">
        <p14:creationId xmlns:p14="http://schemas.microsoft.com/office/powerpoint/2010/main" val="23912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520" y="0"/>
            <a:ext cx="93610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b="1" dirty="0" smtClean="0">
                <a:latin typeface="Arial" pitchFamily="34" charset="0"/>
                <a:cs typeface="Arial" pitchFamily="34" charset="0"/>
              </a:rPr>
              <a:t>Реализация 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алгоритма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633" y="6038368"/>
            <a:ext cx="896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Вектор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инициализации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считывается из файла</a:t>
            </a:r>
            <a:endParaRPr lang="ru-RU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2954" y="5669036"/>
            <a:ext cx="842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Приложение тестирования.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Реализация алгоритма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23" y="1378083"/>
            <a:ext cx="8448890" cy="428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12</a:t>
            </a:fld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11434" y="2282031"/>
            <a:ext cx="2559150" cy="1584176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510631" y="4009628"/>
            <a:ext cx="2559150" cy="306894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510631" y="4797152"/>
            <a:ext cx="2559150" cy="306894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510631" y="5157192"/>
            <a:ext cx="2559150" cy="253748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376522" y="4316522"/>
            <a:ext cx="8371941" cy="48063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Выноска 2 (без границы) 19"/>
          <p:cNvSpPr/>
          <p:nvPr/>
        </p:nvSpPr>
        <p:spPr>
          <a:xfrm>
            <a:off x="428674" y="833187"/>
            <a:ext cx="2952328" cy="349814"/>
          </a:xfrm>
          <a:prstGeom prst="callout2">
            <a:avLst>
              <a:gd name="adj1" fmla="val 95235"/>
              <a:gd name="adj2" fmla="val 88794"/>
              <a:gd name="adj3" fmla="val 97108"/>
              <a:gd name="adj4" fmla="val 29487"/>
              <a:gd name="adj5" fmla="val 407559"/>
              <a:gd name="adj6" fmla="val 2374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Вектор инициализации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Выноска 2 (без границы) 20"/>
          <p:cNvSpPr/>
          <p:nvPr/>
        </p:nvSpPr>
        <p:spPr>
          <a:xfrm>
            <a:off x="3209723" y="846473"/>
            <a:ext cx="2864308" cy="342038"/>
          </a:xfrm>
          <a:prstGeom prst="callout2">
            <a:avLst>
              <a:gd name="adj1" fmla="val 99412"/>
              <a:gd name="adj2" fmla="val 89702"/>
              <a:gd name="adj3" fmla="val 101285"/>
              <a:gd name="adj4" fmla="val 8679"/>
              <a:gd name="adj5" fmla="val 915966"/>
              <a:gd name="adj6" fmla="val 895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Тестовые данные 8 байт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Выноска 2 (без границы) 21"/>
          <p:cNvSpPr/>
          <p:nvPr/>
        </p:nvSpPr>
        <p:spPr>
          <a:xfrm>
            <a:off x="5984839" y="835047"/>
            <a:ext cx="3228380" cy="342038"/>
          </a:xfrm>
          <a:prstGeom prst="callout2">
            <a:avLst>
              <a:gd name="adj1" fmla="val 99412"/>
              <a:gd name="adj2" fmla="val 96177"/>
              <a:gd name="adj3" fmla="val 97108"/>
              <a:gd name="adj4" fmla="val 6916"/>
              <a:gd name="adj5" fmla="val 1013433"/>
              <a:gd name="adj6" fmla="val -1303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Ключ шифрования 256 бит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Выноска 2 (без границы) 22"/>
          <p:cNvSpPr/>
          <p:nvPr/>
        </p:nvSpPr>
        <p:spPr>
          <a:xfrm>
            <a:off x="3163469" y="493009"/>
            <a:ext cx="2874997" cy="342038"/>
          </a:xfrm>
          <a:prstGeom prst="callout2">
            <a:avLst>
              <a:gd name="adj1" fmla="val 99412"/>
              <a:gd name="adj2" fmla="val 97505"/>
              <a:gd name="adj3" fmla="val 101285"/>
              <a:gd name="adj4" fmla="val 5633"/>
              <a:gd name="adj5" fmla="val 1262672"/>
              <a:gd name="adj6" fmla="val -14266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Зашифрованные данные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Выноска 2 (без границы) 23"/>
          <p:cNvSpPr/>
          <p:nvPr/>
        </p:nvSpPr>
        <p:spPr>
          <a:xfrm>
            <a:off x="5968630" y="491149"/>
            <a:ext cx="3175370" cy="342038"/>
          </a:xfrm>
          <a:prstGeom prst="callout2">
            <a:avLst>
              <a:gd name="adj1" fmla="val 99412"/>
              <a:gd name="adj2" fmla="val 97505"/>
              <a:gd name="adj3" fmla="val 101285"/>
              <a:gd name="adj4" fmla="val 5136"/>
              <a:gd name="adj5" fmla="val 1386595"/>
              <a:gd name="adj6" fmla="val -91439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Дешифрованные данные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9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316" y="735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Реализация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протокола Диффи-Хеллмана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5187" y="2306476"/>
            <a:ext cx="6391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Рис 4. Тестирование протокол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Диффи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Хэллмана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5" y="1785049"/>
            <a:ext cx="8662153" cy="2626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23972" y="5728696"/>
            <a:ext cx="834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Приложение тестирования.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Выработка сессионного ключа симметричного шифрования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13</a:t>
            </a:fld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39715" y="2060848"/>
            <a:ext cx="8662153" cy="445683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Выноска 2 (без границы) 8"/>
          <p:cNvSpPr/>
          <p:nvPr/>
        </p:nvSpPr>
        <p:spPr>
          <a:xfrm>
            <a:off x="0" y="659373"/>
            <a:ext cx="3888891" cy="342038"/>
          </a:xfrm>
          <a:prstGeom prst="callout2">
            <a:avLst>
              <a:gd name="adj1" fmla="val 99412"/>
              <a:gd name="adj2" fmla="val 68374"/>
              <a:gd name="adj3" fmla="val 101287"/>
              <a:gd name="adj4" fmla="val 34263"/>
              <a:gd name="adj5" fmla="val 399390"/>
              <a:gd name="adj6" fmla="val 20229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Параметр </a:t>
            </a:r>
            <a:r>
              <a:rPr lang="en-US" b="1" i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</a:t>
            </a:r>
            <a:endParaRPr lang="ru-RU" b="1" i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70573" y="2506531"/>
            <a:ext cx="8631296" cy="445683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Выноска 2 (без границы) 12"/>
          <p:cNvSpPr/>
          <p:nvPr/>
        </p:nvSpPr>
        <p:spPr>
          <a:xfrm>
            <a:off x="1187624" y="1153811"/>
            <a:ext cx="3888891" cy="342038"/>
          </a:xfrm>
          <a:prstGeom prst="callout2">
            <a:avLst>
              <a:gd name="adj1" fmla="val 103589"/>
              <a:gd name="adj2" fmla="val 66904"/>
              <a:gd name="adj3" fmla="val 101287"/>
              <a:gd name="adj4" fmla="val 34263"/>
              <a:gd name="adj5" fmla="val 399390"/>
              <a:gd name="adj6" fmla="val 20229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Параметр </a:t>
            </a:r>
            <a:r>
              <a:rPr lang="en-US" b="1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</a:t>
            </a:r>
            <a:endParaRPr lang="ru-RU" b="1" i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23972" y="3093218"/>
            <a:ext cx="8631296" cy="445683"/>
          </a:xfrm>
          <a:prstGeom prst="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Выноска 2 (без границы) 14"/>
          <p:cNvSpPr/>
          <p:nvPr/>
        </p:nvSpPr>
        <p:spPr>
          <a:xfrm>
            <a:off x="2987824" y="659373"/>
            <a:ext cx="4608512" cy="492247"/>
          </a:xfrm>
          <a:prstGeom prst="callout2">
            <a:avLst>
              <a:gd name="adj1" fmla="val 99412"/>
              <a:gd name="adj2" fmla="val 68374"/>
              <a:gd name="adj3" fmla="val 104189"/>
              <a:gd name="adj4" fmla="val 23722"/>
              <a:gd name="adj5" fmla="val 488402"/>
              <a:gd name="adj6" fmla="val 9484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Открытый ключ клиента  </a:t>
            </a:r>
            <a:r>
              <a:rPr lang="en-US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ru-RU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ru-RU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ru-RU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baseline="30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 mod </a:t>
            </a:r>
            <a:r>
              <a:rPr lang="en-US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</a:t>
            </a:r>
            <a:endParaRPr lang="ru-RU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58455" y="3538901"/>
            <a:ext cx="8631296" cy="445683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Выноска 2 (без границы) 16"/>
          <p:cNvSpPr/>
          <p:nvPr/>
        </p:nvSpPr>
        <p:spPr>
          <a:xfrm>
            <a:off x="4446323" y="1227862"/>
            <a:ext cx="4608512" cy="492247"/>
          </a:xfrm>
          <a:prstGeom prst="callout2">
            <a:avLst>
              <a:gd name="adj1" fmla="val 90704"/>
              <a:gd name="adj2" fmla="val 91316"/>
              <a:gd name="adj3" fmla="val 89677"/>
              <a:gd name="adj4" fmla="val 2950"/>
              <a:gd name="adj5" fmla="val 479695"/>
              <a:gd name="adj6" fmla="val -198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Открытый ключ сервера </a:t>
            </a:r>
            <a:r>
              <a:rPr lang="en-US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ru-RU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ru-RU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baseline="30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 mod </a:t>
            </a:r>
            <a:r>
              <a:rPr lang="en-US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</a:t>
            </a:r>
            <a:endParaRPr lang="ru-RU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5143" y="3991429"/>
            <a:ext cx="8631296" cy="44568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Выноска 2 (без границы) 19"/>
          <p:cNvSpPr/>
          <p:nvPr/>
        </p:nvSpPr>
        <p:spPr>
          <a:xfrm>
            <a:off x="223972" y="4797152"/>
            <a:ext cx="5356140" cy="576064"/>
          </a:xfrm>
          <a:prstGeom prst="callout2">
            <a:avLst>
              <a:gd name="adj1" fmla="val 102314"/>
              <a:gd name="adj2" fmla="val 789"/>
              <a:gd name="adj3" fmla="val 95482"/>
              <a:gd name="adj4" fmla="val 99368"/>
              <a:gd name="adj5" fmla="val -80633"/>
              <a:gd name="adj6" fmla="val 10624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Сессионный ключ симметричного шифрования </a:t>
            </a:r>
            <a:r>
              <a:rPr lang="en-US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 = B</a:t>
            </a:r>
            <a:r>
              <a:rPr lang="ru-RU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mod p </a:t>
            </a:r>
            <a:r>
              <a:rPr lang="en-US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ru-RU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ru-RU" sz="2000" b="1" i="1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 </a:t>
            </a:r>
            <a:r>
              <a:rPr lang="en-US" sz="2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 </a:t>
            </a:r>
            <a:endParaRPr lang="ru-RU" sz="20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159" y="62638"/>
            <a:ext cx="77768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b="1" dirty="0" smtClean="0">
                <a:latin typeface="Arial" pitchFamily="34" charset="0"/>
                <a:cs typeface="Arial" pitchFamily="34" charset="0"/>
              </a:rPr>
              <a:t>Формат передаваемого</a:t>
            </a:r>
            <a:r>
              <a:rPr lang="ru-RU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сообщения</a:t>
            </a:r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800204"/>
              </p:ext>
            </p:extLst>
          </p:nvPr>
        </p:nvGraphicFramePr>
        <p:xfrm>
          <a:off x="1695905" y="687414"/>
          <a:ext cx="6096000" cy="33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Arial" pitchFamily="34" charset="0"/>
                          <a:cs typeface="Arial" pitchFamily="34" charset="0"/>
                        </a:rPr>
                        <a:t>00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Arial" pitchFamily="34" charset="0"/>
                          <a:cs typeface="Arial" pitchFamily="34" charset="0"/>
                        </a:rPr>
                        <a:t>01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Arial" pitchFamily="34" charset="0"/>
                          <a:cs typeface="Arial" pitchFamily="34" charset="0"/>
                        </a:rPr>
                        <a:t>00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Arial" pitchFamily="34" charset="0"/>
                          <a:cs typeface="Arial" pitchFamily="34" charset="0"/>
                        </a:rPr>
                        <a:t>00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A1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04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0B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CD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EF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490" y="988960"/>
            <a:ext cx="1296144" cy="56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45" y="1008229"/>
            <a:ext cx="557471" cy="52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47" y="1008229"/>
            <a:ext cx="1296144" cy="56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087" y="1066161"/>
            <a:ext cx="2440916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640233" y="1580591"/>
            <a:ext cx="142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id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клиента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445649" y="2000167"/>
            <a:ext cx="1440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бит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флагов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35418" y="1581158"/>
            <a:ext cx="1627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Arial" pitchFamily="34" charset="0"/>
                <a:cs typeface="Arial" pitchFamily="34" charset="0"/>
              </a:rPr>
              <a:t>к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од ответа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запроса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506" y="1109277"/>
            <a:ext cx="710784" cy="322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 rot="16200000">
            <a:off x="4189467" y="1838714"/>
            <a:ext cx="1763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Arial" pitchFamily="34" charset="0"/>
                <a:cs typeface="Arial" pitchFamily="34" charset="0"/>
              </a:rPr>
              <a:t>д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лина данных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84741" y="155250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данные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032537"/>
              </p:ext>
            </p:extLst>
          </p:nvPr>
        </p:nvGraphicFramePr>
        <p:xfrm>
          <a:off x="232259" y="2842475"/>
          <a:ext cx="8817534" cy="3814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518"/>
                <a:gridCol w="3245292"/>
                <a:gridCol w="1470232"/>
                <a:gridCol w="2624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itchFamily="34" charset="0"/>
                          <a:cs typeface="Arial" pitchFamily="34" charset="0"/>
                        </a:rPr>
                        <a:t>Код запроса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itchFamily="34" charset="0"/>
                          <a:cs typeface="Arial" pitchFamily="34" charset="0"/>
                        </a:rPr>
                        <a:t>Значение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itchFamily="34" charset="0"/>
                          <a:cs typeface="Arial" pitchFamily="34" charset="0"/>
                        </a:rPr>
                        <a:t>Код ответа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itchFamily="34" charset="0"/>
                          <a:cs typeface="Arial" pitchFamily="34" charset="0"/>
                        </a:rPr>
                        <a:t>Значение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0x00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Запрос на аутентификацию клиента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0x01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Случайное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число </a:t>
                      </a:r>
                      <a:r>
                        <a:rPr lang="en-US" sz="1400" b="1" i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r1</a:t>
                      </a:r>
                      <a:endParaRPr lang="ru-RU" sz="1400" b="1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0x02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Результат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проверки подлинности клиента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0x03</a:t>
                      </a:r>
                      <a:endParaRPr lang="ru-RU" sz="14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Значение </a:t>
                      </a:r>
                      <a:r>
                        <a:rPr lang="en-US" sz="1400" b="1" i="0" u="none" strike="noStrike" kern="1200" baseline="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</a:t>
                      </a:r>
                      <a:r>
                        <a:rPr lang="en-US" sz="1400" b="1" i="0" u="none" strike="noStrike" kern="1200" baseline="-2500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</a:t>
                      </a:r>
                      <a:r>
                        <a:rPr lang="ru-RU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</a:t>
                      </a:r>
                      <a:r>
                        <a:rPr lang="ru-RU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1)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+ имитовставка 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0x04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Параметр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 i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ru-RU" sz="1400" b="0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запрос </a:t>
                      </a:r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H(p)</a:t>
                      </a:r>
                      <a:endParaRPr lang="ru-RU" sz="1400" b="1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0x05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Значение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 i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H(p)</a:t>
                      </a:r>
                      <a:endParaRPr lang="ru-RU" sz="1400" b="1" i="0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0x06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Параметр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 i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r>
                        <a:rPr lang="ru-RU" sz="1400" b="0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запрос </a:t>
                      </a:r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H(g)</a:t>
                      </a:r>
                      <a:endParaRPr lang="ru-RU" sz="1400" b="1" i="1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0x07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Значение </a:t>
                      </a:r>
                      <a:r>
                        <a:rPr lang="en-US" sz="1400" b="1" i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H(g)</a:t>
                      </a:r>
                      <a:endParaRPr lang="ru-RU" sz="1400" b="1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685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0x08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Значение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запрос 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H(A)</a:t>
                      </a:r>
                      <a:endParaRPr lang="ru-RU" sz="1400" b="1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0x09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Значение 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H(A)</a:t>
                      </a:r>
                      <a:endParaRPr kumimoji="0" lang="ru-RU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0x0A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Значение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запрос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H(B)</a:t>
                      </a:r>
                      <a:endParaRPr lang="en-US" sz="1400" b="1" baseline="0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0x0B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Значение 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H(B)</a:t>
                      </a:r>
                      <a:endParaRPr kumimoji="0" lang="ru-RU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0x0C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Значение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смарт-карты, запрос на проверку в БД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0x0D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Результат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проверки 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ID 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смарт-карты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x0E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Хеш</a:t>
                      </a:r>
                      <a:r>
                        <a:rPr lang="ru-RU" sz="14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пароля 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пользователя, запрос на результат аутентификации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0x0F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Результат аутентификации пользователя 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40690" y="1919145"/>
            <a:ext cx="4011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Флаг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0x1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первый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этап протокола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Флаг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0x2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второй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этап протокола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Флаг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0x3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третий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этап протокола 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582025" y="6309320"/>
            <a:ext cx="561975" cy="365125"/>
          </a:xfrm>
        </p:spPr>
        <p:txBody>
          <a:bodyPr/>
          <a:lstStyle/>
          <a:p>
            <a:fld id="{B19B0651-EE4F-4900-A07F-96A6BFA9D0F0}" type="slidenum">
              <a:rPr lang="ru-RU" sz="2000" smtClean="0"/>
              <a:pPr/>
              <a:t>14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3580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1931" y="15098"/>
            <a:ext cx="47461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Результат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работы 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протокола</a:t>
            </a:r>
            <a:endParaRPr lang="ru-RU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267744" y="-48399"/>
            <a:ext cx="455450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39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539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604448" y="6366705"/>
            <a:ext cx="561975" cy="365125"/>
          </a:xfrm>
        </p:spPr>
        <p:txBody>
          <a:bodyPr/>
          <a:lstStyle/>
          <a:p>
            <a:fld id="{B19B0651-EE4F-4900-A07F-96A6BFA9D0F0}" type="slidenum">
              <a:rPr lang="ru-RU" sz="2000" smtClean="0"/>
              <a:pPr/>
              <a:t>15</a:t>
            </a:fld>
            <a:endParaRPr lang="ru-RU" sz="20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45329" y="520871"/>
            <a:ext cx="3590567" cy="5572425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4932040" y="520871"/>
            <a:ext cx="3816424" cy="5500417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" t="5203" r="73170" b="19323"/>
          <a:stretch/>
        </p:blipFill>
        <p:spPr bwMode="auto">
          <a:xfrm>
            <a:off x="136166" y="569755"/>
            <a:ext cx="3388677" cy="545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Выноска 2 (без границы) 56"/>
          <p:cNvSpPr/>
          <p:nvPr/>
        </p:nvSpPr>
        <p:spPr>
          <a:xfrm>
            <a:off x="4624" y="15098"/>
            <a:ext cx="1872208" cy="342038"/>
          </a:xfrm>
          <a:prstGeom prst="callout2">
            <a:avLst>
              <a:gd name="adj1" fmla="val 103869"/>
              <a:gd name="adj2" fmla="val 29963"/>
              <a:gd name="adj3" fmla="val 104443"/>
              <a:gd name="adj4" fmla="val 70640"/>
              <a:gd name="adj5" fmla="val 147368"/>
              <a:gd name="adj6" fmla="val 85222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сервер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Выноска 2 (без границы) 57"/>
          <p:cNvSpPr/>
          <p:nvPr/>
        </p:nvSpPr>
        <p:spPr>
          <a:xfrm>
            <a:off x="7884368" y="-4713"/>
            <a:ext cx="1170932" cy="333275"/>
          </a:xfrm>
          <a:prstGeom prst="callout2">
            <a:avLst>
              <a:gd name="adj1" fmla="val 96370"/>
              <a:gd name="adj2" fmla="val 78753"/>
              <a:gd name="adj3" fmla="val 97108"/>
              <a:gd name="adj4" fmla="val 22166"/>
              <a:gd name="adj5" fmla="val 159241"/>
              <a:gd name="adj6" fmla="val -2234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лиент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549662" y="784917"/>
            <a:ext cx="439284" cy="3600403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549662" y="4797152"/>
            <a:ext cx="439284" cy="216024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67" name="Picture 1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" t="4881" r="71108" b="18924"/>
          <a:stretch/>
        </p:blipFill>
        <p:spPr bwMode="auto">
          <a:xfrm>
            <a:off x="5070558" y="583525"/>
            <a:ext cx="3539387" cy="535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Прямоугольник 63"/>
          <p:cNvSpPr/>
          <p:nvPr/>
        </p:nvSpPr>
        <p:spPr>
          <a:xfrm>
            <a:off x="5580112" y="764704"/>
            <a:ext cx="439284" cy="3600400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5580112" y="4696344"/>
            <a:ext cx="468564" cy="216024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Выноска 2 (без границы) 66"/>
          <p:cNvSpPr/>
          <p:nvPr/>
        </p:nvSpPr>
        <p:spPr>
          <a:xfrm>
            <a:off x="-3110" y="6075652"/>
            <a:ext cx="486503" cy="836712"/>
          </a:xfrm>
          <a:prstGeom prst="callout2">
            <a:avLst>
              <a:gd name="adj1" fmla="val 90736"/>
              <a:gd name="adj2" fmla="val 92230"/>
              <a:gd name="adj3" fmla="val 9460"/>
              <a:gd name="adj4" fmla="val 93754"/>
              <a:gd name="adj5" fmla="val -121744"/>
              <a:gd name="adj6" fmla="val 140999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</a:t>
            </a:r>
            <a:endParaRPr lang="ru-RU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клиента</a:t>
            </a:r>
            <a:endParaRPr lang="ru-RU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483393" y="4365105"/>
            <a:ext cx="66269" cy="16803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Прямоугольник 80"/>
          <p:cNvSpPr/>
          <p:nvPr/>
        </p:nvSpPr>
        <p:spPr>
          <a:xfrm rot="16200000">
            <a:off x="-356487" y="2362277"/>
            <a:ext cx="3600402" cy="44568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1227272" y="4800028"/>
            <a:ext cx="439284" cy="21602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Выноска 2 (без границы) 82"/>
          <p:cNvSpPr/>
          <p:nvPr/>
        </p:nvSpPr>
        <p:spPr>
          <a:xfrm>
            <a:off x="1217121" y="6021288"/>
            <a:ext cx="656748" cy="836712"/>
          </a:xfrm>
          <a:prstGeom prst="callout2">
            <a:avLst>
              <a:gd name="adj1" fmla="val 92254"/>
              <a:gd name="adj2" fmla="val 98032"/>
              <a:gd name="adj3" fmla="val 9460"/>
              <a:gd name="adj4" fmla="val 97622"/>
              <a:gd name="adj5" fmla="val -119544"/>
              <a:gd name="adj6" fmla="val 58875"/>
            </a:avLst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код запроса</a:t>
            </a: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ru-RU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ответа</a:t>
            </a:r>
            <a:endParaRPr lang="ru-RU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6259133" y="754212"/>
            <a:ext cx="439284" cy="3600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6269023" y="4695600"/>
            <a:ext cx="419504" cy="21602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Выноска 2 (без границы) 87"/>
          <p:cNvSpPr/>
          <p:nvPr/>
        </p:nvSpPr>
        <p:spPr>
          <a:xfrm>
            <a:off x="4688788" y="6021288"/>
            <a:ext cx="486503" cy="836712"/>
          </a:xfrm>
          <a:prstGeom prst="callout2">
            <a:avLst>
              <a:gd name="adj1" fmla="val 90736"/>
              <a:gd name="adj2" fmla="val 92230"/>
              <a:gd name="adj3" fmla="val 9460"/>
              <a:gd name="adj4" fmla="val 93754"/>
              <a:gd name="adj5" fmla="val -136695"/>
              <a:gd name="adj6" fmla="val 184985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</a:t>
            </a:r>
            <a:endParaRPr lang="ru-RU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клиента</a:t>
            </a:r>
            <a:endParaRPr lang="ru-RU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9" name="Прямая соединительная линия 88"/>
          <p:cNvCxnSpPr/>
          <p:nvPr/>
        </p:nvCxnSpPr>
        <p:spPr>
          <a:xfrm flipV="1">
            <a:off x="5175291" y="4365104"/>
            <a:ext cx="404821" cy="16640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Выноска 2 (без границы) 92"/>
          <p:cNvSpPr/>
          <p:nvPr/>
        </p:nvSpPr>
        <p:spPr>
          <a:xfrm>
            <a:off x="6086396" y="6045472"/>
            <a:ext cx="656748" cy="836712"/>
          </a:xfrm>
          <a:prstGeom prst="callout2">
            <a:avLst>
              <a:gd name="adj1" fmla="val 92254"/>
              <a:gd name="adj2" fmla="val 98032"/>
              <a:gd name="adj3" fmla="val 9460"/>
              <a:gd name="adj4" fmla="val 97622"/>
              <a:gd name="adj5" fmla="val -136999"/>
              <a:gd name="adj6" fmla="val 73619"/>
            </a:avLst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код запроса</a:t>
            </a: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ru-RU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ответа</a:t>
            </a:r>
            <a:endParaRPr lang="ru-RU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4" name="Прямая соединительная линия 93"/>
          <p:cNvCxnSpPr/>
          <p:nvPr/>
        </p:nvCxnSpPr>
        <p:spPr>
          <a:xfrm flipH="1" flipV="1">
            <a:off x="1220872" y="4385321"/>
            <a:ext cx="609632" cy="1707975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 flipH="1" flipV="1">
            <a:off x="6258436" y="4354612"/>
            <a:ext cx="484708" cy="181069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 117"/>
          <p:cNvSpPr/>
          <p:nvPr/>
        </p:nvSpPr>
        <p:spPr>
          <a:xfrm>
            <a:off x="1657417" y="784917"/>
            <a:ext cx="207313" cy="360040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Прямоугольник 118"/>
          <p:cNvSpPr/>
          <p:nvPr/>
        </p:nvSpPr>
        <p:spPr>
          <a:xfrm>
            <a:off x="1657768" y="4797152"/>
            <a:ext cx="219642" cy="21602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Выноска 2 (без границы) 119"/>
          <p:cNvSpPr/>
          <p:nvPr/>
        </p:nvSpPr>
        <p:spPr>
          <a:xfrm>
            <a:off x="1885600" y="6021288"/>
            <a:ext cx="656748" cy="836712"/>
          </a:xfrm>
          <a:prstGeom prst="callout2">
            <a:avLst>
              <a:gd name="adj1" fmla="val 92254"/>
              <a:gd name="adj2" fmla="val 98032"/>
              <a:gd name="adj3" fmla="val 9460"/>
              <a:gd name="adj4" fmla="val 97622"/>
              <a:gd name="adj5" fmla="val -117836"/>
              <a:gd name="adj6" fmla="val -4214"/>
            </a:avLst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</a:t>
            </a:r>
            <a:r>
              <a:rPr lang="ru-RU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лина данных</a:t>
            </a:r>
            <a:endParaRPr lang="ru-RU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1" name="Прямая соединительная линия 120"/>
          <p:cNvCxnSpPr/>
          <p:nvPr/>
        </p:nvCxnSpPr>
        <p:spPr>
          <a:xfrm flipH="1" flipV="1">
            <a:off x="1885600" y="4365105"/>
            <a:ext cx="656748" cy="1728191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Прямоугольник 123"/>
          <p:cNvSpPr/>
          <p:nvPr/>
        </p:nvSpPr>
        <p:spPr>
          <a:xfrm>
            <a:off x="6698417" y="754212"/>
            <a:ext cx="207313" cy="360040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/>
          <p:cNvSpPr/>
          <p:nvPr/>
        </p:nvSpPr>
        <p:spPr>
          <a:xfrm>
            <a:off x="6677932" y="4706155"/>
            <a:ext cx="219642" cy="21602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Выноска 2 (без границы) 125"/>
          <p:cNvSpPr/>
          <p:nvPr/>
        </p:nvSpPr>
        <p:spPr>
          <a:xfrm>
            <a:off x="6673721" y="6029126"/>
            <a:ext cx="656748" cy="836712"/>
          </a:xfrm>
          <a:prstGeom prst="callout2">
            <a:avLst>
              <a:gd name="adj1" fmla="val 92254"/>
              <a:gd name="adj2" fmla="val 98032"/>
              <a:gd name="adj3" fmla="val 9460"/>
              <a:gd name="adj4" fmla="val 97622"/>
              <a:gd name="adj5" fmla="val -136050"/>
              <a:gd name="adj6" fmla="val 10289"/>
            </a:avLst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</a:t>
            </a:r>
            <a:r>
              <a:rPr lang="ru-RU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лина данных</a:t>
            </a:r>
            <a:endParaRPr lang="ru-RU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7" name="Прямая соединительная линия 126"/>
          <p:cNvCxnSpPr>
            <a:endCxn id="124" idx="2"/>
          </p:cNvCxnSpPr>
          <p:nvPr/>
        </p:nvCxnSpPr>
        <p:spPr>
          <a:xfrm flipH="1" flipV="1">
            <a:off x="6802074" y="4354612"/>
            <a:ext cx="522752" cy="1779936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/>
          <p:cNvSpPr/>
          <p:nvPr/>
        </p:nvSpPr>
        <p:spPr>
          <a:xfrm>
            <a:off x="993641" y="784917"/>
            <a:ext cx="223479" cy="3600404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Прямоугольник 132"/>
          <p:cNvSpPr/>
          <p:nvPr/>
        </p:nvSpPr>
        <p:spPr>
          <a:xfrm>
            <a:off x="993641" y="4789704"/>
            <a:ext cx="240504" cy="223472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Выноска 2 (без границы) 134"/>
          <p:cNvSpPr/>
          <p:nvPr/>
        </p:nvSpPr>
        <p:spPr>
          <a:xfrm>
            <a:off x="856105" y="6021288"/>
            <a:ext cx="265682" cy="836712"/>
          </a:xfrm>
          <a:prstGeom prst="callout2">
            <a:avLst>
              <a:gd name="adj1" fmla="val 93392"/>
              <a:gd name="adj2" fmla="val 92671"/>
              <a:gd name="adj3" fmla="val 9460"/>
              <a:gd name="adj4" fmla="val 97622"/>
              <a:gd name="adj5" fmla="val -121251"/>
              <a:gd name="adj6" fmla="val 5271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флаг</a:t>
            </a:r>
            <a:endParaRPr lang="ru-RU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6" name="Прямая соединительная линия 135"/>
          <p:cNvCxnSpPr/>
          <p:nvPr/>
        </p:nvCxnSpPr>
        <p:spPr>
          <a:xfrm flipH="1" flipV="1">
            <a:off x="1105380" y="4385321"/>
            <a:ext cx="21591" cy="171324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Прямоугольник 139"/>
          <p:cNvSpPr/>
          <p:nvPr/>
        </p:nvSpPr>
        <p:spPr>
          <a:xfrm>
            <a:off x="6918063" y="1124744"/>
            <a:ext cx="1585926" cy="3229868"/>
          </a:xfrm>
          <a:prstGeom prst="rect">
            <a:avLst/>
          </a:prstGeom>
          <a:noFill/>
          <a:ln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Прямоугольник 140"/>
          <p:cNvSpPr/>
          <p:nvPr/>
        </p:nvSpPr>
        <p:spPr>
          <a:xfrm>
            <a:off x="1877410" y="784917"/>
            <a:ext cx="1585926" cy="3600405"/>
          </a:xfrm>
          <a:prstGeom prst="rect">
            <a:avLst/>
          </a:prstGeom>
          <a:noFill/>
          <a:ln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Прямоугольник 141"/>
          <p:cNvSpPr/>
          <p:nvPr/>
        </p:nvSpPr>
        <p:spPr>
          <a:xfrm>
            <a:off x="6892836" y="4692760"/>
            <a:ext cx="1611153" cy="694485"/>
          </a:xfrm>
          <a:prstGeom prst="rect">
            <a:avLst/>
          </a:prstGeom>
          <a:noFill/>
          <a:ln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Прямоугольник 142"/>
          <p:cNvSpPr/>
          <p:nvPr/>
        </p:nvSpPr>
        <p:spPr>
          <a:xfrm>
            <a:off x="1876832" y="4804356"/>
            <a:ext cx="498069" cy="235646"/>
          </a:xfrm>
          <a:prstGeom prst="rect">
            <a:avLst/>
          </a:prstGeom>
          <a:noFill/>
          <a:ln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Выноска 2 (без границы) 143"/>
          <p:cNvSpPr/>
          <p:nvPr/>
        </p:nvSpPr>
        <p:spPr>
          <a:xfrm>
            <a:off x="2915817" y="6021288"/>
            <a:ext cx="421620" cy="836712"/>
          </a:xfrm>
          <a:prstGeom prst="callout2">
            <a:avLst>
              <a:gd name="adj1" fmla="val 92254"/>
              <a:gd name="adj2" fmla="val 98032"/>
              <a:gd name="adj3" fmla="val 9460"/>
              <a:gd name="adj4" fmla="val 97622"/>
              <a:gd name="adj5" fmla="val -119051"/>
              <a:gd name="adj6" fmla="val -140864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данные</a:t>
            </a:r>
            <a:endParaRPr lang="ru-RU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5" name="Прямая соединительная линия 144"/>
          <p:cNvCxnSpPr/>
          <p:nvPr/>
        </p:nvCxnSpPr>
        <p:spPr>
          <a:xfrm flipH="1" flipV="1">
            <a:off x="2771800" y="4385317"/>
            <a:ext cx="565637" cy="177998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Выноска 2 (без границы) 147"/>
          <p:cNvSpPr/>
          <p:nvPr/>
        </p:nvSpPr>
        <p:spPr>
          <a:xfrm>
            <a:off x="7918892" y="6045472"/>
            <a:ext cx="421620" cy="836712"/>
          </a:xfrm>
          <a:prstGeom prst="callout2">
            <a:avLst>
              <a:gd name="adj1" fmla="val 92254"/>
              <a:gd name="adj2" fmla="val 98032"/>
              <a:gd name="adj3" fmla="val 9460"/>
              <a:gd name="adj4" fmla="val 97622"/>
              <a:gd name="adj5" fmla="val -78070"/>
              <a:gd name="adj6" fmla="val -125803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данные</a:t>
            </a:r>
            <a:endParaRPr lang="ru-RU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9" name="Прямая соединительная линия 148"/>
          <p:cNvCxnSpPr>
            <a:endCxn id="140" idx="2"/>
          </p:cNvCxnSpPr>
          <p:nvPr/>
        </p:nvCxnSpPr>
        <p:spPr>
          <a:xfrm flipH="1" flipV="1">
            <a:off x="7711026" y="4354612"/>
            <a:ext cx="629486" cy="176603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Прямоугольник 151"/>
          <p:cNvSpPr/>
          <p:nvPr/>
        </p:nvSpPr>
        <p:spPr>
          <a:xfrm>
            <a:off x="6019396" y="764704"/>
            <a:ext cx="239040" cy="3600400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5" name="Прямоугольник 154"/>
          <p:cNvSpPr/>
          <p:nvPr/>
        </p:nvSpPr>
        <p:spPr>
          <a:xfrm>
            <a:off x="6048676" y="4695600"/>
            <a:ext cx="218110" cy="212440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6" name="Выноска 2 (без границы) 155"/>
          <p:cNvSpPr/>
          <p:nvPr/>
        </p:nvSpPr>
        <p:spPr>
          <a:xfrm>
            <a:off x="5681553" y="6021288"/>
            <a:ext cx="265682" cy="836712"/>
          </a:xfrm>
          <a:prstGeom prst="callout2">
            <a:avLst>
              <a:gd name="adj1" fmla="val 93392"/>
              <a:gd name="adj2" fmla="val 92671"/>
              <a:gd name="adj3" fmla="val 9460"/>
              <a:gd name="adj4" fmla="val 97622"/>
              <a:gd name="adj5" fmla="val -130965"/>
              <a:gd name="adj6" fmla="val 207114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флаг</a:t>
            </a:r>
            <a:endParaRPr lang="ru-RU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Прямоугольник 156"/>
          <p:cNvSpPr/>
          <p:nvPr/>
        </p:nvSpPr>
        <p:spPr>
          <a:xfrm>
            <a:off x="988946" y="4460698"/>
            <a:ext cx="1782854" cy="23564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" name="Прямоугольник 157"/>
          <p:cNvSpPr/>
          <p:nvPr/>
        </p:nvSpPr>
        <p:spPr>
          <a:xfrm>
            <a:off x="988945" y="5369654"/>
            <a:ext cx="1926871" cy="23564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Прямоугольник 158"/>
          <p:cNvSpPr/>
          <p:nvPr/>
        </p:nvSpPr>
        <p:spPr>
          <a:xfrm>
            <a:off x="5580111" y="4460698"/>
            <a:ext cx="2923877" cy="232062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Прямоугольник 160"/>
          <p:cNvSpPr/>
          <p:nvPr/>
        </p:nvSpPr>
        <p:spPr>
          <a:xfrm>
            <a:off x="5929400" y="5387245"/>
            <a:ext cx="2574589" cy="548092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Выноска 2 (без границы) 161"/>
          <p:cNvSpPr/>
          <p:nvPr/>
        </p:nvSpPr>
        <p:spPr>
          <a:xfrm>
            <a:off x="3995936" y="5040002"/>
            <a:ext cx="421620" cy="1732047"/>
          </a:xfrm>
          <a:prstGeom prst="callout2">
            <a:avLst>
              <a:gd name="adj1" fmla="val 92254"/>
              <a:gd name="adj2" fmla="val 98032"/>
              <a:gd name="adj3" fmla="val 9460"/>
              <a:gd name="adj4" fmla="val 97622"/>
              <a:gd name="adj5" fmla="val -32873"/>
              <a:gd name="adj6" fmla="val -29448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зашифрованные данные</a:t>
            </a:r>
            <a:endParaRPr lang="ru-RU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3" name="Прямая соединительная линия 162"/>
          <p:cNvCxnSpPr>
            <a:endCxn id="158" idx="3"/>
          </p:cNvCxnSpPr>
          <p:nvPr/>
        </p:nvCxnSpPr>
        <p:spPr>
          <a:xfrm flipH="1">
            <a:off x="2915816" y="5219092"/>
            <a:ext cx="1501740" cy="268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/>
          <p:nvPr/>
        </p:nvCxnSpPr>
        <p:spPr>
          <a:xfrm flipV="1">
            <a:off x="4417556" y="4695600"/>
            <a:ext cx="1162556" cy="5096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единительная линия 170"/>
          <p:cNvCxnSpPr>
            <a:endCxn id="161" idx="1"/>
          </p:cNvCxnSpPr>
          <p:nvPr/>
        </p:nvCxnSpPr>
        <p:spPr>
          <a:xfrm>
            <a:off x="4417556" y="5219093"/>
            <a:ext cx="1511844" cy="4421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8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291239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Результат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работы и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вывод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948690"/>
            <a:ext cx="82868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В ходе работы получены следующие результаты: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ru-RU" sz="2000" dirty="0" smtClean="0">
                <a:latin typeface="Arial" pitchFamily="34" charset="0"/>
                <a:cs typeface="Arial" pitchFamily="34" charset="0"/>
              </a:rPr>
              <a:t>-  реализована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библиотека, включающая в себе российские криптографические алгоритмы, предназначенные для данного протокола </a:t>
            </a:r>
          </a:p>
          <a:p>
            <a:pPr lvl="0"/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 разработана библиотека, реализующая криптографический протокол;</a:t>
            </a:r>
          </a:p>
          <a:p>
            <a:pPr lvl="0">
              <a:buFontTx/>
              <a:buChar char="-"/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 разработана библиотека, предоставляющий интерфейс доступа к считывателю смарт-карты клиента, через USB интерфейс</a:t>
            </a:r>
          </a:p>
          <a:p>
            <a:pPr lvl="0">
              <a:buFontTx/>
              <a:buChar char="-"/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ru-RU" sz="2000" dirty="0" smtClean="0">
                <a:latin typeface="Arial" pitchFamily="34" charset="0"/>
                <a:cs typeface="Arial" pitchFamily="34" charset="0"/>
              </a:rPr>
              <a:t>-  разработано приложение для тестирования библиотек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Таким образом, все поставленные цели и задачи выполнены успешно. Результат работы соответствует всем требования, предъявленным в техническом задании. 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2279" y="0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Техническое задание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1336" y="1062402"/>
            <a:ext cx="807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программно-аппаратная система двухфакторной аутентификации предназначена для защиты от несанкционированного доступа к информации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8223" y="584775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Назначение и применение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5259" y="4077072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Результат работы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336" y="2069543"/>
            <a:ext cx="69420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Требования к программной части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endParaRPr lang="en-US" sz="2500" u="sng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8681" y="2570893"/>
            <a:ext cx="80676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применять российские криптографические стандарты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соответствовать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требованию ФСТЭК для информационных систем 3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класса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криптографический протокол должен содержать необходимый для данной задачи функционал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5259" y="4554126"/>
            <a:ext cx="80956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библиотека, включающая реализацию российских криптографических алгоритмов</a:t>
            </a:r>
          </a:p>
          <a:p>
            <a:pPr marL="342900" lvl="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библиотека, реализующая криптографический протокол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библиотека, предоставляющий интерфейс доступа к считывателю смарт-карты клиента, через USB интерфейс</a:t>
            </a:r>
          </a:p>
          <a:p>
            <a:pPr marL="342900" lvl="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приложение для тестирования библиотек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30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0"/>
            <a:ext cx="12636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Цель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564943"/>
            <a:ext cx="1533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Задачи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825" y="2012771"/>
            <a:ext cx="86439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000" lvl="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реализовать программную часть системы</a:t>
            </a:r>
          </a:p>
          <a:p>
            <a:pPr marL="450000" lvl="0" indent="-450000">
              <a:buFont typeface="Courier New" pitchFamily="49" charset="0"/>
              <a:buChar char="o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450000" lvl="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разработать криптографический протокол, на основе российских стандартов, предназначенный для проверки подлинности клиента и обеспечения безопасности пользовательских данных,  передаваемых по открытому каналу связи </a:t>
            </a:r>
          </a:p>
          <a:p>
            <a:pPr marL="450000" lvl="0" indent="-450000">
              <a:buFont typeface="Courier New" pitchFamily="49" charset="0"/>
              <a:buChar char="o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450000" lvl="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разработать приложение для тестирования</a:t>
            </a:r>
          </a:p>
          <a:p>
            <a:pPr marL="450000" lvl="0" indent="-450000">
              <a:buFont typeface="Courier New" pitchFamily="49" charset="0"/>
              <a:buChar char="o"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450000" lvl="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написать документ, описывающий интерфейс доступа к программной части.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034" y="441068"/>
            <a:ext cx="8643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00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обеспечение защиты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от несанкционированного доступа автоматизированной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системы управления и открытого канала связи, предназначенного для аутентификации</a:t>
            </a:r>
            <a:endParaRPr lang="ru-RU" sz="24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3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739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16632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Архитектура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системы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7159" y="2830369"/>
            <a:ext cx="2128890" cy="1390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868144" y="2830369"/>
            <a:ext cx="2191614" cy="1390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</a:t>
            </a:r>
          </a:p>
          <a:p>
            <a:pPr algn="ctr"/>
            <a:r>
              <a:rPr lang="ru-RU" dirty="0" smtClean="0"/>
              <a:t>(встраиваемая система)</a:t>
            </a:r>
            <a:endParaRPr lang="ru-RU" dirty="0"/>
          </a:p>
        </p:txBody>
      </p:sp>
      <p:sp>
        <p:nvSpPr>
          <p:cNvPr id="90" name="Прямоугольник 89"/>
          <p:cNvSpPr/>
          <p:nvPr/>
        </p:nvSpPr>
        <p:spPr>
          <a:xfrm>
            <a:off x="540454" y="822239"/>
            <a:ext cx="2099577" cy="1428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 базы данных</a:t>
            </a:r>
            <a:endParaRPr lang="ru-RU" dirty="0"/>
          </a:p>
        </p:txBody>
      </p:sp>
      <p:sp>
        <p:nvSpPr>
          <p:cNvPr id="119" name="TextBox 118"/>
          <p:cNvSpPr txBox="1"/>
          <p:nvPr/>
        </p:nvSpPr>
        <p:spPr>
          <a:xfrm>
            <a:off x="5364086" y="190342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з</a:t>
            </a:r>
            <a:r>
              <a:rPr lang="ru-RU" sz="2000" dirty="0" smtClean="0"/>
              <a:t>ащищенный канал связи</a:t>
            </a:r>
            <a:endParaRPr lang="ru-RU" sz="2000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4</a:t>
            </a:fld>
            <a:endParaRPr lang="ru-RU" sz="20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11142" y="4221088"/>
            <a:ext cx="2124907" cy="2016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Программно-аппаратная система двухфакторной аутентификации со стороны сервера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868144" y="4221088"/>
            <a:ext cx="2191614" cy="2016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Программно-аппаратная система двухфакторной аутентификации со стороны клиента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1115616" y="2250999"/>
            <a:ext cx="0" cy="57937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2051720" y="2250999"/>
            <a:ext cx="0" cy="57937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636047" y="4797152"/>
            <a:ext cx="3232095" cy="0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636048" y="5517232"/>
            <a:ext cx="3232095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35" idx="1"/>
          </p:cNvCxnSpPr>
          <p:nvPr/>
        </p:nvCxnSpPr>
        <p:spPr>
          <a:xfrm flipH="1">
            <a:off x="4567330" y="955701"/>
            <a:ext cx="796756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9" idx="1"/>
          </p:cNvCxnSpPr>
          <p:nvPr/>
        </p:nvCxnSpPr>
        <p:spPr>
          <a:xfrm flipH="1">
            <a:off x="4535994" y="2103477"/>
            <a:ext cx="828092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64086" y="755646"/>
            <a:ext cx="2911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открытый канал связи</a:t>
            </a:r>
            <a:endParaRPr lang="ru-RU" sz="20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23528" y="4221088"/>
            <a:ext cx="7952214" cy="2016224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Выноска 2 (без границы) 24"/>
          <p:cNvSpPr/>
          <p:nvPr/>
        </p:nvSpPr>
        <p:spPr>
          <a:xfrm>
            <a:off x="3712520" y="2454917"/>
            <a:ext cx="2425270" cy="684076"/>
          </a:xfrm>
          <a:prstGeom prst="callout2">
            <a:avLst>
              <a:gd name="adj1" fmla="val 97323"/>
              <a:gd name="adj2" fmla="val 68178"/>
              <a:gd name="adj3" fmla="val 97108"/>
              <a:gd name="adj4" fmla="val 29487"/>
              <a:gd name="adj5" fmla="val 257366"/>
              <a:gd name="adj6" fmla="val 590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Разрабатываемая система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9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5</a:t>
            </a:fld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3861048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Крипто провайдер (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Р11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34 2012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протокол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Диффи-Хеллмана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9601" y="1055513"/>
            <a:ext cx="4076286" cy="5328592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788024" y="1063538"/>
            <a:ext cx="4104456" cy="5345810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01670" y="617262"/>
            <a:ext cx="13321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 smtClean="0">
                <a:latin typeface="Arial" pitchFamily="34" charset="0"/>
                <a:cs typeface="Arial" pitchFamily="34" charset="0"/>
              </a:rPr>
              <a:t>Сервер</a:t>
            </a:r>
            <a:endParaRPr lang="ru-RU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0182" y="617262"/>
            <a:ext cx="13321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 smtClean="0">
                <a:latin typeface="Arial" pitchFamily="34" charset="0"/>
                <a:cs typeface="Arial" pitchFamily="34" charset="0"/>
              </a:rPr>
              <a:t>Клиент</a:t>
            </a:r>
            <a:endParaRPr lang="ru-RU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41991" y="3861048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Крипто провайдер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Р11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34 2012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протокол 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Диффи-Хеллмана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95536" y="2557307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Криптографический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протокол со стороны сервера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934373" y="2575755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Криптографический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протокол со стороны клиент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95536" y="1340768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Приложение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тестирования</a:t>
            </a:r>
            <a:endParaRPr lang="ru-RU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934373" y="1340768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Приложение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тестирования</a:t>
            </a:r>
            <a:endParaRPr lang="ru-RU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968044" y="5157192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Библиотека </a:t>
            </a:r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доступа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к смарт-карте</a:t>
            </a:r>
            <a:endParaRPr lang="ru-RU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62469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Программная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часть системы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771" y="20812"/>
            <a:ext cx="90364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Угрозы,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 рассмотренные при проектирование системы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04838"/>
              </p:ext>
            </p:extLst>
          </p:nvPr>
        </p:nvGraphicFramePr>
        <p:xfrm>
          <a:off x="343960" y="507827"/>
          <a:ext cx="8536461" cy="579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846"/>
                <a:gridCol w="3240359"/>
                <a:gridCol w="2304256"/>
              </a:tblGrid>
              <a:tr h="466018">
                <a:tc>
                  <a:txBody>
                    <a:bodyPr/>
                    <a:lstStyle/>
                    <a:p>
                      <a:pPr algn="ctr"/>
                      <a:r>
                        <a:rPr lang="ru-RU" sz="2000" b="1" u="non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Угрозы</a:t>
                      </a:r>
                      <a:endParaRPr lang="ru-RU" sz="2000" b="1" u="non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u="non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Способ</a:t>
                      </a:r>
                      <a:r>
                        <a:rPr lang="ru-RU" sz="2000" u="none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u="non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решения</a:t>
                      </a:r>
                      <a:endParaRPr lang="ru-RU" sz="2000" u="non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u="non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Применение</a:t>
                      </a:r>
                      <a:r>
                        <a:rPr lang="ru-RU" sz="1800" u="none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в системе</a:t>
                      </a:r>
                      <a:endParaRPr lang="ru-RU" sz="1800" u="non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Перехват и анализ сетевого трафика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Симметричное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шифрования </a:t>
                      </a:r>
                    </a:p>
                    <a:p>
                      <a:pPr algn="ctr"/>
                      <a:r>
                        <a:rPr lang="ru-RU" sz="1800" b="1" i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ГОСТ 28147-89</a:t>
                      </a:r>
                      <a:endParaRPr lang="ru-RU" sz="1800" b="1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Криптографический протокол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Нарушение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целостности данных, передаваемых по каналу связи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Хеш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-функция </a:t>
                      </a:r>
                    </a:p>
                    <a:p>
                      <a:pPr algn="ctr"/>
                      <a:r>
                        <a:rPr lang="ru-RU" sz="18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ГСОТ  Р 11.34-2012</a:t>
                      </a:r>
                      <a:endParaRPr lang="ru-RU" sz="18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Криптографический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протокол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1517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Подмена доверенного объекта сети и передача сообщений от его имени с присвоением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прав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Алгоритмы аутентификации клиента,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описанные  в стандарте </a:t>
                      </a: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ISO</a:t>
                      </a: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 IEC 9798-1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:2010</a:t>
                      </a: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1800" b="1" baseline="0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Криптографический протокол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12431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Анализ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и модификации исполняемых модулей ПО, путём реверс-инжиниринга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Сравнение </a:t>
                      </a:r>
                      <a:r>
                        <a:rPr lang="ru-RU" sz="18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контрольной суммы</a:t>
                      </a: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исполняемых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файлов 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Вся программная часть</a:t>
                      </a:r>
                    </a:p>
                    <a:p>
                      <a:pPr algn="ctr"/>
                      <a:endParaRPr lang="ru-RU" sz="1800" dirty="0" smtClean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22261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Не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декларированные возможности ПО,  уязвимости в исходных кодах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Регулярное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выполнения </a:t>
                      </a:r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ГОСТ Р 51188-98,</a:t>
                      </a:r>
                      <a:r>
                        <a:rPr lang="ru-RU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руководящих документов ФСТЭК, тестирование</a:t>
                      </a:r>
                      <a:endParaRPr lang="ru-RU" sz="1800" b="1" i="0" kern="1200" dirty="0" smtClean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Вся программная часть</a:t>
                      </a:r>
                    </a:p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548783" y="6381328"/>
            <a:ext cx="561975" cy="365125"/>
          </a:xfrm>
        </p:spPr>
        <p:txBody>
          <a:bodyPr/>
          <a:lstStyle/>
          <a:p>
            <a:fld id="{B19B0651-EE4F-4900-A07F-96A6BFA9D0F0}" type="slidenum">
              <a:rPr lang="ru-RU" sz="2000" smtClean="0"/>
              <a:pPr/>
              <a:t>6</a:t>
            </a:fld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0"/>
            <a:ext cx="892899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Таблица сравнения протоколов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аутентификации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клиента,</a:t>
            </a:r>
            <a:r>
              <a:rPr lang="ru-RU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описанных в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стандарте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ISO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 IEC 9798-1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:2010 </a:t>
            </a:r>
            <a:endParaRPr lang="ru-RU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96763"/>
              </p:ext>
            </p:extLst>
          </p:nvPr>
        </p:nvGraphicFramePr>
        <p:xfrm>
          <a:off x="107504" y="697021"/>
          <a:ext cx="8928992" cy="5630212"/>
        </p:xfrm>
        <a:graphic>
          <a:graphicData uri="http://schemas.openxmlformats.org/drawingml/2006/table">
            <a:tbl>
              <a:tblPr/>
              <a:tblGrid>
                <a:gridCol w="1944216"/>
                <a:gridCol w="1656184"/>
                <a:gridCol w="3384376"/>
                <a:gridCol w="1944216"/>
              </a:tblGrid>
              <a:tr h="80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Название </a:t>
                      </a:r>
                      <a:r>
                        <a:rPr lang="ru-RU" sz="1800" b="1" dirty="0" smtClean="0">
                          <a:latin typeface="Times New Roman"/>
                          <a:ea typeface="Times New Roman"/>
                        </a:rPr>
                        <a:t>протокола аутентификации 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Преимущества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Недостатки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Применение в разрабатываемом протоколе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5194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Односторонняя,</a:t>
                      </a:r>
                      <a:r>
                        <a:rPr lang="ru-RU" sz="16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основанная </a:t>
                      </a:r>
                      <a:r>
                        <a:rPr lang="ru-RU" sz="16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на метке времени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Простота</a:t>
                      </a:r>
                      <a:r>
                        <a:rPr lang="ru-RU" sz="1600" baseline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реализации</a:t>
                      </a:r>
                      <a:endParaRPr lang="ru-RU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Основан </a:t>
                      </a:r>
                      <a:r>
                        <a:rPr lang="ru-RU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на использовании системного времени и </a:t>
                      </a: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требуется </a:t>
                      </a:r>
                      <a:r>
                        <a:rPr lang="ru-RU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дополнительную синхронизацию (в некоторых случаях</a:t>
                      </a: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),</a:t>
                      </a:r>
                      <a:r>
                        <a:rPr lang="ru-RU" sz="1400" b="0" baseline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endParaRPr lang="ru-RU" sz="1400" b="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системная </a:t>
                      </a: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время не обеспечивает</a:t>
                      </a:r>
                      <a:r>
                        <a:rPr lang="ru-RU" sz="1400" b="0" baseline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400" b="0" baseline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случайность,</a:t>
                      </a:r>
                      <a:endParaRPr lang="ru-RU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не </a:t>
                      </a:r>
                      <a:r>
                        <a:rPr lang="ru-RU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используется проверка подлинности </a:t>
                      </a: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сообщения</a:t>
                      </a:r>
                      <a:endParaRPr lang="ru-RU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нет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020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Односторонняя</a:t>
                      </a:r>
                      <a:r>
                        <a:rPr lang="ru-RU" sz="16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ru-RU" sz="1600" b="0" baseline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6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 </a:t>
                      </a:r>
                      <a:r>
                        <a:rPr lang="ru-RU" sz="16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использованием</a:t>
                      </a:r>
                      <a:r>
                        <a:rPr lang="ru-RU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6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случайных чисел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Основан на случайных числах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Не </a:t>
                      </a:r>
                      <a:r>
                        <a:rPr lang="ru-RU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используется проверка подлинности  сообщения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нет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1588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Взаимная</a:t>
                      </a:r>
                      <a:r>
                        <a:rPr lang="ru-RU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ru-RU" sz="16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 </a:t>
                      </a:r>
                      <a:r>
                        <a:rPr lang="ru-RU" sz="1600" b="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использованием </a:t>
                      </a:r>
                      <a:r>
                        <a:rPr lang="ru-RU" sz="16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случайных чисел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Основан на случайных числах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Предназначен </a:t>
                      </a:r>
                      <a:r>
                        <a:rPr lang="ru-RU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для взаимной аутентификации (не подходит в случае односторонней</a:t>
                      </a: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),</a:t>
                      </a:r>
                      <a:endParaRPr lang="ru-RU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baseline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400" b="0" baseline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</a:t>
                      </a: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е </a:t>
                      </a:r>
                      <a:r>
                        <a:rPr lang="ru-RU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использует проверка подлинности сообщения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нет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108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На</a:t>
                      </a:r>
                      <a:r>
                        <a:rPr lang="ru-RU" sz="16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основе</a:t>
                      </a:r>
                      <a:r>
                        <a:rPr lang="ru-RU" sz="1600" b="1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случайных </a:t>
                      </a:r>
                      <a:r>
                        <a:rPr lang="ru-RU" sz="16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чисел</a:t>
                      </a:r>
                      <a:r>
                        <a:rPr lang="ru-RU" sz="1600" b="1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</a:t>
                      </a:r>
                      <a:r>
                        <a:rPr lang="ru-RU" sz="16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600" b="1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имитозащиты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Используется проверка подлинности сообщения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Усложняется </a:t>
                      </a:r>
                      <a:r>
                        <a:rPr lang="ru-RU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реализация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да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82025" y="6309320"/>
            <a:ext cx="561975" cy="365125"/>
          </a:xfrm>
        </p:spPr>
        <p:txBody>
          <a:bodyPr/>
          <a:lstStyle/>
          <a:p>
            <a:fld id="{B19B0651-EE4F-4900-A07F-96A6BFA9D0F0}" type="slidenum">
              <a:rPr lang="ru-RU" sz="2000" smtClean="0"/>
              <a:pPr/>
              <a:t>7</a:t>
            </a:fld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53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Этапы криптографического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протокола двухфакторной аутентификации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8144" y="1007804"/>
            <a:ext cx="34563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Аутентификация клиента (для обеспечения проверки подлинности)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Обмен сессионным ключом симметричного шифрования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Двухфакторная аутентификация пользователей по защищённому каналу связи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8</a:t>
            </a:fld>
            <a:endParaRPr lang="ru-RU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9054" name="Picture 1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6763092" cy="588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-3220"/>
            <a:ext cx="7488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Первый этап</a:t>
            </a:r>
            <a:r>
              <a:rPr lang="ru-RU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криптографического протокола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768" y="5995669"/>
            <a:ext cx="87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Для обеспечения целостности и защиты от фальсификации передаваемого сообщения </a:t>
            </a:r>
            <a:r>
              <a:rPr lang="ru-RU" dirty="0">
                <a:latin typeface="Arial" pitchFamily="34" charset="0"/>
                <a:cs typeface="Arial" pitchFamily="34" charset="0"/>
              </a:rPr>
              <a:t>используется </a:t>
            </a:r>
            <a:r>
              <a:rPr lang="ru-RU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имитозащита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9</a:t>
            </a:fld>
            <a:endParaRPr lang="ru-RU" sz="20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3834"/>
            <a:ext cx="6336704" cy="5098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6143</TotalTime>
  <Words>883</Words>
  <Application>Microsoft Office PowerPoint</Application>
  <PresentationFormat>Экран (4:3)</PresentationFormat>
  <Paragraphs>244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Исполнительная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Roman</cp:lastModifiedBy>
  <cp:revision>931</cp:revision>
  <dcterms:created xsi:type="dcterms:W3CDTF">2015-03-18T18:48:52Z</dcterms:created>
  <dcterms:modified xsi:type="dcterms:W3CDTF">2015-06-07T19:03:37Z</dcterms:modified>
</cp:coreProperties>
</file>