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301" r:id="rId6"/>
    <p:sldId id="299" r:id="rId7"/>
    <p:sldId id="296" r:id="rId8"/>
    <p:sldId id="288" r:id="rId9"/>
    <p:sldId id="287" r:id="rId10"/>
    <p:sldId id="293" r:id="rId11"/>
    <p:sldId id="295" r:id="rId12"/>
    <p:sldId id="263" r:id="rId13"/>
    <p:sldId id="276" r:id="rId14"/>
    <p:sldId id="267" r:id="rId15"/>
    <p:sldId id="279" r:id="rId16"/>
    <p:sldId id="290" r:id="rId17"/>
    <p:sldId id="291" r:id="rId18"/>
    <p:sldId id="281" r:id="rId1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103" autoAdjust="0"/>
  </p:normalViewPr>
  <p:slideViewPr>
    <p:cSldViewPr>
      <p:cViewPr varScale="1">
        <p:scale>
          <a:sx n="67" d="100"/>
          <a:sy n="67" d="100"/>
        </p:scale>
        <p:origin x="-144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6B2470-1CD7-4829-B73C-9667EBC1A288}" type="datetimeFigureOut">
              <a:rPr lang="ru-RU" smtClean="0"/>
              <a:pPr/>
              <a:t>07.06.2015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9F3844-069D-473E-9217-573C954B07D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81737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96748-12CE-4DEA-9B8A-997BD35B5B69}" type="datetime1">
              <a:rPr lang="ru-RU" smtClean="0"/>
              <a:pPr/>
              <a:t>07.06.2015</a:t>
            </a:fld>
            <a:endParaRPr 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2490A-DFE9-449C-A37B-ACF45A47C826}" type="datetime1">
              <a:rPr lang="ru-RU" smtClean="0"/>
              <a:pPr/>
              <a:t>07.06.2015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ABF62-A280-4785-AA8D-56FE2C1D7A2C}" type="datetime1">
              <a:rPr lang="ru-RU" smtClean="0"/>
              <a:pPr/>
              <a:t>07.06.2015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4BCE1-6324-491D-B9D8-AAB97C56567D}" type="datetime1">
              <a:rPr lang="ru-RU" smtClean="0"/>
              <a:pPr/>
              <a:t>07.06.2015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83494-896F-419E-BE70-6FD85D7061DD}" type="datetime1">
              <a:rPr lang="ru-RU" smtClean="0"/>
              <a:pPr/>
              <a:t>07.06.2015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3157E-5E3C-4926-BB70-A4F8CC6D9899}" type="datetime1">
              <a:rPr lang="ru-RU" smtClean="0"/>
              <a:pPr/>
              <a:t>07.06.2015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4231B-65A0-479E-9915-554DE5036CFE}" type="datetime1">
              <a:rPr lang="ru-RU" smtClean="0"/>
              <a:pPr/>
              <a:t>07.06.2015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0BB5F-E8B1-4B61-A389-241E6D21C330}" type="datetime1">
              <a:rPr lang="ru-RU" smtClean="0"/>
              <a:pPr/>
              <a:t>07.06.2015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07046-F941-4119-B1A7-15A2FE7D6BE7}" type="datetime1">
              <a:rPr lang="ru-RU" smtClean="0"/>
              <a:pPr/>
              <a:t>07.06.2015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B4620-3D8A-4934-9335-473CB7A1AC43}" type="datetime1">
              <a:rPr lang="ru-RU" smtClean="0"/>
              <a:pPr/>
              <a:t>07.06.2015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2D7F8-392F-419B-8334-FF9DF9925E2F}" type="datetime1">
              <a:rPr lang="ru-RU" smtClean="0"/>
              <a:pPr/>
              <a:t>07.06.2015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CFF7BB73-DC8F-47D5-9065-CCED7C8A3619}" type="datetime1">
              <a:rPr lang="ru-RU" smtClean="0"/>
              <a:pPr/>
              <a:t>07.06.2015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hdr="0" ft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9592" y="260648"/>
            <a:ext cx="7848872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>
                <a:latin typeface="Arial" pitchFamily="34" charset="0"/>
                <a:cs typeface="Arial" pitchFamily="34" charset="0"/>
              </a:rPr>
              <a:t> МИНОБРНАУКИ РОССИИ</a:t>
            </a:r>
            <a:endParaRPr lang="ru-RU" dirty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ru-RU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 </a:t>
            </a:r>
            <a:r>
              <a:rPr lang="ru-RU" b="1" dirty="0" smtClean="0">
                <a:latin typeface="Arial" pitchFamily="34" charset="0"/>
                <a:cs typeface="Arial" pitchFamily="34" charset="0"/>
              </a:rPr>
              <a:t>Федеральное государственное автономное образовательное учреждение</a:t>
            </a:r>
            <a:endParaRPr lang="ru-RU" dirty="0" smtClean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ru-RU" b="1" dirty="0" smtClean="0">
                <a:latin typeface="Arial" pitchFamily="34" charset="0"/>
                <a:cs typeface="Arial" pitchFamily="34" charset="0"/>
              </a:rPr>
              <a:t>высшего образования</a:t>
            </a:r>
            <a:endParaRPr lang="ru-RU" dirty="0" smtClean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ru-RU" b="1" dirty="0" smtClean="0">
                <a:latin typeface="Arial" pitchFamily="34" charset="0"/>
                <a:cs typeface="Arial" pitchFamily="34" charset="0"/>
              </a:rPr>
              <a:t>«Национальный исследовательский университет «МИЭТ»</a:t>
            </a:r>
            <a:endParaRPr lang="ru-RU" dirty="0" smtClean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ru-RU" b="1" dirty="0"/>
              <a:t> </a:t>
            </a:r>
            <a:endParaRPr lang="ru-RU" dirty="0"/>
          </a:p>
          <a:p>
            <a:pPr algn="ctr"/>
            <a:endParaRPr lang="ru-RU" b="1" dirty="0" smtClean="0"/>
          </a:p>
          <a:p>
            <a:pPr algn="ctr"/>
            <a:r>
              <a:rPr lang="ru-RU" b="1" dirty="0">
                <a:latin typeface="Arial" pitchFamily="34" charset="0"/>
                <a:cs typeface="Arial" pitchFamily="34" charset="0"/>
              </a:rPr>
              <a:t>	</a:t>
            </a:r>
            <a:endParaRPr lang="ru-RU" b="1" dirty="0" smtClean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ru-RU" b="1" dirty="0" smtClean="0">
                <a:latin typeface="Arial" pitchFamily="34" charset="0"/>
                <a:cs typeface="Arial" pitchFamily="34" charset="0"/>
              </a:rPr>
              <a:t>Факультет  </a:t>
            </a:r>
            <a:r>
              <a:rPr lang="ru-RU" u="sng" dirty="0">
                <a:latin typeface="Arial" pitchFamily="34" charset="0"/>
                <a:cs typeface="Arial" pitchFamily="34" charset="0"/>
              </a:rPr>
              <a:t>Микроприборов и технической кибернетики (</a:t>
            </a:r>
            <a:r>
              <a:rPr lang="ru-RU" u="sng" dirty="0" err="1">
                <a:latin typeface="Arial" pitchFamily="34" charset="0"/>
                <a:cs typeface="Arial" pitchFamily="34" charset="0"/>
              </a:rPr>
              <a:t>МПиТК</a:t>
            </a:r>
            <a:r>
              <a:rPr lang="ru-RU" u="sng" dirty="0">
                <a:latin typeface="Arial" pitchFamily="34" charset="0"/>
                <a:cs typeface="Arial" pitchFamily="34" charset="0"/>
              </a:rPr>
              <a:t>)</a:t>
            </a:r>
            <a:endParaRPr lang="ru-RU" dirty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ru-RU" b="1" dirty="0" smtClean="0">
                <a:latin typeface="Arial" pitchFamily="34" charset="0"/>
                <a:cs typeface="Arial" pitchFamily="34" charset="0"/>
              </a:rPr>
              <a:t>Кафедра </a:t>
            </a:r>
            <a:r>
              <a:rPr lang="ru-RU" b="1" dirty="0">
                <a:latin typeface="Arial" pitchFamily="34" charset="0"/>
                <a:cs typeface="Arial" pitchFamily="34" charset="0"/>
              </a:rPr>
              <a:t> </a:t>
            </a:r>
            <a:r>
              <a:rPr lang="ru-RU" b="1" dirty="0" smtClean="0">
                <a:latin typeface="Arial" pitchFamily="34" charset="0"/>
                <a:cs typeface="Arial" pitchFamily="34" charset="0"/>
              </a:rPr>
              <a:t>«</a:t>
            </a:r>
            <a:r>
              <a:rPr lang="ru-RU" u="sng" dirty="0">
                <a:latin typeface="Arial" pitchFamily="34" charset="0"/>
                <a:cs typeface="Arial" pitchFamily="34" charset="0"/>
              </a:rPr>
              <a:t>Телекоммуникационные системы»</a:t>
            </a:r>
            <a:r>
              <a:rPr lang="ru-RU" b="1" dirty="0">
                <a:latin typeface="Arial" pitchFamily="34" charset="0"/>
                <a:cs typeface="Arial" pitchFamily="34" charset="0"/>
              </a:rPr>
              <a:t>		</a:t>
            </a:r>
            <a:endParaRPr lang="ru-RU" dirty="0">
              <a:latin typeface="Arial" pitchFamily="34" charset="0"/>
              <a:cs typeface="Arial" pitchFamily="34" charset="0"/>
            </a:endParaRPr>
          </a:p>
          <a:p>
            <a:r>
              <a:rPr lang="ru-RU" b="1" dirty="0">
                <a:latin typeface="Arial" pitchFamily="34" charset="0"/>
                <a:cs typeface="Arial" pitchFamily="34" charset="0"/>
              </a:rPr>
              <a:t> </a:t>
            </a:r>
            <a:endParaRPr lang="ru-RU" dirty="0">
              <a:latin typeface="Arial" pitchFamily="34" charset="0"/>
              <a:cs typeface="Arial" pitchFamily="34" charset="0"/>
            </a:endParaRPr>
          </a:p>
          <a:p>
            <a:r>
              <a:rPr lang="ru-RU" b="1" dirty="0">
                <a:latin typeface="Arial" pitchFamily="34" charset="0"/>
                <a:cs typeface="Arial" pitchFamily="34" charset="0"/>
              </a:rPr>
              <a:t> </a:t>
            </a:r>
            <a:endParaRPr lang="ru-RU" dirty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ru-RU" b="1" dirty="0">
                <a:latin typeface="Arial" pitchFamily="34" charset="0"/>
                <a:cs typeface="Arial" pitchFamily="34" charset="0"/>
              </a:rPr>
              <a:t>ВЫПУСКНАЯ КВАЛИФИКАЦИОННАЯ РАБОТА</a:t>
            </a:r>
            <a:endParaRPr lang="ru-RU" dirty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ru-RU" b="1" dirty="0">
                <a:latin typeface="Arial" pitchFamily="34" charset="0"/>
                <a:cs typeface="Arial" pitchFamily="34" charset="0"/>
              </a:rPr>
              <a:t>НА ТЕМУ:</a:t>
            </a:r>
            <a:endParaRPr lang="ru-RU" dirty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ru-RU" b="1" u="sng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Разработка программно-аппаратной системы двухфакторной аутентификации</a:t>
            </a:r>
            <a:endParaRPr lang="ru-RU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r>
              <a:rPr lang="ru-RU" b="1" dirty="0">
                <a:latin typeface="Arial" pitchFamily="34" charset="0"/>
                <a:cs typeface="Arial" pitchFamily="34" charset="0"/>
              </a:rPr>
              <a:t> </a:t>
            </a:r>
            <a:endParaRPr lang="ru-RU" dirty="0">
              <a:latin typeface="Arial" pitchFamily="34" charset="0"/>
              <a:cs typeface="Arial" pitchFamily="34" charset="0"/>
            </a:endParaRPr>
          </a:p>
          <a:p>
            <a:r>
              <a:rPr lang="ru-RU" b="1" dirty="0">
                <a:latin typeface="Arial" pitchFamily="34" charset="0"/>
                <a:cs typeface="Arial" pitchFamily="34" charset="0"/>
              </a:rPr>
              <a:t> </a:t>
            </a:r>
            <a:endParaRPr lang="ru-RU" b="1" dirty="0" smtClean="0">
              <a:latin typeface="Arial" pitchFamily="34" charset="0"/>
              <a:cs typeface="Arial" pitchFamily="34" charset="0"/>
            </a:endParaRPr>
          </a:p>
          <a:p>
            <a:r>
              <a:rPr lang="ru-RU" b="1" dirty="0">
                <a:latin typeface="Arial" pitchFamily="34" charset="0"/>
                <a:cs typeface="Arial" pitchFamily="34" charset="0"/>
              </a:rPr>
              <a:t> </a:t>
            </a:r>
            <a:endParaRPr lang="ru-RU" dirty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b="1" dirty="0" smtClean="0">
                <a:latin typeface="Arial" pitchFamily="34" charset="0"/>
                <a:cs typeface="Arial" pitchFamily="34" charset="0"/>
              </a:rPr>
              <a:t>Студент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:</a:t>
            </a:r>
            <a:r>
              <a:rPr lang="ru-RU" b="1" dirty="0">
                <a:latin typeface="Arial" pitchFamily="34" charset="0"/>
                <a:cs typeface="Arial" pitchFamily="34" charset="0"/>
              </a:rPr>
              <a:t>			</a:t>
            </a:r>
            <a:r>
              <a:rPr lang="ru-RU" b="1" dirty="0" smtClean="0">
                <a:latin typeface="Arial" pitchFamily="34" charset="0"/>
                <a:cs typeface="Arial" pitchFamily="34" charset="0"/>
              </a:rPr>
              <a:t>	Р. В</a:t>
            </a:r>
            <a:r>
              <a:rPr lang="ru-RU" b="1" dirty="0">
                <a:latin typeface="Arial" pitchFamily="34" charset="0"/>
                <a:cs typeface="Arial" pitchFamily="34" charset="0"/>
              </a:rPr>
              <a:t>. Иванов </a:t>
            </a:r>
            <a:endParaRPr lang="ru-RU" b="1" dirty="0" smtClean="0">
              <a:latin typeface="Arial" pitchFamily="34" charset="0"/>
              <a:cs typeface="Arial" pitchFamily="34" charset="0"/>
            </a:endParaRPr>
          </a:p>
          <a:p>
            <a:r>
              <a:rPr lang="ru-RU" b="1" dirty="0" smtClean="0">
                <a:latin typeface="Arial" pitchFamily="34" charset="0"/>
                <a:cs typeface="Arial" pitchFamily="34" charset="0"/>
              </a:rPr>
              <a:t>            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b="1" dirty="0" smtClean="0">
                <a:latin typeface="Arial" pitchFamily="34" charset="0"/>
                <a:cs typeface="Arial" pitchFamily="34" charset="0"/>
              </a:rPr>
              <a:t>Руководитель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:</a:t>
            </a:r>
            <a:r>
              <a:rPr lang="ru-RU" b="1" dirty="0" smtClean="0">
                <a:latin typeface="Arial" pitchFamily="34" charset="0"/>
                <a:cs typeface="Arial" pitchFamily="34" charset="0"/>
              </a:rPr>
              <a:t>			             В. П. </a:t>
            </a:r>
            <a:r>
              <a:rPr lang="ru-RU" b="1" dirty="0" err="1" smtClean="0">
                <a:latin typeface="Arial" pitchFamily="34" charset="0"/>
                <a:cs typeface="Arial" pitchFamily="34" charset="0"/>
              </a:rPr>
              <a:t>Батура</a:t>
            </a:r>
            <a:endParaRPr lang="en-US" b="1" dirty="0" smtClean="0">
              <a:latin typeface="Arial" pitchFamily="34" charset="0"/>
              <a:cs typeface="Arial" pitchFamily="34" charset="0"/>
            </a:endParaRPr>
          </a:p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ru-RU" b="1" dirty="0" smtClean="0">
                <a:latin typeface="Arial" pitchFamily="34" charset="0"/>
                <a:cs typeface="Arial" pitchFamily="34" charset="0"/>
              </a:rPr>
              <a:t>Консультант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:			</a:t>
            </a:r>
            <a:r>
              <a:rPr lang="ru-RU" b="1" dirty="0" smtClean="0">
                <a:latin typeface="Arial" pitchFamily="34" charset="0"/>
                <a:cs typeface="Arial" pitchFamily="34" charset="0"/>
              </a:rPr>
              <a:t>             О. П. Симонова</a:t>
            </a:r>
            <a:endParaRPr lang="ru-RU" dirty="0" smtClean="0">
              <a:latin typeface="Arial" pitchFamily="34" charset="0"/>
              <a:cs typeface="Arial" pitchFamily="34" charset="0"/>
            </a:endParaRPr>
          </a:p>
          <a:p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z="1800" smtClean="0"/>
              <a:pPr/>
              <a:t>1</a:t>
            </a:fld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213021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57313" y="-72390"/>
            <a:ext cx="790781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5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Второй этап </a:t>
            </a:r>
            <a:r>
              <a:rPr lang="ru-RU" sz="2500" b="1" dirty="0" smtClean="0">
                <a:latin typeface="Arial" pitchFamily="34" charset="0"/>
                <a:cs typeface="Arial" pitchFamily="34" charset="0"/>
              </a:rPr>
              <a:t>криптографического протокола</a:t>
            </a:r>
            <a:endParaRPr lang="ru-RU" sz="25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2000" smtClean="0"/>
              <a:pPr/>
              <a:t>10</a:t>
            </a:fld>
            <a:endParaRPr lang="ru-RU" sz="2000" dirty="0"/>
          </a:p>
        </p:txBody>
      </p:sp>
      <p:sp>
        <p:nvSpPr>
          <p:cNvPr id="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-14288" y="6002600"/>
            <a:ext cx="88794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p, g</a:t>
            </a:r>
            <a:r>
              <a:rPr lang="ru-RU" sz="1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-</a:t>
            </a:r>
            <a:r>
              <a:rPr lang="ru-RU" sz="1600" dirty="0" smtClean="0">
                <a:latin typeface="Arial" pitchFamily="34" charset="0"/>
                <a:cs typeface="Arial" pitchFamily="34" charset="0"/>
              </a:rPr>
              <a:t> исходные параметры для протокола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1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Диффи-Хеллмана</a:t>
            </a:r>
            <a:r>
              <a:rPr lang="ru-RU" sz="1600" b="1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1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–</a:t>
            </a:r>
            <a:r>
              <a:rPr lang="ru-RU" sz="1600" dirty="0" smtClean="0">
                <a:latin typeface="Arial" pitchFamily="34" charset="0"/>
                <a:cs typeface="Arial" pitchFamily="34" charset="0"/>
              </a:rPr>
              <a:t> открытый ключ сервера, </a:t>
            </a:r>
            <a:r>
              <a:rPr lang="en-US" sz="1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B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– </a:t>
            </a:r>
            <a:r>
              <a:rPr lang="ru-RU" sz="1600" dirty="0" smtClean="0">
                <a:latin typeface="Arial" pitchFamily="34" charset="0"/>
                <a:cs typeface="Arial" pitchFamily="34" charset="0"/>
              </a:rPr>
              <a:t>открытый ключ клиента, </a:t>
            </a:r>
            <a:r>
              <a:rPr lang="en-US" sz="1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K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–</a:t>
            </a:r>
            <a:r>
              <a:rPr lang="ru-RU" sz="1600" dirty="0" smtClean="0">
                <a:latin typeface="Arial" pitchFamily="34" charset="0"/>
                <a:cs typeface="Arial" pitchFamily="34" charset="0"/>
              </a:rPr>
              <a:t> полученный в результате обмена сессионный ключ, </a:t>
            </a:r>
            <a:r>
              <a:rPr lang="en-US" sz="1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H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– </a:t>
            </a:r>
            <a:r>
              <a:rPr lang="ru-RU" sz="1600" dirty="0" smtClean="0">
                <a:latin typeface="Arial" pitchFamily="34" charset="0"/>
                <a:cs typeface="Arial" pitchFamily="34" charset="0"/>
              </a:rPr>
              <a:t>хеш-функция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272" y="404664"/>
            <a:ext cx="8362243" cy="56867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51161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2000" smtClean="0"/>
              <a:pPr/>
              <a:t>11</a:t>
            </a:fld>
            <a:endParaRPr lang="ru-RU" sz="2000" dirty="0"/>
          </a:p>
        </p:txBody>
      </p:sp>
      <p:sp>
        <p:nvSpPr>
          <p:cNvPr id="2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848742" y="0"/>
            <a:ext cx="748883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5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Третий этап</a:t>
            </a:r>
            <a:r>
              <a:rPr lang="ru-RU" sz="2500" b="1" dirty="0" smtClean="0">
                <a:latin typeface="Arial" pitchFamily="34" charset="0"/>
                <a:cs typeface="Arial" pitchFamily="34" charset="0"/>
              </a:rPr>
              <a:t> криптографического протокола</a:t>
            </a:r>
            <a:r>
              <a:rPr lang="ru-RU" sz="2500" dirty="0" smtClean="0">
                <a:latin typeface="Arial" pitchFamily="34" charset="0"/>
                <a:cs typeface="Arial" pitchFamily="34" charset="0"/>
              </a:rPr>
              <a:t> </a:t>
            </a:r>
            <a:endParaRPr lang="ru-RU" sz="25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57" y="745826"/>
            <a:ext cx="8986085" cy="52034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0" y="5888536"/>
            <a:ext cx="88794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Третий этап </a:t>
            </a:r>
            <a:r>
              <a:rPr lang="ru-RU" sz="1600" dirty="0" smtClean="0">
                <a:latin typeface="Arial" pitchFamily="34" charset="0"/>
                <a:cs typeface="Arial" pitchFamily="34" charset="0"/>
              </a:rPr>
              <a:t>протокола предназначен для двухфакторной аутентификации пользователей по защищенному каналу связи  </a:t>
            </a:r>
          </a:p>
        </p:txBody>
      </p:sp>
    </p:spTree>
    <p:extLst>
      <p:ext uri="{BB962C8B-B14F-4D97-AF65-F5344CB8AC3E}">
        <p14:creationId xmlns:p14="http://schemas.microsoft.com/office/powerpoint/2010/main" val="2391208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8520" y="0"/>
            <a:ext cx="936104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500" b="1" dirty="0" smtClean="0">
                <a:latin typeface="Arial" pitchFamily="34" charset="0"/>
                <a:cs typeface="Arial" pitchFamily="34" charset="0"/>
              </a:rPr>
              <a:t>Реализация </a:t>
            </a:r>
            <a:r>
              <a:rPr lang="ru-RU" sz="2500" b="1" dirty="0" smtClean="0">
                <a:latin typeface="Arial" pitchFamily="34" charset="0"/>
                <a:cs typeface="Arial" pitchFamily="34" charset="0"/>
              </a:rPr>
              <a:t>алгоритма </a:t>
            </a:r>
            <a:r>
              <a:rPr lang="ru-RU" sz="25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ГОСТ 28147-89</a:t>
            </a:r>
            <a:endParaRPr lang="ru-RU" sz="25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9633" y="6038368"/>
            <a:ext cx="8964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Вектор </a:t>
            </a:r>
            <a:r>
              <a:rPr lang="ru-RU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инициализации 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считывается из файла</a:t>
            </a:r>
            <a:endParaRPr lang="ru-RU" sz="200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2954" y="5669036"/>
            <a:ext cx="8426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Arial" pitchFamily="34" charset="0"/>
                <a:cs typeface="Arial" pitchFamily="34" charset="0"/>
              </a:rPr>
              <a:t>Приложение тестирования. 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Реализация алгоритма </a:t>
            </a:r>
            <a:r>
              <a:rPr lang="ru-RU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ГОСТ 28147-89</a:t>
            </a:r>
            <a:endParaRPr lang="ru-RU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523" y="1378083"/>
            <a:ext cx="8448890" cy="42835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2000" smtClean="0"/>
              <a:pPr/>
              <a:t>12</a:t>
            </a:fld>
            <a:endParaRPr lang="ru-RU" sz="20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11434" y="2282031"/>
            <a:ext cx="2559150" cy="1584176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2510631" y="4009628"/>
            <a:ext cx="2559150" cy="306894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2510631" y="4797152"/>
            <a:ext cx="2559150" cy="306894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/>
        </p:nvSpPr>
        <p:spPr>
          <a:xfrm>
            <a:off x="2510631" y="5104046"/>
            <a:ext cx="2559150" cy="306894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/>
          <p:cNvSpPr/>
          <p:nvPr/>
        </p:nvSpPr>
        <p:spPr>
          <a:xfrm>
            <a:off x="376522" y="4316522"/>
            <a:ext cx="8371941" cy="480630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Выноска 2 (без границы) 19"/>
          <p:cNvSpPr/>
          <p:nvPr/>
        </p:nvSpPr>
        <p:spPr>
          <a:xfrm>
            <a:off x="428674" y="833187"/>
            <a:ext cx="2952328" cy="349814"/>
          </a:xfrm>
          <a:prstGeom prst="callout2">
            <a:avLst>
              <a:gd name="adj1" fmla="val 95235"/>
              <a:gd name="adj2" fmla="val 88794"/>
              <a:gd name="adj3" fmla="val 97108"/>
              <a:gd name="adj4" fmla="val 29487"/>
              <a:gd name="adj5" fmla="val 407559"/>
              <a:gd name="adj6" fmla="val 23747"/>
            </a:avLst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Вектор инициализации</a:t>
            </a:r>
            <a:endParaRPr lang="ru-RU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Выноска 2 (без границы) 20"/>
          <p:cNvSpPr/>
          <p:nvPr/>
        </p:nvSpPr>
        <p:spPr>
          <a:xfrm>
            <a:off x="3209723" y="846473"/>
            <a:ext cx="2864308" cy="342038"/>
          </a:xfrm>
          <a:prstGeom prst="callout2">
            <a:avLst>
              <a:gd name="adj1" fmla="val 99412"/>
              <a:gd name="adj2" fmla="val 89702"/>
              <a:gd name="adj3" fmla="val 101285"/>
              <a:gd name="adj4" fmla="val 8679"/>
              <a:gd name="adj5" fmla="val 915966"/>
              <a:gd name="adj6" fmla="val 8957"/>
            </a:avLst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Тестовые данные 8 байт</a:t>
            </a:r>
            <a:endParaRPr lang="ru-RU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Выноска 2 (без границы) 21"/>
          <p:cNvSpPr/>
          <p:nvPr/>
        </p:nvSpPr>
        <p:spPr>
          <a:xfrm>
            <a:off x="5984839" y="835047"/>
            <a:ext cx="3228380" cy="342038"/>
          </a:xfrm>
          <a:prstGeom prst="callout2">
            <a:avLst>
              <a:gd name="adj1" fmla="val 99412"/>
              <a:gd name="adj2" fmla="val 96177"/>
              <a:gd name="adj3" fmla="val 97108"/>
              <a:gd name="adj4" fmla="val 6916"/>
              <a:gd name="adj5" fmla="val 1013433"/>
              <a:gd name="adj6" fmla="val -13037"/>
            </a:avLst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Ключ шифрования 256 бит</a:t>
            </a:r>
            <a:endParaRPr lang="ru-RU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Выноска 2 (без границы) 22"/>
          <p:cNvSpPr/>
          <p:nvPr/>
        </p:nvSpPr>
        <p:spPr>
          <a:xfrm>
            <a:off x="3163469" y="493009"/>
            <a:ext cx="2874997" cy="342038"/>
          </a:xfrm>
          <a:prstGeom prst="callout2">
            <a:avLst>
              <a:gd name="adj1" fmla="val 99412"/>
              <a:gd name="adj2" fmla="val 97505"/>
              <a:gd name="adj3" fmla="val 101285"/>
              <a:gd name="adj4" fmla="val 5633"/>
              <a:gd name="adj5" fmla="val 1262672"/>
              <a:gd name="adj6" fmla="val -14266"/>
            </a:avLst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Зашифрованные данные</a:t>
            </a:r>
            <a:endParaRPr lang="ru-RU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Выноска 2 (без границы) 23"/>
          <p:cNvSpPr/>
          <p:nvPr/>
        </p:nvSpPr>
        <p:spPr>
          <a:xfrm>
            <a:off x="5968630" y="491149"/>
            <a:ext cx="3175370" cy="342038"/>
          </a:xfrm>
          <a:prstGeom prst="callout2">
            <a:avLst>
              <a:gd name="adj1" fmla="val 99412"/>
              <a:gd name="adj2" fmla="val 97505"/>
              <a:gd name="adj3" fmla="val 101285"/>
              <a:gd name="adj4" fmla="val 5136"/>
              <a:gd name="adj5" fmla="val 1386595"/>
              <a:gd name="adj6" fmla="val -91439"/>
            </a:avLst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Дешифрованные данные</a:t>
            </a:r>
            <a:endParaRPr lang="ru-RU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0944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6316" y="73524"/>
            <a:ext cx="8568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smtClean="0">
                <a:latin typeface="Arial" pitchFamily="34" charset="0"/>
                <a:cs typeface="Arial" pitchFamily="34" charset="0"/>
              </a:rPr>
              <a:t>Реализация</a:t>
            </a:r>
            <a:r>
              <a:rPr lang="ru-RU" sz="3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протокола Диффи-Хеллмана</a:t>
            </a:r>
            <a:endParaRPr lang="ru-RU" sz="32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975187" y="2306476"/>
            <a:ext cx="63915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latin typeface="Arial" pitchFamily="34" charset="0"/>
                <a:cs typeface="Arial" pitchFamily="34" charset="0"/>
              </a:rPr>
              <a:t>Рис 4. Тестирование протокол </a:t>
            </a:r>
            <a:r>
              <a:rPr lang="ru-RU" sz="2000" dirty="0" err="1" smtClean="0">
                <a:latin typeface="Arial" pitchFamily="34" charset="0"/>
                <a:cs typeface="Arial" pitchFamily="34" charset="0"/>
              </a:rPr>
              <a:t>Диффи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 - </a:t>
            </a:r>
            <a:r>
              <a:rPr lang="ru-RU" sz="2000" dirty="0" err="1" smtClean="0">
                <a:latin typeface="Arial" pitchFamily="34" charset="0"/>
                <a:cs typeface="Arial" pitchFamily="34" charset="0"/>
              </a:rPr>
              <a:t>Хэллмана</a:t>
            </a:r>
            <a:endParaRPr lang="ru-RU" sz="20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715" y="1785049"/>
            <a:ext cx="8662153" cy="26269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223972" y="5728696"/>
            <a:ext cx="8340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Arial" pitchFamily="34" charset="0"/>
                <a:cs typeface="Arial" pitchFamily="34" charset="0"/>
              </a:rPr>
              <a:t>Приложение тестирования. 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Выработка сессионного ключа симметричного шифрования </a:t>
            </a:r>
            <a:r>
              <a:rPr lang="ru-RU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ГОСТ 28147-89</a:t>
            </a:r>
            <a:endParaRPr lang="ru-RU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2000" smtClean="0"/>
              <a:pPr/>
              <a:t>13</a:t>
            </a:fld>
            <a:endParaRPr lang="ru-RU" sz="20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239715" y="2060848"/>
            <a:ext cx="8662153" cy="445683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Выноска 2 (без границы) 8"/>
          <p:cNvSpPr/>
          <p:nvPr/>
        </p:nvSpPr>
        <p:spPr>
          <a:xfrm>
            <a:off x="0" y="659373"/>
            <a:ext cx="3888891" cy="342038"/>
          </a:xfrm>
          <a:prstGeom prst="callout2">
            <a:avLst>
              <a:gd name="adj1" fmla="val 99412"/>
              <a:gd name="adj2" fmla="val 68374"/>
              <a:gd name="adj3" fmla="val 101287"/>
              <a:gd name="adj4" fmla="val 34263"/>
              <a:gd name="adj5" fmla="val 399390"/>
              <a:gd name="adj6" fmla="val 20229"/>
            </a:avLst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Параметр </a:t>
            </a:r>
            <a:r>
              <a:rPr lang="en-US" b="1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</a:t>
            </a:r>
            <a:endParaRPr lang="ru-RU" b="1" i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270573" y="2506531"/>
            <a:ext cx="8631296" cy="445683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Выноска 2 (без границы) 12"/>
          <p:cNvSpPr/>
          <p:nvPr/>
        </p:nvSpPr>
        <p:spPr>
          <a:xfrm>
            <a:off x="1187624" y="1153811"/>
            <a:ext cx="3888891" cy="342038"/>
          </a:xfrm>
          <a:prstGeom prst="callout2">
            <a:avLst>
              <a:gd name="adj1" fmla="val 103589"/>
              <a:gd name="adj2" fmla="val 66904"/>
              <a:gd name="adj3" fmla="val 101287"/>
              <a:gd name="adj4" fmla="val 34263"/>
              <a:gd name="adj5" fmla="val 399390"/>
              <a:gd name="adj6" fmla="val 20229"/>
            </a:avLst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Параметр </a:t>
            </a:r>
            <a:r>
              <a:rPr lang="en-US" b="1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g</a:t>
            </a:r>
            <a:endParaRPr lang="ru-RU" b="1" i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223972" y="3093218"/>
            <a:ext cx="8631296" cy="445683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Выноска 2 (без границы) 14"/>
          <p:cNvSpPr/>
          <p:nvPr/>
        </p:nvSpPr>
        <p:spPr>
          <a:xfrm>
            <a:off x="2987824" y="659373"/>
            <a:ext cx="4608512" cy="492247"/>
          </a:xfrm>
          <a:prstGeom prst="callout2">
            <a:avLst>
              <a:gd name="adj1" fmla="val 99412"/>
              <a:gd name="adj2" fmla="val 68374"/>
              <a:gd name="adj3" fmla="val 104189"/>
              <a:gd name="adj4" fmla="val 23722"/>
              <a:gd name="adj5" fmla="val 488402"/>
              <a:gd name="adj6" fmla="val 9484"/>
            </a:avLst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Открытый ключ клиента  </a:t>
            </a:r>
            <a:r>
              <a:rPr lang="en-US" b="1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B</a:t>
            </a:r>
            <a:r>
              <a:rPr lang="ru-RU" b="1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=</a:t>
            </a:r>
            <a:r>
              <a:rPr lang="ru-RU" b="1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g</a:t>
            </a:r>
            <a:r>
              <a:rPr lang="ru-RU" b="1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i="1" baseline="30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b</a:t>
            </a:r>
            <a:r>
              <a:rPr lang="en-US" b="1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 mod </a:t>
            </a:r>
            <a:r>
              <a:rPr lang="en-US" b="1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</a:t>
            </a:r>
            <a:endParaRPr lang="ru-RU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258455" y="3538901"/>
            <a:ext cx="8631296" cy="445683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Выноска 2 (без границы) 16"/>
          <p:cNvSpPr/>
          <p:nvPr/>
        </p:nvSpPr>
        <p:spPr>
          <a:xfrm>
            <a:off x="4446323" y="1227862"/>
            <a:ext cx="4608512" cy="492247"/>
          </a:xfrm>
          <a:prstGeom prst="callout2">
            <a:avLst>
              <a:gd name="adj1" fmla="val 90704"/>
              <a:gd name="adj2" fmla="val 91316"/>
              <a:gd name="adj3" fmla="val 89677"/>
              <a:gd name="adj4" fmla="val 2950"/>
              <a:gd name="adj5" fmla="val 479695"/>
              <a:gd name="adj6" fmla="val -1987"/>
            </a:avLst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Открытый ключ сервера </a:t>
            </a:r>
            <a:r>
              <a:rPr lang="en-US" b="1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ru-RU" b="1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=</a:t>
            </a:r>
            <a:r>
              <a:rPr lang="ru-RU" b="1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g</a:t>
            </a:r>
            <a:r>
              <a:rPr lang="ru-RU" b="1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i="1" baseline="30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en-US" b="1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 mod </a:t>
            </a:r>
            <a:r>
              <a:rPr lang="en-US" b="1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</a:t>
            </a:r>
            <a:endParaRPr lang="ru-RU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255143" y="3991429"/>
            <a:ext cx="8631296" cy="445683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Выноска 2 (без границы) 19"/>
          <p:cNvSpPr/>
          <p:nvPr/>
        </p:nvSpPr>
        <p:spPr>
          <a:xfrm>
            <a:off x="223972" y="4797152"/>
            <a:ext cx="5356140" cy="576064"/>
          </a:xfrm>
          <a:prstGeom prst="callout2">
            <a:avLst>
              <a:gd name="adj1" fmla="val 102314"/>
              <a:gd name="adj2" fmla="val 789"/>
              <a:gd name="adj3" fmla="val 95482"/>
              <a:gd name="adj4" fmla="val 99368"/>
              <a:gd name="adj5" fmla="val -80633"/>
              <a:gd name="adj6" fmla="val 106241"/>
            </a:avLst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Сессионный ключ симметричного шифрования </a:t>
            </a:r>
            <a:r>
              <a:rPr lang="en-US" sz="2000" b="1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K = B</a:t>
            </a:r>
            <a:r>
              <a:rPr lang="ru-RU" sz="2000" b="1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i="1" baseline="30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en-US" sz="2000" b="1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 mod p </a:t>
            </a:r>
            <a:r>
              <a:rPr lang="en-US" sz="2000" b="1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=</a:t>
            </a:r>
            <a:r>
              <a:rPr lang="ru-RU" sz="2000" b="1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ru-RU" sz="2000" b="1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i="1" baseline="30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b</a:t>
            </a:r>
            <a:r>
              <a:rPr lang="ru-RU" sz="2000" b="1" i="1" baseline="30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mod </a:t>
            </a:r>
            <a:r>
              <a:rPr lang="en-US" sz="2000" b="1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 </a:t>
            </a:r>
            <a:endParaRPr lang="ru-RU" sz="2000" b="1" i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061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56159" y="62638"/>
            <a:ext cx="77768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500" b="1" dirty="0" smtClean="0">
                <a:latin typeface="Arial" pitchFamily="34" charset="0"/>
                <a:cs typeface="Arial" pitchFamily="34" charset="0"/>
              </a:rPr>
              <a:t>Формат передаваемого</a:t>
            </a:r>
            <a:r>
              <a:rPr lang="ru-RU" sz="2500" b="1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5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сообщения</a:t>
            </a:r>
            <a:endParaRPr lang="ru-RU" sz="25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9608892"/>
              </p:ext>
            </p:extLst>
          </p:nvPr>
        </p:nvGraphicFramePr>
        <p:xfrm>
          <a:off x="1695905" y="687414"/>
          <a:ext cx="609600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288032">
                <a:tc>
                  <a:txBody>
                    <a:bodyPr/>
                    <a:lstStyle/>
                    <a:p>
                      <a:r>
                        <a:rPr lang="ru-RU" dirty="0" smtClean="0"/>
                        <a:t>00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0B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EF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2490" y="1047454"/>
            <a:ext cx="1296144" cy="563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345" y="1046894"/>
            <a:ext cx="557471" cy="5250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4816" y="1046894"/>
            <a:ext cx="1296144" cy="563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259" y="1046894"/>
            <a:ext cx="2440916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640233" y="1580591"/>
            <a:ext cx="14275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Arial" pitchFamily="34" charset="0"/>
                <a:cs typeface="Arial" pitchFamily="34" charset="0"/>
              </a:rPr>
              <a:t>id </a:t>
            </a:r>
            <a:r>
              <a:rPr lang="ru-RU" sz="1600" b="1" dirty="0" smtClean="0">
                <a:latin typeface="Arial" pitchFamily="34" charset="0"/>
                <a:cs typeface="Arial" pitchFamily="34" charset="0"/>
              </a:rPr>
              <a:t>клиента</a:t>
            </a:r>
            <a:endParaRPr lang="ru-RU" sz="1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 rot="16200000">
            <a:off x="2445649" y="2000167"/>
            <a:ext cx="14409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 smtClean="0">
                <a:latin typeface="Arial" pitchFamily="34" charset="0"/>
                <a:cs typeface="Arial" pitchFamily="34" charset="0"/>
              </a:rPr>
              <a:t>бит </a:t>
            </a:r>
            <a:r>
              <a:rPr lang="ru-RU" sz="16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1600" b="1" dirty="0" smtClean="0">
                <a:latin typeface="Arial" pitchFamily="34" charset="0"/>
                <a:cs typeface="Arial" pitchFamily="34" charset="0"/>
              </a:rPr>
              <a:t>флагов</a:t>
            </a:r>
            <a:endParaRPr lang="ru-RU" sz="1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335418" y="1581158"/>
            <a:ext cx="16275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b="1" dirty="0">
                <a:latin typeface="Arial" pitchFamily="34" charset="0"/>
                <a:cs typeface="Arial" pitchFamily="34" charset="0"/>
              </a:rPr>
              <a:t>к</a:t>
            </a:r>
            <a:r>
              <a:rPr lang="ru-RU" sz="1600" b="1" dirty="0" smtClean="0">
                <a:latin typeface="Arial" pitchFamily="34" charset="0"/>
                <a:cs typeface="Arial" pitchFamily="34" charset="0"/>
              </a:rPr>
              <a:t>од ответа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/</a:t>
            </a:r>
            <a:r>
              <a:rPr lang="ru-RU" sz="1600" b="1" dirty="0" smtClean="0">
                <a:latin typeface="Arial" pitchFamily="34" charset="0"/>
                <a:cs typeface="Arial" pitchFamily="34" charset="0"/>
              </a:rPr>
              <a:t> запроса</a:t>
            </a:r>
            <a:endParaRPr lang="ru-RU" sz="16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20" y="1109278"/>
            <a:ext cx="710784" cy="3229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extBox 15"/>
          <p:cNvSpPr txBox="1"/>
          <p:nvPr/>
        </p:nvSpPr>
        <p:spPr>
          <a:xfrm rot="16200000">
            <a:off x="4189467" y="1838714"/>
            <a:ext cx="17638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>
                <a:latin typeface="Arial" pitchFamily="34" charset="0"/>
                <a:cs typeface="Arial" pitchFamily="34" charset="0"/>
              </a:rPr>
              <a:t>д</a:t>
            </a:r>
            <a:r>
              <a:rPr lang="ru-RU" sz="1600" b="1" dirty="0" smtClean="0">
                <a:latin typeface="Arial" pitchFamily="34" charset="0"/>
                <a:cs typeface="Arial" pitchFamily="34" charset="0"/>
              </a:rPr>
              <a:t>лина данных</a:t>
            </a:r>
            <a:endParaRPr lang="ru-RU" sz="1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120719" y="1610995"/>
            <a:ext cx="1080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 smtClean="0">
                <a:latin typeface="Arial" pitchFamily="34" charset="0"/>
                <a:cs typeface="Arial" pitchFamily="34" charset="0"/>
              </a:rPr>
              <a:t>данные</a:t>
            </a:r>
            <a:endParaRPr lang="ru-RU" sz="1600" b="1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7032537"/>
              </p:ext>
            </p:extLst>
          </p:nvPr>
        </p:nvGraphicFramePr>
        <p:xfrm>
          <a:off x="232259" y="2842475"/>
          <a:ext cx="8817534" cy="38147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7518"/>
                <a:gridCol w="3245292"/>
                <a:gridCol w="1470232"/>
                <a:gridCol w="262449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Arial" pitchFamily="34" charset="0"/>
                          <a:cs typeface="Arial" pitchFamily="34" charset="0"/>
                        </a:rPr>
                        <a:t>Код запроса</a:t>
                      </a:r>
                      <a:endParaRPr lang="ru-RU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Arial" pitchFamily="34" charset="0"/>
                          <a:cs typeface="Arial" pitchFamily="34" charset="0"/>
                        </a:rPr>
                        <a:t>Значение</a:t>
                      </a:r>
                      <a:endParaRPr lang="ru-RU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Arial" pitchFamily="34" charset="0"/>
                          <a:cs typeface="Arial" pitchFamily="34" charset="0"/>
                        </a:rPr>
                        <a:t>Код ответа</a:t>
                      </a:r>
                      <a:endParaRPr lang="ru-RU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Arial" pitchFamily="34" charset="0"/>
                          <a:cs typeface="Arial" pitchFamily="34" charset="0"/>
                        </a:rPr>
                        <a:t>Значение</a:t>
                      </a:r>
                      <a:endParaRPr lang="ru-RU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0x00</a:t>
                      </a:r>
                      <a:endParaRPr lang="ru-RU" sz="1600" b="1" dirty="0">
                        <a:solidFill>
                          <a:srgbClr val="FF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aseline="0" dirty="0" smtClean="0">
                          <a:latin typeface="Arial" pitchFamily="34" charset="0"/>
                          <a:cs typeface="Arial" pitchFamily="34" charset="0"/>
                        </a:rPr>
                        <a:t>Запрос на аутентификацию клиента</a:t>
                      </a:r>
                      <a:endParaRPr lang="ru-RU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0x01</a:t>
                      </a:r>
                      <a:endParaRPr lang="ru-RU" sz="1600" b="1" dirty="0">
                        <a:solidFill>
                          <a:srgbClr val="FF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Arial" pitchFamily="34" charset="0"/>
                          <a:cs typeface="Arial" pitchFamily="34" charset="0"/>
                        </a:rPr>
                        <a:t>Случайное</a:t>
                      </a:r>
                      <a:r>
                        <a:rPr lang="ru-RU" sz="1400" baseline="0" dirty="0" smtClean="0">
                          <a:latin typeface="Arial" pitchFamily="34" charset="0"/>
                          <a:cs typeface="Arial" pitchFamily="34" charset="0"/>
                        </a:rPr>
                        <a:t> число </a:t>
                      </a:r>
                      <a:r>
                        <a:rPr lang="en-US" sz="1400" b="1" i="0" baseline="0" dirty="0" smtClean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r1</a:t>
                      </a:r>
                      <a:endParaRPr lang="ru-RU" sz="1400" b="1" i="0" dirty="0">
                        <a:solidFill>
                          <a:srgbClr val="FF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0x02</a:t>
                      </a:r>
                      <a:endParaRPr lang="ru-RU" sz="1600" b="1" dirty="0">
                        <a:solidFill>
                          <a:srgbClr val="FF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Arial" pitchFamily="34" charset="0"/>
                          <a:cs typeface="Arial" pitchFamily="34" charset="0"/>
                        </a:rPr>
                        <a:t>Результат</a:t>
                      </a:r>
                      <a:r>
                        <a:rPr lang="ru-RU" sz="1400" baseline="0" dirty="0" smtClean="0">
                          <a:latin typeface="Arial" pitchFamily="34" charset="0"/>
                          <a:cs typeface="Arial" pitchFamily="34" charset="0"/>
                        </a:rPr>
                        <a:t> проверки подлинности клиента</a:t>
                      </a:r>
                      <a:endParaRPr lang="ru-RU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0x03</a:t>
                      </a:r>
                      <a:endParaRPr lang="ru-RU" sz="1400" b="1" dirty="0">
                        <a:solidFill>
                          <a:srgbClr val="FF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0" i="0" u="none" strike="noStrike" kern="1200" baseline="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Значение </a:t>
                      </a:r>
                      <a:r>
                        <a:rPr lang="en-US" sz="1400" b="1" i="0" u="none" strike="noStrike" kern="1200" baseline="0" dirty="0" err="1" smtClean="0">
                          <a:solidFill>
                            <a:srgbClr val="FF0000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E</a:t>
                      </a:r>
                      <a:r>
                        <a:rPr lang="en-US" sz="1400" b="1" i="0" u="none" strike="noStrike" kern="1200" baseline="-25000" dirty="0" err="1" smtClean="0">
                          <a:solidFill>
                            <a:srgbClr val="FF0000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k</a:t>
                      </a:r>
                      <a:r>
                        <a:rPr lang="ru-RU" sz="1400" b="1" i="0" u="none" strike="noStrike" kern="1200" baseline="0" dirty="0" smtClean="0">
                          <a:solidFill>
                            <a:srgbClr val="FF0000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(</a:t>
                      </a:r>
                      <a:r>
                        <a:rPr lang="en-US" sz="1400" b="1" i="0" u="none" strike="noStrike" kern="1200" baseline="0" dirty="0" smtClean="0">
                          <a:solidFill>
                            <a:srgbClr val="FF0000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r</a:t>
                      </a:r>
                      <a:r>
                        <a:rPr lang="ru-RU" sz="1400" b="1" i="0" u="none" strike="noStrike" kern="1200" baseline="0" dirty="0" smtClean="0">
                          <a:solidFill>
                            <a:srgbClr val="FF0000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1)</a:t>
                      </a:r>
                      <a:r>
                        <a:rPr lang="ru-RU" sz="1400" b="0" i="0" u="none" strike="noStrike" kern="1200" baseline="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+ имитовставка </a:t>
                      </a:r>
                      <a:endParaRPr lang="ru-RU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0x04</a:t>
                      </a:r>
                      <a:endParaRPr lang="ru-RU" sz="1600" b="1" dirty="0">
                        <a:solidFill>
                          <a:srgbClr val="FF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latin typeface="Arial" pitchFamily="34" charset="0"/>
                          <a:cs typeface="Arial" pitchFamily="34" charset="0"/>
                        </a:rPr>
                        <a:t>Параметр</a:t>
                      </a:r>
                      <a:r>
                        <a:rPr lang="ru-RU" sz="1400" baseline="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400" b="1" i="1" baseline="0" dirty="0" smtClean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p</a:t>
                      </a:r>
                      <a:r>
                        <a:rPr lang="ru-RU" sz="1400" b="0" i="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, запрос </a:t>
                      </a:r>
                      <a:r>
                        <a:rPr lang="en-US" sz="1400" b="0" i="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H(p)</a:t>
                      </a:r>
                      <a:endParaRPr lang="ru-RU" sz="1400" b="1" dirty="0" smtClean="0">
                        <a:solidFill>
                          <a:srgbClr val="FF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0x05</a:t>
                      </a:r>
                      <a:endParaRPr lang="ru-RU" sz="1600" b="1" dirty="0">
                        <a:solidFill>
                          <a:srgbClr val="FF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aseline="0" dirty="0" smtClean="0">
                          <a:latin typeface="Arial" pitchFamily="34" charset="0"/>
                          <a:cs typeface="Arial" pitchFamily="34" charset="0"/>
                        </a:rPr>
                        <a:t>Значение</a:t>
                      </a:r>
                      <a:r>
                        <a:rPr lang="en-US" sz="1400" baseline="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400" b="1" i="0" dirty="0" smtClean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H(p)</a:t>
                      </a:r>
                      <a:endParaRPr lang="ru-RU" sz="1400" b="1" i="0" dirty="0" smtClean="0">
                        <a:solidFill>
                          <a:srgbClr val="FF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0x06</a:t>
                      </a:r>
                      <a:endParaRPr lang="ru-RU" sz="1600" b="1" dirty="0">
                        <a:solidFill>
                          <a:srgbClr val="FF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latin typeface="Arial" pitchFamily="34" charset="0"/>
                          <a:cs typeface="Arial" pitchFamily="34" charset="0"/>
                        </a:rPr>
                        <a:t>Параметр</a:t>
                      </a:r>
                      <a:r>
                        <a:rPr lang="ru-RU" sz="1400" baseline="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400" b="1" i="1" baseline="0" dirty="0" smtClean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g</a:t>
                      </a:r>
                      <a:r>
                        <a:rPr lang="ru-RU" sz="1400" b="0" i="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, запрос </a:t>
                      </a:r>
                      <a:r>
                        <a:rPr lang="en-US" sz="1400" b="0" i="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H(g)</a:t>
                      </a:r>
                      <a:endParaRPr lang="ru-RU" sz="1400" b="1" i="1" dirty="0" smtClean="0">
                        <a:solidFill>
                          <a:srgbClr val="FF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0x07</a:t>
                      </a:r>
                      <a:endParaRPr lang="ru-RU" sz="1600" b="1" dirty="0">
                        <a:solidFill>
                          <a:srgbClr val="FF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aseline="0" dirty="0" smtClean="0">
                          <a:latin typeface="Arial" pitchFamily="34" charset="0"/>
                          <a:cs typeface="Arial" pitchFamily="34" charset="0"/>
                        </a:rPr>
                        <a:t>Значение </a:t>
                      </a:r>
                      <a:r>
                        <a:rPr lang="en-US" sz="1400" b="1" i="0" dirty="0" smtClean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H(g)</a:t>
                      </a:r>
                      <a:endParaRPr lang="ru-RU" sz="1400" b="1" i="0" dirty="0">
                        <a:solidFill>
                          <a:srgbClr val="FF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41685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0x08</a:t>
                      </a:r>
                      <a:endParaRPr lang="ru-RU" sz="1600" b="1" dirty="0">
                        <a:solidFill>
                          <a:srgbClr val="FF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Значение </a:t>
                      </a:r>
                      <a:r>
                        <a:rPr lang="en-US" sz="1400" b="1" baseline="0" dirty="0" smtClean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A</a:t>
                      </a:r>
                      <a:r>
                        <a:rPr lang="ru-RU" sz="1400" b="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, запрос </a:t>
                      </a:r>
                      <a:r>
                        <a:rPr lang="en-US" sz="1400" b="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H(A)</a:t>
                      </a:r>
                      <a:endParaRPr lang="ru-RU" sz="1400" b="1" dirty="0" smtClean="0">
                        <a:solidFill>
                          <a:srgbClr val="FF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0x09</a:t>
                      </a:r>
                      <a:endParaRPr lang="ru-RU" sz="1600" b="1" dirty="0">
                        <a:solidFill>
                          <a:srgbClr val="FF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Значение </a:t>
                      </a:r>
                      <a:r>
                        <a:rPr kumimoji="0" 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H(A)</a:t>
                      </a:r>
                      <a:endParaRPr kumimoji="0" lang="ru-RU" sz="1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0x0A</a:t>
                      </a:r>
                      <a:endParaRPr lang="ru-RU" sz="1600" b="1" dirty="0">
                        <a:solidFill>
                          <a:srgbClr val="FF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Значение </a:t>
                      </a:r>
                      <a:r>
                        <a:rPr lang="en-US" sz="1400" b="1" baseline="0" dirty="0" smtClean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B</a:t>
                      </a:r>
                      <a:r>
                        <a:rPr lang="ru-RU" sz="1400" b="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, запрос</a:t>
                      </a:r>
                      <a:r>
                        <a:rPr lang="en-US" sz="1400" b="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H(B)</a:t>
                      </a:r>
                      <a:endParaRPr lang="en-US" sz="1400" b="1" baseline="0" dirty="0" smtClean="0">
                        <a:solidFill>
                          <a:srgbClr val="FF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0x0B</a:t>
                      </a:r>
                      <a:endParaRPr lang="ru-RU" sz="1600" b="1" dirty="0">
                        <a:solidFill>
                          <a:srgbClr val="FF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Значение </a:t>
                      </a:r>
                      <a:r>
                        <a:rPr kumimoji="0" 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H(B)</a:t>
                      </a:r>
                      <a:endParaRPr kumimoji="0" lang="ru-RU" sz="1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0x0C</a:t>
                      </a:r>
                      <a:endParaRPr lang="ru-RU" sz="1600" b="1" dirty="0">
                        <a:solidFill>
                          <a:srgbClr val="FF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Arial" pitchFamily="34" charset="0"/>
                          <a:cs typeface="Arial" pitchFamily="34" charset="0"/>
                        </a:rPr>
                        <a:t>Значение </a:t>
                      </a:r>
                      <a:r>
                        <a:rPr lang="en-US" sz="1400" b="1" dirty="0" smtClean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ID</a:t>
                      </a:r>
                      <a:r>
                        <a:rPr lang="en-US" sz="1400" baseline="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ru-RU" sz="1400" baseline="0" dirty="0" smtClean="0">
                          <a:latin typeface="Arial" pitchFamily="34" charset="0"/>
                          <a:cs typeface="Arial" pitchFamily="34" charset="0"/>
                        </a:rPr>
                        <a:t>смарт-карты, запрос на проверку в БД</a:t>
                      </a:r>
                      <a:endParaRPr lang="ru-RU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0x0D</a:t>
                      </a:r>
                      <a:endParaRPr lang="ru-RU" sz="1600" b="1" dirty="0">
                        <a:solidFill>
                          <a:srgbClr val="FF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Arial" pitchFamily="34" charset="0"/>
                          <a:cs typeface="Arial" pitchFamily="34" charset="0"/>
                        </a:rPr>
                        <a:t>Результат</a:t>
                      </a:r>
                      <a:r>
                        <a:rPr lang="ru-RU" sz="1400" baseline="0" dirty="0" smtClean="0">
                          <a:latin typeface="Arial" pitchFamily="34" charset="0"/>
                          <a:cs typeface="Arial" pitchFamily="34" charset="0"/>
                        </a:rPr>
                        <a:t> проверки </a:t>
                      </a:r>
                      <a:r>
                        <a:rPr lang="en-US" sz="1400" baseline="0" dirty="0" smtClean="0">
                          <a:latin typeface="Arial" pitchFamily="34" charset="0"/>
                          <a:cs typeface="Arial" pitchFamily="34" charset="0"/>
                        </a:rPr>
                        <a:t>ID </a:t>
                      </a:r>
                      <a:r>
                        <a:rPr lang="ru-RU" sz="1400" baseline="0" dirty="0" smtClean="0">
                          <a:latin typeface="Arial" pitchFamily="34" charset="0"/>
                          <a:cs typeface="Arial" pitchFamily="34" charset="0"/>
                        </a:rPr>
                        <a:t>смарт-карты</a:t>
                      </a:r>
                      <a:endParaRPr lang="ru-RU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 smtClean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x0E</a:t>
                      </a:r>
                      <a:endParaRPr lang="ru-RU" sz="1600" b="1" dirty="0">
                        <a:solidFill>
                          <a:srgbClr val="FF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 err="1" smtClean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Хеш</a:t>
                      </a:r>
                      <a:r>
                        <a:rPr lang="ru-RU" sz="1400" b="1" baseline="0" dirty="0" smtClean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 пароля </a:t>
                      </a:r>
                      <a:r>
                        <a:rPr lang="ru-RU" sz="1400" baseline="0" dirty="0" smtClean="0">
                          <a:latin typeface="Arial" pitchFamily="34" charset="0"/>
                          <a:cs typeface="Arial" pitchFamily="34" charset="0"/>
                        </a:rPr>
                        <a:t>пользователя, запрос на результат аутентификации</a:t>
                      </a:r>
                      <a:endParaRPr lang="ru-RU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0x0F</a:t>
                      </a:r>
                      <a:endParaRPr lang="ru-RU" sz="1600" b="1" dirty="0">
                        <a:solidFill>
                          <a:srgbClr val="FF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Arial" pitchFamily="34" charset="0"/>
                          <a:cs typeface="Arial" pitchFamily="34" charset="0"/>
                        </a:rPr>
                        <a:t>Результат аутентификации пользователя </a:t>
                      </a:r>
                      <a:endParaRPr lang="ru-RU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240690" y="1919145"/>
            <a:ext cx="40118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Arial" pitchFamily="34" charset="0"/>
                <a:cs typeface="Arial" pitchFamily="34" charset="0"/>
              </a:rPr>
              <a:t>Флаг </a:t>
            </a:r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0x1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– </a:t>
            </a:r>
            <a:r>
              <a:rPr lang="ru-RU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первый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 этап протокола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ru-RU" dirty="0" smtClean="0">
                <a:latin typeface="Arial" pitchFamily="34" charset="0"/>
                <a:cs typeface="Arial" pitchFamily="34" charset="0"/>
              </a:rPr>
              <a:t>Флаг </a:t>
            </a:r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0x2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–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второй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 этап протокола 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ru-RU" dirty="0" smtClean="0">
                <a:latin typeface="Arial" pitchFamily="34" charset="0"/>
                <a:cs typeface="Arial" pitchFamily="34" charset="0"/>
              </a:rPr>
              <a:t>Флаг </a:t>
            </a:r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0x3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–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третий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 этап протокола  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582025" y="6309320"/>
            <a:ext cx="561975" cy="365125"/>
          </a:xfrm>
        </p:spPr>
        <p:txBody>
          <a:bodyPr/>
          <a:lstStyle/>
          <a:p>
            <a:fld id="{B19B0651-EE4F-4900-A07F-96A6BFA9D0F0}" type="slidenum">
              <a:rPr lang="ru-RU" sz="2000" smtClean="0"/>
              <a:pPr/>
              <a:t>14</a:t>
            </a:fld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435803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428604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smtClean="0">
                <a:latin typeface="Arial" pitchFamily="34" charset="0"/>
                <a:cs typeface="Arial" pitchFamily="34" charset="0"/>
              </a:rPr>
              <a:t>Результат </a:t>
            </a:r>
            <a:r>
              <a:rPr lang="ru-RU" sz="3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первого этапа </a:t>
            </a:r>
            <a:r>
              <a:rPr lang="ru-RU" sz="3200" b="1" dirty="0" smtClean="0">
                <a:latin typeface="Arial" pitchFamily="34" charset="0"/>
                <a:cs typeface="Arial" pitchFamily="34" charset="0"/>
              </a:rPr>
              <a:t>протокола</a:t>
            </a:r>
            <a:endParaRPr lang="ru-RU" sz="3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92943" y="3777508"/>
            <a:ext cx="7358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Arial" pitchFamily="34" charset="0"/>
                <a:cs typeface="Arial" pitchFamily="34" charset="0"/>
              </a:rPr>
              <a:t>Результат первого этапа протокола со стороны сервера </a:t>
            </a:r>
            <a:endParaRPr lang="ru-RU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6146" name="Рисунок 8"/>
          <p:cNvPicPr>
            <a:picLocks noChangeAspect="1" noChangeArrowheads="1"/>
          </p:cNvPicPr>
          <p:nvPr/>
        </p:nvPicPr>
        <p:blipFill>
          <a:blip r:embed="rId2" cstate="print"/>
          <a:srcRect l="2676" t="7620" r="66264" b="87181"/>
          <a:stretch>
            <a:fillRect/>
          </a:stretch>
        </p:blipFill>
        <p:spPr bwMode="auto">
          <a:xfrm>
            <a:off x="642909" y="2071678"/>
            <a:ext cx="7554189" cy="714380"/>
          </a:xfrm>
          <a:prstGeom prst="rect">
            <a:avLst/>
          </a:prstGeom>
          <a:noFill/>
        </p:spPr>
      </p:pic>
      <p:pic>
        <p:nvPicPr>
          <p:cNvPr id="6145" name="Рисунок 15"/>
          <p:cNvPicPr>
            <a:picLocks noChangeAspect="1" noChangeArrowheads="1"/>
          </p:cNvPicPr>
          <p:nvPr/>
        </p:nvPicPr>
        <p:blipFill>
          <a:blip r:embed="rId2" cstate="print"/>
          <a:srcRect l="2676" t="13469" r="66264" b="81427"/>
          <a:stretch>
            <a:fillRect/>
          </a:stretch>
        </p:blipFill>
        <p:spPr bwMode="auto">
          <a:xfrm>
            <a:off x="642910" y="4143380"/>
            <a:ext cx="7718410" cy="714380"/>
          </a:xfrm>
          <a:prstGeom prst="rect">
            <a:avLst/>
          </a:prstGeom>
          <a:noFill/>
        </p:spPr>
      </p:pic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539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	</a:t>
            </a:r>
            <a:endParaRPr kumimoji="0" lang="ru-RU" sz="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539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00936" y="6021288"/>
            <a:ext cx="7358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Arial" pitchFamily="34" charset="0"/>
                <a:cs typeface="Arial" pitchFamily="34" charset="0"/>
              </a:rPr>
              <a:t>Результат первого этапа протокола со стороны клиента </a:t>
            </a:r>
            <a:endParaRPr lang="ru-RU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15</a:t>
            </a:fld>
            <a:endParaRPr lang="ru-RU"/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786058"/>
            <a:ext cx="864096" cy="3756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2784645"/>
            <a:ext cx="936104" cy="4070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2786059"/>
            <a:ext cx="522232" cy="4163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2198" y="2786058"/>
            <a:ext cx="3480263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2126870" y="3191647"/>
            <a:ext cx="425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id</a:t>
            </a:r>
            <a:endParaRPr lang="ru-RU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6580" y="2801716"/>
            <a:ext cx="522232" cy="4163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2833048" y="3191647"/>
            <a:ext cx="425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874589" y="3165571"/>
            <a:ext cx="16275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b="1" dirty="0">
                <a:latin typeface="Arial" pitchFamily="34" charset="0"/>
                <a:cs typeface="Arial" pitchFamily="34" charset="0"/>
              </a:rPr>
              <a:t>к</a:t>
            </a:r>
            <a:r>
              <a:rPr lang="ru-RU" sz="1400" b="1" dirty="0" smtClean="0">
                <a:latin typeface="Arial" pitchFamily="34" charset="0"/>
                <a:cs typeface="Arial" pitchFamily="34" charset="0"/>
              </a:rPr>
              <a:t>од ответа</a:t>
            </a:r>
            <a:endParaRPr lang="ru-RU" sz="1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 rot="16200000">
            <a:off x="3828444" y="3272795"/>
            <a:ext cx="10012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 smtClean="0">
                <a:latin typeface="Arial" pitchFamily="34" charset="0"/>
                <a:cs typeface="Arial" pitchFamily="34" charset="0"/>
              </a:rPr>
              <a:t>длина</a:t>
            </a:r>
            <a:endParaRPr lang="ru-RU" sz="1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971943" y="3288682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>
                <a:latin typeface="Arial" pitchFamily="34" charset="0"/>
                <a:cs typeface="Arial" pitchFamily="34" charset="0"/>
              </a:rPr>
              <a:t>данные</a:t>
            </a:r>
            <a:endParaRPr lang="ru-RU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 rot="16200000">
            <a:off x="2494575" y="3207036"/>
            <a:ext cx="10012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 smtClean="0">
                <a:latin typeface="Arial" pitchFamily="34" charset="0"/>
                <a:cs typeface="Arial" pitchFamily="34" charset="0"/>
              </a:rPr>
              <a:t>флаг</a:t>
            </a:r>
            <a:endParaRPr lang="ru-RU" sz="16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5509" y="4941168"/>
            <a:ext cx="864096" cy="3756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1653" y="4939755"/>
            <a:ext cx="936104" cy="4070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5749" y="4941169"/>
            <a:ext cx="522232" cy="4163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0003" y="4941168"/>
            <a:ext cx="3480263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1954675" y="5346757"/>
            <a:ext cx="425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id</a:t>
            </a:r>
            <a:endParaRPr lang="ru-RU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8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4385" y="4956826"/>
            <a:ext cx="522232" cy="4163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2660853" y="5346757"/>
            <a:ext cx="425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702394" y="5320681"/>
            <a:ext cx="16275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b="1" dirty="0">
                <a:latin typeface="Arial" pitchFamily="34" charset="0"/>
                <a:cs typeface="Arial" pitchFamily="34" charset="0"/>
              </a:rPr>
              <a:t>к</a:t>
            </a:r>
            <a:r>
              <a:rPr lang="ru-RU" sz="1400" b="1" dirty="0" smtClean="0">
                <a:latin typeface="Arial" pitchFamily="34" charset="0"/>
                <a:cs typeface="Arial" pitchFamily="34" charset="0"/>
              </a:rPr>
              <a:t>од ответа</a:t>
            </a:r>
            <a:endParaRPr lang="ru-RU" sz="1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 rot="16200000">
            <a:off x="2266256" y="5362146"/>
            <a:ext cx="10012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 smtClean="0">
                <a:latin typeface="Arial" pitchFamily="34" charset="0"/>
                <a:cs typeface="Arial" pitchFamily="34" charset="0"/>
              </a:rPr>
              <a:t>флаг</a:t>
            </a:r>
            <a:endParaRPr lang="ru-RU" sz="1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 rot="16200000">
            <a:off x="3636418" y="5461201"/>
            <a:ext cx="10012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 smtClean="0">
                <a:latin typeface="Arial" pitchFamily="34" charset="0"/>
                <a:cs typeface="Arial" pitchFamily="34" charset="0"/>
              </a:rPr>
              <a:t>длина</a:t>
            </a:r>
            <a:endParaRPr lang="ru-RU" sz="1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625946" y="5445811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>
                <a:latin typeface="Arial" pitchFamily="34" charset="0"/>
                <a:cs typeface="Arial" pitchFamily="34" charset="0"/>
              </a:rPr>
              <a:t>данные</a:t>
            </a:r>
            <a:endParaRPr lang="ru-RU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4847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7055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smtClean="0">
                <a:latin typeface="Arial" pitchFamily="34" charset="0"/>
                <a:cs typeface="Arial" pitchFamily="34" charset="0"/>
              </a:rPr>
              <a:t>Результат работы </a:t>
            </a:r>
            <a:r>
              <a:rPr lang="ru-RU" sz="3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второго этапа </a:t>
            </a:r>
            <a:r>
              <a:rPr lang="ru-RU" sz="3200" b="1" dirty="0" smtClean="0">
                <a:latin typeface="Arial" pitchFamily="34" charset="0"/>
                <a:cs typeface="Arial" pitchFamily="34" charset="0"/>
              </a:rPr>
              <a:t>протокола</a:t>
            </a:r>
            <a:endParaRPr lang="ru-RU" sz="32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Рисунок 5"/>
          <p:cNvPicPr/>
          <p:nvPr/>
        </p:nvPicPr>
        <p:blipFill rotWithShape="1">
          <a:blip r:embed="rId2" cstate="print"/>
          <a:srcRect l="2802" t="7619" r="50602" b="72521"/>
          <a:stretch/>
        </p:blipFill>
        <p:spPr bwMode="auto">
          <a:xfrm>
            <a:off x="928662" y="764704"/>
            <a:ext cx="7500990" cy="185738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Рисунок 6"/>
          <p:cNvPicPr/>
          <p:nvPr/>
        </p:nvPicPr>
        <p:blipFill rotWithShape="1">
          <a:blip r:embed="rId2" cstate="print"/>
          <a:srcRect l="2607" t="27247" r="50601" b="54519"/>
          <a:stretch/>
        </p:blipFill>
        <p:spPr bwMode="auto">
          <a:xfrm>
            <a:off x="1038073" y="4071942"/>
            <a:ext cx="7572428" cy="178595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928662" y="3571876"/>
            <a:ext cx="7358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Arial" pitchFamily="34" charset="0"/>
                <a:cs typeface="Arial" pitchFamily="34" charset="0"/>
              </a:rPr>
              <a:t>Рис 13. Результат второго этапа протокола со стороны сервера </a:t>
            </a:r>
            <a:endParaRPr lang="ru-RU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28662" y="6000768"/>
            <a:ext cx="7358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Arial" pitchFamily="34" charset="0"/>
                <a:cs typeface="Arial" pitchFamily="34" charset="0"/>
              </a:rPr>
              <a:t>Рис 14. Результат второго этапа протокола со стороны клиента</a:t>
            </a:r>
            <a:endParaRPr lang="ru-RU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16</a:t>
            </a:fld>
            <a:endParaRPr lang="ru-RU"/>
          </a:p>
        </p:txBody>
      </p:sp>
      <p:sp>
        <p:nvSpPr>
          <p:cNvPr id="32" name="TextBox 31"/>
          <p:cNvSpPr txBox="1"/>
          <p:nvPr/>
        </p:nvSpPr>
        <p:spPr>
          <a:xfrm>
            <a:off x="254662" y="1508732"/>
            <a:ext cx="425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id</a:t>
            </a:r>
            <a:endParaRPr lang="ru-RU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020762" y="3027681"/>
            <a:ext cx="425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129518" y="685813"/>
            <a:ext cx="610830" cy="2263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Прямоугольник 38"/>
          <p:cNvSpPr/>
          <p:nvPr/>
        </p:nvSpPr>
        <p:spPr>
          <a:xfrm>
            <a:off x="1094406" y="1124744"/>
            <a:ext cx="610830" cy="2263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Прямоугольник 39"/>
          <p:cNvSpPr/>
          <p:nvPr/>
        </p:nvSpPr>
        <p:spPr>
          <a:xfrm>
            <a:off x="1117266" y="1580244"/>
            <a:ext cx="610830" cy="2263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Прямоугольник 40"/>
          <p:cNvSpPr/>
          <p:nvPr/>
        </p:nvSpPr>
        <p:spPr>
          <a:xfrm>
            <a:off x="1692984" y="1988840"/>
            <a:ext cx="610830" cy="2263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Прямоугольник 41"/>
          <p:cNvSpPr/>
          <p:nvPr/>
        </p:nvSpPr>
        <p:spPr>
          <a:xfrm>
            <a:off x="1978996" y="685826"/>
            <a:ext cx="610830" cy="2263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Прямоугольник 42"/>
          <p:cNvSpPr/>
          <p:nvPr/>
        </p:nvSpPr>
        <p:spPr>
          <a:xfrm>
            <a:off x="1978996" y="1124744"/>
            <a:ext cx="610830" cy="2263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Прямоугольник 43"/>
          <p:cNvSpPr/>
          <p:nvPr/>
        </p:nvSpPr>
        <p:spPr>
          <a:xfrm>
            <a:off x="1977415" y="1580244"/>
            <a:ext cx="610830" cy="2263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Прямоугольник 44"/>
          <p:cNvSpPr/>
          <p:nvPr/>
        </p:nvSpPr>
        <p:spPr>
          <a:xfrm>
            <a:off x="2478350" y="1988840"/>
            <a:ext cx="610830" cy="2263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7" name="Прямая со стрелкой 46"/>
          <p:cNvCxnSpPr>
            <a:stCxn id="32" idx="0"/>
            <a:endCxn id="5" idx="1"/>
          </p:cNvCxnSpPr>
          <p:nvPr/>
        </p:nvCxnSpPr>
        <p:spPr>
          <a:xfrm flipV="1">
            <a:off x="467544" y="798967"/>
            <a:ext cx="661974" cy="70976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 стрелкой 48"/>
          <p:cNvCxnSpPr>
            <a:stCxn id="32" idx="0"/>
          </p:cNvCxnSpPr>
          <p:nvPr/>
        </p:nvCxnSpPr>
        <p:spPr>
          <a:xfrm flipV="1">
            <a:off x="467544" y="1268350"/>
            <a:ext cx="615289" cy="24038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/>
          <p:cNvCxnSpPr>
            <a:stCxn id="32" idx="0"/>
            <a:endCxn id="40" idx="1"/>
          </p:cNvCxnSpPr>
          <p:nvPr/>
        </p:nvCxnSpPr>
        <p:spPr>
          <a:xfrm>
            <a:off x="467544" y="1508732"/>
            <a:ext cx="649722" cy="18466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 стрелкой 52"/>
          <p:cNvCxnSpPr>
            <a:stCxn id="32" idx="0"/>
          </p:cNvCxnSpPr>
          <p:nvPr/>
        </p:nvCxnSpPr>
        <p:spPr>
          <a:xfrm>
            <a:off x="467544" y="1508732"/>
            <a:ext cx="1225440" cy="59326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 стрелкой 58"/>
          <p:cNvCxnSpPr/>
          <p:nvPr/>
        </p:nvCxnSpPr>
        <p:spPr>
          <a:xfrm flipH="1" flipV="1">
            <a:off x="2783766" y="2215149"/>
            <a:ext cx="1500202" cy="81253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 стрелкой 59"/>
          <p:cNvCxnSpPr/>
          <p:nvPr/>
        </p:nvCxnSpPr>
        <p:spPr>
          <a:xfrm flipH="1" flipV="1">
            <a:off x="2280101" y="1775911"/>
            <a:ext cx="2003867" cy="125177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 стрелкой 63"/>
          <p:cNvCxnSpPr/>
          <p:nvPr/>
        </p:nvCxnSpPr>
        <p:spPr>
          <a:xfrm flipH="1" flipV="1">
            <a:off x="2589827" y="1194799"/>
            <a:ext cx="1694141" cy="183288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 стрелкой 65"/>
          <p:cNvCxnSpPr/>
          <p:nvPr/>
        </p:nvCxnSpPr>
        <p:spPr>
          <a:xfrm flipH="1" flipV="1">
            <a:off x="2573725" y="755802"/>
            <a:ext cx="1710243" cy="227187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3792203" y="3187264"/>
            <a:ext cx="151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b="1" dirty="0" smtClean="0">
                <a:latin typeface="Arial" pitchFamily="34" charset="0"/>
                <a:cs typeface="Arial" pitchFamily="34" charset="0"/>
              </a:rPr>
              <a:t>Код запроса</a:t>
            </a:r>
            <a:endParaRPr lang="ru-RU" sz="1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9" name="Прямоугольник 68"/>
          <p:cNvSpPr/>
          <p:nvPr/>
        </p:nvSpPr>
        <p:spPr>
          <a:xfrm>
            <a:off x="2671204" y="5013176"/>
            <a:ext cx="610830" cy="2263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0" name="Прямоугольник 69"/>
          <p:cNvSpPr/>
          <p:nvPr/>
        </p:nvSpPr>
        <p:spPr>
          <a:xfrm>
            <a:off x="1832969" y="4541490"/>
            <a:ext cx="610830" cy="2263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2" name="Прямоугольник 71"/>
          <p:cNvSpPr/>
          <p:nvPr/>
        </p:nvSpPr>
        <p:spPr>
          <a:xfrm>
            <a:off x="1740348" y="5013176"/>
            <a:ext cx="610830" cy="2263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3" name="Прямоугольник 72"/>
          <p:cNvSpPr/>
          <p:nvPr/>
        </p:nvSpPr>
        <p:spPr>
          <a:xfrm>
            <a:off x="1223989" y="5445224"/>
            <a:ext cx="610830" cy="2263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5" name="Прямоугольник 74"/>
          <p:cNvSpPr/>
          <p:nvPr/>
        </p:nvSpPr>
        <p:spPr>
          <a:xfrm>
            <a:off x="2671204" y="4094516"/>
            <a:ext cx="610830" cy="2263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6" name="Прямоугольник 75"/>
          <p:cNvSpPr/>
          <p:nvPr/>
        </p:nvSpPr>
        <p:spPr>
          <a:xfrm>
            <a:off x="2671204" y="4541490"/>
            <a:ext cx="610830" cy="2263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7" name="Прямоугольник 76"/>
          <p:cNvSpPr/>
          <p:nvPr/>
        </p:nvSpPr>
        <p:spPr>
          <a:xfrm>
            <a:off x="2136887" y="5445224"/>
            <a:ext cx="610830" cy="2263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8" name="Прямоугольник 77"/>
          <p:cNvSpPr/>
          <p:nvPr/>
        </p:nvSpPr>
        <p:spPr>
          <a:xfrm>
            <a:off x="1835696" y="4075510"/>
            <a:ext cx="610830" cy="2263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81" name="Прямая со стрелкой 80"/>
          <p:cNvCxnSpPr>
            <a:stCxn id="32" idx="0"/>
            <a:endCxn id="78" idx="0"/>
          </p:cNvCxnSpPr>
          <p:nvPr/>
        </p:nvCxnSpPr>
        <p:spPr>
          <a:xfrm>
            <a:off x="467544" y="1508732"/>
            <a:ext cx="1673567" cy="256677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Прямая со стрелкой 82"/>
          <p:cNvCxnSpPr>
            <a:stCxn id="32" idx="0"/>
            <a:endCxn id="70" idx="0"/>
          </p:cNvCxnSpPr>
          <p:nvPr/>
        </p:nvCxnSpPr>
        <p:spPr>
          <a:xfrm>
            <a:off x="467544" y="1508732"/>
            <a:ext cx="1670840" cy="303275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 стрелкой 84"/>
          <p:cNvCxnSpPr>
            <a:stCxn id="32" idx="0"/>
            <a:endCxn id="72" idx="0"/>
          </p:cNvCxnSpPr>
          <p:nvPr/>
        </p:nvCxnSpPr>
        <p:spPr>
          <a:xfrm>
            <a:off x="467544" y="1508732"/>
            <a:ext cx="1578219" cy="350444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Прямая со стрелкой 86"/>
          <p:cNvCxnSpPr>
            <a:stCxn id="32" idx="0"/>
            <a:endCxn id="73" idx="0"/>
          </p:cNvCxnSpPr>
          <p:nvPr/>
        </p:nvCxnSpPr>
        <p:spPr>
          <a:xfrm>
            <a:off x="467544" y="1508732"/>
            <a:ext cx="1061860" cy="393649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Прямая со стрелкой 88"/>
          <p:cNvCxnSpPr>
            <a:stCxn id="68" idx="2"/>
            <a:endCxn id="75" idx="0"/>
          </p:cNvCxnSpPr>
          <p:nvPr/>
        </p:nvCxnSpPr>
        <p:spPr>
          <a:xfrm flipH="1">
            <a:off x="2976619" y="3495041"/>
            <a:ext cx="1571668" cy="59947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Прямая со стрелкой 90"/>
          <p:cNvCxnSpPr>
            <a:stCxn id="68" idx="2"/>
          </p:cNvCxnSpPr>
          <p:nvPr/>
        </p:nvCxnSpPr>
        <p:spPr>
          <a:xfrm flipH="1">
            <a:off x="2950749" y="3495041"/>
            <a:ext cx="1597538" cy="105754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Прямая со стрелкой 92"/>
          <p:cNvCxnSpPr>
            <a:stCxn id="68" idx="2"/>
            <a:endCxn id="69" idx="0"/>
          </p:cNvCxnSpPr>
          <p:nvPr/>
        </p:nvCxnSpPr>
        <p:spPr>
          <a:xfrm flipH="1">
            <a:off x="2976619" y="3495041"/>
            <a:ext cx="1571668" cy="151813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Прямая со стрелкой 94"/>
          <p:cNvCxnSpPr>
            <a:stCxn id="68" idx="2"/>
            <a:endCxn id="77" idx="0"/>
          </p:cNvCxnSpPr>
          <p:nvPr/>
        </p:nvCxnSpPr>
        <p:spPr>
          <a:xfrm flipH="1">
            <a:off x="2442302" y="3495041"/>
            <a:ext cx="2105985" cy="195018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3436897" y="2968388"/>
            <a:ext cx="151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b="1" dirty="0" smtClean="0">
                <a:latin typeface="Arial" pitchFamily="34" charset="0"/>
                <a:cs typeface="Arial" pitchFamily="34" charset="0"/>
              </a:rPr>
              <a:t>Код ответа</a:t>
            </a:r>
            <a:endParaRPr lang="ru-RU" sz="14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484" y="186708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smtClean="0">
                <a:latin typeface="Arial" pitchFamily="34" charset="0"/>
                <a:cs typeface="Arial" pitchFamily="34" charset="0"/>
              </a:rPr>
              <a:t>Результат работы </a:t>
            </a:r>
            <a:r>
              <a:rPr lang="ru-RU" sz="3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третьего этапа </a:t>
            </a:r>
            <a:r>
              <a:rPr lang="ru-RU" sz="3200" b="1" dirty="0" smtClean="0">
                <a:latin typeface="Arial" pitchFamily="34" charset="0"/>
                <a:cs typeface="Arial" pitchFamily="34" charset="0"/>
              </a:rPr>
              <a:t>протокола</a:t>
            </a:r>
            <a:endParaRPr lang="ru-RU" sz="32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Рисунок 5"/>
          <p:cNvPicPr/>
          <p:nvPr/>
        </p:nvPicPr>
        <p:blipFill rotWithShape="1">
          <a:blip r:embed="rId2" cstate="print"/>
          <a:srcRect l="2009" t="7183" r="65296" b="84727"/>
          <a:stretch/>
        </p:blipFill>
        <p:spPr bwMode="auto">
          <a:xfrm>
            <a:off x="1428728" y="1905000"/>
            <a:ext cx="6929486" cy="95249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Рисунок 6"/>
          <p:cNvPicPr/>
          <p:nvPr/>
        </p:nvPicPr>
        <p:blipFill rotWithShape="1">
          <a:blip r:embed="rId3" cstate="print"/>
          <a:srcRect l="8969" t="15478" r="43910" b="72854"/>
          <a:stretch/>
        </p:blipFill>
        <p:spPr bwMode="auto">
          <a:xfrm>
            <a:off x="1209974" y="4567444"/>
            <a:ext cx="7358114" cy="114300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357290" y="2857496"/>
            <a:ext cx="7358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Arial" pitchFamily="34" charset="0"/>
                <a:cs typeface="Arial" pitchFamily="34" charset="0"/>
              </a:rPr>
              <a:t>Результат третьего этапа протокола со стороны сервера </a:t>
            </a:r>
            <a:endParaRPr lang="ru-RU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85159" y="5877272"/>
            <a:ext cx="7358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Arial" pitchFamily="34" charset="0"/>
                <a:cs typeface="Arial" pitchFamily="34" charset="0"/>
              </a:rPr>
              <a:t>Результат третьего этапа протокола со стороны клиента</a:t>
            </a:r>
            <a:endParaRPr lang="ru-RU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17</a:t>
            </a:fld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4889031" y="1820684"/>
            <a:ext cx="610830" cy="2263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4139952" y="2176306"/>
            <a:ext cx="610830" cy="2263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5522681" y="653929"/>
            <a:ext cx="3215543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Код ответа сообщения результата проверки идентификатора смарт –карты пользователя </a:t>
            </a:r>
            <a:endParaRPr lang="ru-RU" dirty="0"/>
          </a:p>
        </p:txBody>
      </p:sp>
      <p:cxnSp>
        <p:nvCxnSpPr>
          <p:cNvPr id="5" name="Прямая со стрелкой 4"/>
          <p:cNvCxnSpPr>
            <a:stCxn id="2" idx="1"/>
            <a:endCxn id="11" idx="0"/>
          </p:cNvCxnSpPr>
          <p:nvPr/>
        </p:nvCxnSpPr>
        <p:spPr>
          <a:xfrm flipH="1">
            <a:off x="5194446" y="1254094"/>
            <a:ext cx="328235" cy="56659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Прямоугольник 15"/>
          <p:cNvSpPr/>
          <p:nvPr/>
        </p:nvSpPr>
        <p:spPr>
          <a:xfrm>
            <a:off x="3468073" y="4653136"/>
            <a:ext cx="610830" cy="2263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/>
          <p:cNvSpPr/>
          <p:nvPr/>
        </p:nvSpPr>
        <p:spPr>
          <a:xfrm>
            <a:off x="3445124" y="4960713"/>
            <a:ext cx="610830" cy="1919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TextBox 18"/>
          <p:cNvSpPr txBox="1"/>
          <p:nvPr/>
        </p:nvSpPr>
        <p:spPr>
          <a:xfrm>
            <a:off x="1413076" y="792429"/>
            <a:ext cx="3215543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Код ответа сообщения результата проверки пароля</a:t>
            </a:r>
            <a:endParaRPr lang="ru-RU" dirty="0"/>
          </a:p>
        </p:txBody>
      </p:sp>
      <p:cxnSp>
        <p:nvCxnSpPr>
          <p:cNvPr id="21" name="Прямая со стрелкой 20"/>
          <p:cNvCxnSpPr>
            <a:stCxn id="19" idx="2"/>
            <a:endCxn id="12" idx="0"/>
          </p:cNvCxnSpPr>
          <p:nvPr/>
        </p:nvCxnSpPr>
        <p:spPr>
          <a:xfrm>
            <a:off x="3020848" y="1715759"/>
            <a:ext cx="1424519" cy="46054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889031" y="3429000"/>
            <a:ext cx="3215543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Код запроса на проверку идентификатора смарт –карты пользователя </a:t>
            </a:r>
            <a:endParaRPr lang="ru-RU" dirty="0"/>
          </a:p>
        </p:txBody>
      </p:sp>
      <p:cxnSp>
        <p:nvCxnSpPr>
          <p:cNvPr id="24" name="Прямая со стрелкой 23"/>
          <p:cNvCxnSpPr>
            <a:stCxn id="22" idx="1"/>
            <a:endCxn id="16" idx="0"/>
          </p:cNvCxnSpPr>
          <p:nvPr/>
        </p:nvCxnSpPr>
        <p:spPr>
          <a:xfrm flipH="1">
            <a:off x="3773488" y="3890665"/>
            <a:ext cx="1115543" cy="76247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07504" y="3429000"/>
            <a:ext cx="3215543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Код запроса на проверку пароля пользователя </a:t>
            </a:r>
            <a:endParaRPr lang="ru-RU" dirty="0"/>
          </a:p>
        </p:txBody>
      </p:sp>
      <p:cxnSp>
        <p:nvCxnSpPr>
          <p:cNvPr id="27" name="Прямая со стрелкой 26"/>
          <p:cNvCxnSpPr>
            <a:stCxn id="25" idx="3"/>
            <a:endCxn id="17" idx="0"/>
          </p:cNvCxnSpPr>
          <p:nvPr/>
        </p:nvCxnSpPr>
        <p:spPr>
          <a:xfrm>
            <a:off x="3323047" y="3752166"/>
            <a:ext cx="427492" cy="120854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4847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7584" y="291239"/>
            <a:ext cx="77768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Результат </a:t>
            </a:r>
            <a:r>
              <a:rPr lang="ru-RU" sz="3200" b="1" dirty="0" smtClean="0">
                <a:latin typeface="Arial" pitchFamily="34" charset="0"/>
                <a:cs typeface="Arial" pitchFamily="34" charset="0"/>
              </a:rPr>
              <a:t>работы и </a:t>
            </a:r>
            <a:r>
              <a:rPr lang="ru-RU" sz="3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вывод</a:t>
            </a:r>
            <a:endParaRPr lang="ru-RU" sz="32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8596" y="948690"/>
            <a:ext cx="8286808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latin typeface="Arial" pitchFamily="34" charset="0"/>
                <a:cs typeface="Arial" pitchFamily="34" charset="0"/>
              </a:rPr>
              <a:t>В ходе работы получены следующие результаты:</a:t>
            </a:r>
          </a:p>
          <a:p>
            <a:endParaRPr lang="ru-RU" sz="2000" dirty="0" smtClean="0">
              <a:latin typeface="Arial" pitchFamily="34" charset="0"/>
              <a:cs typeface="Arial" pitchFamily="34" charset="0"/>
            </a:endParaRPr>
          </a:p>
          <a:p>
            <a:pPr lvl="0">
              <a:buFontTx/>
              <a:buChar char="-"/>
            </a:pPr>
            <a:r>
              <a:rPr lang="ru-RU" sz="2000" dirty="0" smtClean="0">
                <a:latin typeface="Arial" pitchFamily="34" charset="0"/>
                <a:cs typeface="Arial" pitchFamily="34" charset="0"/>
              </a:rPr>
              <a:t>  реализована библиотека, включающая в себе российские криптографические алгоритмы, предназначенные для данного протокола </a:t>
            </a:r>
          </a:p>
          <a:p>
            <a:pPr lvl="0"/>
            <a:endParaRPr lang="ru-RU" sz="2000" dirty="0" smtClean="0">
              <a:latin typeface="Arial" pitchFamily="34" charset="0"/>
              <a:cs typeface="Arial" pitchFamily="34" charset="0"/>
            </a:endParaRPr>
          </a:p>
          <a:p>
            <a:pPr lvl="0">
              <a:buFontTx/>
              <a:buChar char="-"/>
            </a:pPr>
            <a:r>
              <a:rPr lang="ru-RU" sz="2000" dirty="0" smtClean="0">
                <a:latin typeface="Arial" pitchFamily="34" charset="0"/>
                <a:cs typeface="Arial" pitchFamily="34" charset="0"/>
              </a:rPr>
              <a:t>  разработана библиотека, реализующая криптографический протокол;</a:t>
            </a:r>
          </a:p>
          <a:p>
            <a:pPr lvl="0">
              <a:buFontTx/>
              <a:buChar char="-"/>
            </a:pPr>
            <a:endParaRPr lang="ru-RU" sz="2000" dirty="0" smtClean="0">
              <a:latin typeface="Arial" pitchFamily="34" charset="0"/>
              <a:cs typeface="Arial" pitchFamily="34" charset="0"/>
            </a:endParaRPr>
          </a:p>
          <a:p>
            <a:pPr lvl="0">
              <a:buFontTx/>
              <a:buChar char="-"/>
            </a:pPr>
            <a:r>
              <a:rPr lang="ru-RU" sz="2000" dirty="0" smtClean="0">
                <a:latin typeface="Arial" pitchFamily="34" charset="0"/>
                <a:cs typeface="Arial" pitchFamily="34" charset="0"/>
              </a:rPr>
              <a:t>  разработана библиотека, предоставляющий интерфейс доступа к считывателю смарт-карты клиента, через USB интерфейс</a:t>
            </a:r>
          </a:p>
          <a:p>
            <a:pPr lvl="0">
              <a:buFontTx/>
              <a:buChar char="-"/>
            </a:pPr>
            <a:endParaRPr lang="ru-RU" sz="2000" dirty="0" smtClean="0">
              <a:latin typeface="Arial" pitchFamily="34" charset="0"/>
              <a:cs typeface="Arial" pitchFamily="34" charset="0"/>
            </a:endParaRPr>
          </a:p>
          <a:p>
            <a:pPr lvl="0"/>
            <a:r>
              <a:rPr lang="ru-RU" sz="2000" dirty="0" smtClean="0">
                <a:latin typeface="Arial" pitchFamily="34" charset="0"/>
                <a:cs typeface="Arial" pitchFamily="34" charset="0"/>
              </a:rPr>
              <a:t>-  разработано приложение для тестирования библиотек</a:t>
            </a:r>
          </a:p>
          <a:p>
            <a:endParaRPr lang="ru-RU" sz="2000" dirty="0" smtClean="0">
              <a:latin typeface="Arial" pitchFamily="34" charset="0"/>
              <a:cs typeface="Arial" pitchFamily="34" charset="0"/>
            </a:endParaRPr>
          </a:p>
          <a:p>
            <a:r>
              <a:rPr lang="ru-RU" sz="2000" dirty="0" smtClean="0">
                <a:latin typeface="Arial" pitchFamily="34" charset="0"/>
                <a:cs typeface="Arial" pitchFamily="34" charset="0"/>
              </a:rPr>
              <a:t>Таким образом, все поставленные цели и задачи выполнены успешно. Результат работы соответствует всем требования, предъявленным в техническом задании. </a:t>
            </a:r>
          </a:p>
          <a:p>
            <a:endParaRPr lang="ru-RU" sz="2000" dirty="0" smtClean="0">
              <a:latin typeface="Arial" pitchFamily="34" charset="0"/>
              <a:cs typeface="Arial" pitchFamily="34" charset="0"/>
            </a:endParaRPr>
          </a:p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18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42279" y="0"/>
            <a:ext cx="6264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smtClean="0">
                <a:latin typeface="Arial" pitchFamily="34" charset="0"/>
                <a:cs typeface="Arial" pitchFamily="34" charset="0"/>
              </a:rPr>
              <a:t>Техническое задание</a:t>
            </a:r>
            <a:endParaRPr lang="ru-RU" sz="3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11336" y="1062402"/>
            <a:ext cx="807249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buFont typeface="Courier New" pitchFamily="49" charset="0"/>
              <a:buChar char="o"/>
            </a:pPr>
            <a:r>
              <a:rPr lang="ru-RU" sz="2000" dirty="0" smtClean="0">
                <a:latin typeface="Arial" pitchFamily="34" charset="0"/>
                <a:cs typeface="Arial" pitchFamily="34" charset="0"/>
              </a:rPr>
              <a:t>программно-аппаратная система двухфакторной аутентификации предназначена для защиты от несанкционированного доступа к информации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88223" y="584775"/>
            <a:ext cx="511256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500" b="1" u="sng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Назначение и применение</a:t>
            </a:r>
            <a:r>
              <a:rPr lang="en-US" sz="2500" b="1" u="sng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:</a:t>
            </a:r>
            <a:endParaRPr lang="ru-RU" sz="2500" b="1" u="sng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75259" y="4077072"/>
            <a:ext cx="511256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500" b="1" u="sng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Результат работы</a:t>
            </a:r>
            <a:r>
              <a:rPr lang="en-US" sz="2500" b="1" u="sng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:</a:t>
            </a:r>
            <a:endParaRPr lang="ru-RU" sz="2500" b="1" u="sng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11336" y="2069543"/>
            <a:ext cx="694205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500" b="1" u="sng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Требования к программной части</a:t>
            </a:r>
            <a:r>
              <a:rPr lang="en-US" sz="2500" b="1" u="sng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: </a:t>
            </a:r>
            <a:endParaRPr lang="en-US" sz="2500" u="sng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48681" y="2570893"/>
            <a:ext cx="806767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itchFamily="49" charset="0"/>
              <a:buChar char="o"/>
            </a:pPr>
            <a:r>
              <a:rPr lang="ru-RU" sz="2000" dirty="0" smtClean="0">
                <a:latin typeface="Arial" pitchFamily="34" charset="0"/>
                <a:cs typeface="Arial" pitchFamily="34" charset="0"/>
              </a:rPr>
              <a:t>применять российские криптографические стандарты</a:t>
            </a:r>
          </a:p>
          <a:p>
            <a:pPr marL="342900" indent="-342900">
              <a:buFont typeface="Courier New" pitchFamily="49" charset="0"/>
              <a:buChar char="o"/>
            </a:pPr>
            <a:r>
              <a:rPr lang="ru-RU" sz="2000" dirty="0" smtClean="0">
                <a:latin typeface="Arial" pitchFamily="34" charset="0"/>
                <a:cs typeface="Arial" pitchFamily="34" charset="0"/>
              </a:rPr>
              <a:t>соответствовать 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требованию ФСТЭК для информационных систем 3 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класса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Courier New" pitchFamily="49" charset="0"/>
              <a:buChar char="o"/>
            </a:pPr>
            <a:r>
              <a:rPr lang="ru-RU" sz="2000" dirty="0" smtClean="0">
                <a:latin typeface="Arial" pitchFamily="34" charset="0"/>
                <a:cs typeface="Arial" pitchFamily="34" charset="0"/>
              </a:rPr>
              <a:t>криптографический протокол должен содержать необходимый для данной задачи функционал 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75259" y="4554126"/>
            <a:ext cx="809560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Courier New" pitchFamily="49" charset="0"/>
              <a:buChar char="o"/>
            </a:pPr>
            <a:r>
              <a:rPr lang="ru-RU" sz="2000" dirty="0" smtClean="0">
                <a:latin typeface="Arial" pitchFamily="34" charset="0"/>
                <a:cs typeface="Arial" pitchFamily="34" charset="0"/>
              </a:rPr>
              <a:t>библиотека, включающая реализацию российских криптографических алгоритмов</a:t>
            </a:r>
          </a:p>
          <a:p>
            <a:pPr marL="342900" lvl="0" indent="-342900">
              <a:buFont typeface="Courier New" pitchFamily="49" charset="0"/>
              <a:buChar char="o"/>
            </a:pPr>
            <a:r>
              <a:rPr lang="ru-RU" sz="2000" dirty="0" smtClean="0">
                <a:latin typeface="Arial" pitchFamily="34" charset="0"/>
                <a:cs typeface="Arial" pitchFamily="34" charset="0"/>
              </a:rPr>
              <a:t>библиотека, реализующая криптографический протокол</a:t>
            </a:r>
          </a:p>
          <a:p>
            <a:pPr marL="342900" indent="-342900">
              <a:buFont typeface="Courier New" pitchFamily="49" charset="0"/>
              <a:buChar char="o"/>
            </a:pPr>
            <a:r>
              <a:rPr lang="ru-RU" sz="2000" dirty="0" smtClean="0">
                <a:latin typeface="Arial" pitchFamily="34" charset="0"/>
                <a:cs typeface="Arial" pitchFamily="34" charset="0"/>
              </a:rPr>
              <a:t>библиотека, предоставляющий интерфейс доступа к считывателю смарт-карты клиента, через USB интерфейс</a:t>
            </a:r>
          </a:p>
          <a:p>
            <a:pPr marL="342900" lvl="0" indent="-342900">
              <a:buFont typeface="Courier New" pitchFamily="49" charset="0"/>
              <a:buChar char="o"/>
            </a:pPr>
            <a:r>
              <a:rPr lang="ru-RU" sz="2000" dirty="0" smtClean="0">
                <a:latin typeface="Arial" pitchFamily="34" charset="0"/>
                <a:cs typeface="Arial" pitchFamily="34" charset="0"/>
              </a:rPr>
              <a:t>приложение для тестирования библиотек</a:t>
            </a: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2000" smtClean="0"/>
              <a:pPr/>
              <a:t>2</a:t>
            </a:fld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03008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0034" y="0"/>
            <a:ext cx="126365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500" b="1" u="sng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Цель</a:t>
            </a:r>
            <a:r>
              <a:rPr lang="en-US" sz="2500" b="1" u="sng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:</a:t>
            </a:r>
            <a:endParaRPr lang="ru-RU" sz="2500" b="1" u="sng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0034" y="1564943"/>
            <a:ext cx="153333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500" b="1" u="sng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Задачи</a:t>
            </a:r>
            <a:r>
              <a:rPr lang="en-US" sz="2500" b="1" u="sng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:</a:t>
            </a:r>
            <a:endParaRPr lang="ru-RU" sz="2500" b="1" u="sng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9825" y="2012771"/>
            <a:ext cx="864396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0000" lvl="0" indent="-450000">
              <a:buFont typeface="Courier New" pitchFamily="49" charset="0"/>
              <a:buChar char="o"/>
            </a:pPr>
            <a:r>
              <a:rPr lang="ru-RU" sz="2400" dirty="0" smtClean="0">
                <a:latin typeface="Arial" pitchFamily="34" charset="0"/>
                <a:cs typeface="Arial" pitchFamily="34" charset="0"/>
              </a:rPr>
              <a:t>реализовать программную часть системы</a:t>
            </a:r>
          </a:p>
          <a:p>
            <a:pPr marL="450000" lvl="0" indent="-450000">
              <a:buFont typeface="Courier New" pitchFamily="49" charset="0"/>
              <a:buChar char="o"/>
            </a:pPr>
            <a:endParaRPr lang="ru-RU" sz="2400" dirty="0">
              <a:latin typeface="Arial" pitchFamily="34" charset="0"/>
              <a:cs typeface="Arial" pitchFamily="34" charset="0"/>
            </a:endParaRPr>
          </a:p>
          <a:p>
            <a:pPr marL="450000" lvl="0" indent="-450000">
              <a:buFont typeface="Courier New" pitchFamily="49" charset="0"/>
              <a:buChar char="o"/>
            </a:pPr>
            <a:r>
              <a:rPr lang="ru-RU" sz="2400" dirty="0" smtClean="0">
                <a:latin typeface="Arial" pitchFamily="34" charset="0"/>
                <a:cs typeface="Arial" pitchFamily="34" charset="0"/>
              </a:rPr>
              <a:t>разработать криптографический протокол, на основе российских стандартов, предназначенный для проверки подлинности клиента и обеспечения безопасности пользовательских данных,  передаваемых по открытому каналу связи </a:t>
            </a:r>
          </a:p>
          <a:p>
            <a:pPr marL="450000" lvl="0" indent="-450000">
              <a:buFont typeface="Courier New" pitchFamily="49" charset="0"/>
              <a:buChar char="o"/>
            </a:pPr>
            <a:endParaRPr lang="ru-RU" sz="2400" dirty="0">
              <a:latin typeface="Arial" pitchFamily="34" charset="0"/>
              <a:cs typeface="Arial" pitchFamily="34" charset="0"/>
            </a:endParaRPr>
          </a:p>
          <a:p>
            <a:pPr marL="450000" lvl="0" indent="-450000">
              <a:buFont typeface="Courier New" pitchFamily="49" charset="0"/>
              <a:buChar char="o"/>
            </a:pPr>
            <a:r>
              <a:rPr lang="ru-RU" sz="2400" dirty="0" smtClean="0">
                <a:latin typeface="Arial" pitchFamily="34" charset="0"/>
                <a:cs typeface="Arial" pitchFamily="34" charset="0"/>
              </a:rPr>
              <a:t>разработать приложение для тестирования</a:t>
            </a:r>
          </a:p>
          <a:p>
            <a:pPr marL="450000" lvl="0" indent="-450000">
              <a:buFont typeface="Courier New" pitchFamily="49" charset="0"/>
              <a:buChar char="o"/>
            </a:pPr>
            <a:endParaRPr lang="ru-RU" sz="2400" dirty="0" smtClean="0">
              <a:latin typeface="Arial" pitchFamily="34" charset="0"/>
              <a:cs typeface="Arial" pitchFamily="34" charset="0"/>
            </a:endParaRPr>
          </a:p>
          <a:p>
            <a:pPr marL="450000" lvl="0" indent="-450000">
              <a:buFont typeface="Courier New" pitchFamily="49" charset="0"/>
              <a:buChar char="o"/>
            </a:pPr>
            <a:r>
              <a:rPr lang="ru-RU" sz="2400" dirty="0" smtClean="0">
                <a:latin typeface="Arial" pitchFamily="34" charset="0"/>
                <a:cs typeface="Arial" pitchFamily="34" charset="0"/>
              </a:rPr>
              <a:t>написать документ, описывающий интерфейс доступа к программной части.</a:t>
            </a:r>
            <a:endParaRPr lang="ru-RU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00034" y="441068"/>
            <a:ext cx="86439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0000" indent="-450000">
              <a:buFont typeface="Courier New" pitchFamily="49" charset="0"/>
              <a:buChar char="o"/>
            </a:pPr>
            <a:r>
              <a:rPr lang="ru-RU" sz="2400" dirty="0" smtClean="0">
                <a:latin typeface="Arial" pitchFamily="34" charset="0"/>
                <a:cs typeface="Arial" pitchFamily="34" charset="0"/>
              </a:rPr>
              <a:t>обеспечение защиты </a:t>
            </a:r>
            <a:r>
              <a:rPr lang="ru-RU" sz="2400" dirty="0">
                <a:latin typeface="Arial" pitchFamily="34" charset="0"/>
                <a:cs typeface="Arial" pitchFamily="34" charset="0"/>
              </a:rPr>
              <a:t>от несанкционированного доступа автоматизированной 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системы управления и открытого канала связи, предназначенного для аутентификации</a:t>
            </a:r>
            <a:endParaRPr lang="ru-RU" sz="2400" dirty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2000" smtClean="0"/>
              <a:pPr/>
              <a:t>3</a:t>
            </a:fld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473929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15616" y="116632"/>
            <a:ext cx="6840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Архитектура </a:t>
            </a:r>
            <a:r>
              <a:rPr lang="ru-RU" sz="3200" b="1" dirty="0" smtClean="0">
                <a:latin typeface="Arial" pitchFamily="34" charset="0"/>
                <a:cs typeface="Arial" pitchFamily="34" charset="0"/>
              </a:rPr>
              <a:t>системы</a:t>
            </a:r>
            <a:endParaRPr lang="ru-RU" sz="3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507159" y="2830369"/>
            <a:ext cx="2128890" cy="139071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Сервер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5868144" y="2830369"/>
            <a:ext cx="2191614" cy="139071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Клиент</a:t>
            </a:r>
          </a:p>
          <a:p>
            <a:pPr algn="ctr"/>
            <a:r>
              <a:rPr lang="ru-RU" dirty="0" smtClean="0"/>
              <a:t>(встраиваемая система)</a:t>
            </a:r>
            <a:endParaRPr lang="ru-RU" dirty="0"/>
          </a:p>
        </p:txBody>
      </p:sp>
      <p:sp>
        <p:nvSpPr>
          <p:cNvPr id="90" name="Прямоугольник 89"/>
          <p:cNvSpPr/>
          <p:nvPr/>
        </p:nvSpPr>
        <p:spPr>
          <a:xfrm>
            <a:off x="540454" y="822239"/>
            <a:ext cx="2099577" cy="14287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Сервер базы данных</a:t>
            </a:r>
            <a:endParaRPr lang="ru-RU" dirty="0"/>
          </a:p>
        </p:txBody>
      </p:sp>
      <p:sp>
        <p:nvSpPr>
          <p:cNvPr id="119" name="TextBox 118"/>
          <p:cNvSpPr txBox="1"/>
          <p:nvPr/>
        </p:nvSpPr>
        <p:spPr>
          <a:xfrm>
            <a:off x="5364086" y="1903422"/>
            <a:ext cx="3456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/>
              <a:t>з</a:t>
            </a:r>
            <a:r>
              <a:rPr lang="ru-RU" sz="2000" dirty="0" smtClean="0"/>
              <a:t>ащищенный канал связи</a:t>
            </a:r>
            <a:endParaRPr lang="ru-RU" sz="2000" dirty="0"/>
          </a:p>
        </p:txBody>
      </p:sp>
      <p:sp>
        <p:nvSpPr>
          <p:cNvPr id="16" name="Номер слайда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2000" smtClean="0"/>
              <a:pPr/>
              <a:t>4</a:t>
            </a:fld>
            <a:endParaRPr lang="ru-RU" sz="2000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511142" y="4221088"/>
            <a:ext cx="2124907" cy="20162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rgbClr val="FF0000"/>
                </a:solidFill>
              </a:rPr>
              <a:t>Программно-аппаратная система двухфакторной аутентификации со стороны сервера</a:t>
            </a:r>
            <a:endParaRPr lang="ru-RU" b="1" dirty="0">
              <a:solidFill>
                <a:srgbClr val="FF0000"/>
              </a:solidFill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5868144" y="4221088"/>
            <a:ext cx="2191614" cy="20162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rgbClr val="FF0000"/>
                </a:solidFill>
              </a:rPr>
              <a:t>Программно-аппаратная система двухфакторной аутентификации со стороны клиента</a:t>
            </a:r>
            <a:endParaRPr lang="ru-RU" b="1" dirty="0">
              <a:solidFill>
                <a:srgbClr val="FF0000"/>
              </a:solidFill>
            </a:endParaRPr>
          </a:p>
        </p:txBody>
      </p:sp>
      <p:cxnSp>
        <p:nvCxnSpPr>
          <p:cNvPr id="8" name="Прямая со стрелкой 7"/>
          <p:cNvCxnSpPr/>
          <p:nvPr/>
        </p:nvCxnSpPr>
        <p:spPr>
          <a:xfrm flipV="1">
            <a:off x="1115616" y="2250999"/>
            <a:ext cx="0" cy="57937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/>
          <p:nvPr/>
        </p:nvCxnSpPr>
        <p:spPr>
          <a:xfrm>
            <a:off x="2051720" y="2250999"/>
            <a:ext cx="0" cy="57937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/>
          <p:nvPr/>
        </p:nvCxnSpPr>
        <p:spPr>
          <a:xfrm>
            <a:off x="2636047" y="4797152"/>
            <a:ext cx="3232095" cy="0"/>
          </a:xfrm>
          <a:prstGeom prst="straightConnector1">
            <a:avLst/>
          </a:prstGeom>
          <a:ln w="31750" cmpd="sng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 flipH="1">
            <a:off x="2636048" y="5517232"/>
            <a:ext cx="3232095" cy="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35" idx="1"/>
          </p:cNvCxnSpPr>
          <p:nvPr/>
        </p:nvCxnSpPr>
        <p:spPr>
          <a:xfrm flipH="1">
            <a:off x="4567330" y="955701"/>
            <a:ext cx="796756" cy="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>
            <a:stCxn id="119" idx="1"/>
          </p:cNvCxnSpPr>
          <p:nvPr/>
        </p:nvCxnSpPr>
        <p:spPr>
          <a:xfrm flipH="1">
            <a:off x="4535994" y="2103477"/>
            <a:ext cx="828092" cy="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364086" y="755646"/>
            <a:ext cx="29116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/>
              <a:t>открытый канал связи</a:t>
            </a:r>
            <a:endParaRPr lang="ru-RU" sz="2000" dirty="0"/>
          </a:p>
        </p:txBody>
      </p:sp>
      <p:sp>
        <p:nvSpPr>
          <p:cNvPr id="24" name="Прямоугольник 23"/>
          <p:cNvSpPr/>
          <p:nvPr/>
        </p:nvSpPr>
        <p:spPr>
          <a:xfrm>
            <a:off x="323528" y="4221088"/>
            <a:ext cx="7952214" cy="2016224"/>
          </a:xfrm>
          <a:prstGeom prst="rect">
            <a:avLst/>
          </a:prstGeom>
          <a:noFill/>
          <a:ln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Выноска 2 (без границы) 24"/>
          <p:cNvSpPr/>
          <p:nvPr/>
        </p:nvSpPr>
        <p:spPr>
          <a:xfrm>
            <a:off x="3712520" y="2454917"/>
            <a:ext cx="2425270" cy="684076"/>
          </a:xfrm>
          <a:prstGeom prst="callout2">
            <a:avLst>
              <a:gd name="adj1" fmla="val 99412"/>
              <a:gd name="adj2" fmla="val 68374"/>
              <a:gd name="adj3" fmla="val 97108"/>
              <a:gd name="adj4" fmla="val 29487"/>
              <a:gd name="adj5" fmla="val 257366"/>
              <a:gd name="adj6" fmla="val 5901"/>
            </a:avLst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Разрабатываемая система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4956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2000" smtClean="0"/>
              <a:pPr/>
              <a:t>5</a:t>
            </a:fld>
            <a:endParaRPr lang="ru-RU" sz="20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95536" y="3861048"/>
            <a:ext cx="3744416" cy="106929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000" dirty="0" smtClean="0">
                <a:latin typeface="Arial" pitchFamily="34" charset="0"/>
                <a:cs typeface="Arial" pitchFamily="34" charset="0"/>
              </a:rPr>
              <a:t>Крипто провайдер (</a:t>
            </a:r>
            <a:r>
              <a:rPr lang="ru-RU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ГОСТ 28147-89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ru-RU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ГОСТ Р11</a:t>
            </a:r>
            <a:r>
              <a:rPr lang="en-US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.</a:t>
            </a:r>
            <a:r>
              <a:rPr lang="ru-RU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34 2012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, протокол </a:t>
            </a:r>
            <a:r>
              <a:rPr lang="ru-RU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Диффи-Хеллмана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)</a:t>
            </a:r>
            <a:endParaRPr lang="ru-RU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29601" y="1055513"/>
            <a:ext cx="4076286" cy="5328592"/>
          </a:xfrm>
          <a:prstGeom prst="rect">
            <a:avLst/>
          </a:prstGeom>
          <a:noFill/>
          <a:ln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4788024" y="1063538"/>
            <a:ext cx="4104456" cy="5345810"/>
          </a:xfrm>
          <a:prstGeom prst="rect">
            <a:avLst/>
          </a:prstGeom>
          <a:noFill/>
          <a:ln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1601670" y="617262"/>
            <a:ext cx="133214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300" dirty="0" smtClean="0">
                <a:latin typeface="Arial" pitchFamily="34" charset="0"/>
                <a:cs typeface="Arial" pitchFamily="34" charset="0"/>
              </a:rPr>
              <a:t>Сервер</a:t>
            </a:r>
            <a:endParaRPr lang="ru-RU" sz="23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10182" y="617262"/>
            <a:ext cx="133214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300" dirty="0" smtClean="0">
                <a:latin typeface="Arial" pitchFamily="34" charset="0"/>
                <a:cs typeface="Arial" pitchFamily="34" charset="0"/>
              </a:rPr>
              <a:t>Клиент</a:t>
            </a:r>
            <a:endParaRPr lang="ru-RU" sz="23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4941991" y="3861048"/>
            <a:ext cx="3744416" cy="106929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000" dirty="0" smtClean="0">
                <a:latin typeface="Arial" pitchFamily="34" charset="0"/>
                <a:cs typeface="Arial" pitchFamily="34" charset="0"/>
              </a:rPr>
              <a:t>Крипто провайдер 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(</a:t>
            </a:r>
            <a:r>
              <a:rPr lang="ru-RU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ГОСТ 28147-89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, </a:t>
            </a:r>
            <a:r>
              <a:rPr lang="ru-RU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ГОСТ Р11</a:t>
            </a:r>
            <a:r>
              <a:rPr lang="en-US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.</a:t>
            </a:r>
            <a:r>
              <a:rPr lang="ru-RU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34 2012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, протокол </a:t>
            </a:r>
            <a:r>
              <a:rPr lang="ru-RU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Диффи-Хеллмана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)</a:t>
            </a:r>
            <a:endParaRPr lang="ru-RU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395536" y="2557307"/>
            <a:ext cx="3744416" cy="106929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Криптографический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 протокол со стороны сервера</a:t>
            </a:r>
            <a:endParaRPr lang="ru-RU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4934373" y="2575755"/>
            <a:ext cx="3744416" cy="106929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Криптографический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 протокол со стороны клиент</a:t>
            </a:r>
            <a:endParaRPr lang="ru-RU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395536" y="1340768"/>
            <a:ext cx="3744416" cy="106929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000" dirty="0" smtClean="0">
                <a:latin typeface="Arial" pitchFamily="34" charset="0"/>
                <a:cs typeface="Arial" pitchFamily="34" charset="0"/>
              </a:rPr>
              <a:t>Приложение </a:t>
            </a:r>
            <a:r>
              <a:rPr lang="ru-RU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тестирования</a:t>
            </a:r>
            <a:endParaRPr lang="ru-RU" sz="20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4934373" y="1340768"/>
            <a:ext cx="3744416" cy="106929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000" dirty="0" smtClean="0">
                <a:latin typeface="Arial" pitchFamily="34" charset="0"/>
                <a:cs typeface="Arial" pitchFamily="34" charset="0"/>
              </a:rPr>
              <a:t>Приложение </a:t>
            </a:r>
            <a:r>
              <a:rPr lang="ru-RU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тестирования</a:t>
            </a:r>
            <a:endParaRPr lang="ru-RU" sz="20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4968044" y="5157192"/>
            <a:ext cx="3744416" cy="106929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Библиотека </a:t>
            </a:r>
            <a:r>
              <a:rPr lang="ru-RU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доступа</a:t>
            </a:r>
          </a:p>
          <a:p>
            <a:pPr algn="ctr"/>
            <a:r>
              <a:rPr lang="ru-RU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к смарт-карте</a:t>
            </a:r>
            <a:endParaRPr lang="ru-RU" sz="20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15616" y="62469"/>
            <a:ext cx="6840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Программная </a:t>
            </a:r>
            <a:r>
              <a:rPr lang="ru-RU" sz="3200" b="1" dirty="0" smtClean="0">
                <a:latin typeface="Arial" pitchFamily="34" charset="0"/>
                <a:cs typeface="Arial" pitchFamily="34" charset="0"/>
              </a:rPr>
              <a:t>часть системы</a:t>
            </a:r>
            <a:endParaRPr lang="ru-RU" sz="3200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009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9771" y="20812"/>
            <a:ext cx="903649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5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Угрозы,</a:t>
            </a:r>
            <a:r>
              <a:rPr lang="ru-RU" sz="2500" b="1" dirty="0" smtClean="0">
                <a:latin typeface="Arial" pitchFamily="34" charset="0"/>
                <a:cs typeface="Arial" pitchFamily="34" charset="0"/>
              </a:rPr>
              <a:t> рассмотренные при проектирование системы</a:t>
            </a:r>
            <a:r>
              <a:rPr lang="ru-RU" sz="25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endParaRPr lang="ru-RU" sz="25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4304838"/>
              </p:ext>
            </p:extLst>
          </p:nvPr>
        </p:nvGraphicFramePr>
        <p:xfrm>
          <a:off x="343960" y="507827"/>
          <a:ext cx="8536461" cy="57946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91846"/>
                <a:gridCol w="3240359"/>
                <a:gridCol w="2304256"/>
              </a:tblGrid>
              <a:tr h="466018">
                <a:tc>
                  <a:txBody>
                    <a:bodyPr/>
                    <a:lstStyle/>
                    <a:p>
                      <a:pPr algn="ctr"/>
                      <a:r>
                        <a:rPr lang="ru-RU" sz="2000" b="1" u="none" dirty="0" smtClean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Угрозы</a:t>
                      </a:r>
                      <a:endParaRPr lang="ru-RU" sz="2000" b="1" u="none" dirty="0">
                        <a:solidFill>
                          <a:srgbClr val="FF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u="none" dirty="0" smtClean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Способ</a:t>
                      </a:r>
                      <a:r>
                        <a:rPr lang="ru-RU" sz="2000" u="none" baseline="0" dirty="0" smtClean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ru-RU" sz="2000" u="none" dirty="0" smtClean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решения</a:t>
                      </a:r>
                      <a:endParaRPr lang="ru-RU" sz="2000" u="none" dirty="0">
                        <a:solidFill>
                          <a:srgbClr val="FF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u="none" dirty="0" smtClean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Применение</a:t>
                      </a:r>
                      <a:r>
                        <a:rPr lang="ru-RU" sz="1800" u="none" baseline="0" dirty="0" smtClean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 в системе</a:t>
                      </a:r>
                      <a:endParaRPr lang="ru-RU" sz="1800" u="none" dirty="0">
                        <a:solidFill>
                          <a:srgbClr val="FF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Перехват и анализ сетевого трафика</a:t>
                      </a:r>
                      <a:endParaRPr lang="ru-RU" sz="1800" dirty="0">
                        <a:solidFill>
                          <a:sysClr val="windowText" lastClr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Симметричное</a:t>
                      </a:r>
                      <a:r>
                        <a:rPr lang="ru-RU" sz="1800" baseline="0" dirty="0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 шифрования </a:t>
                      </a:r>
                    </a:p>
                    <a:p>
                      <a:pPr algn="ctr"/>
                      <a:r>
                        <a:rPr lang="ru-RU" sz="1800" b="1" i="0" baseline="0" dirty="0" smtClean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ГОСТ 28147-89</a:t>
                      </a:r>
                      <a:endParaRPr lang="ru-RU" sz="1800" b="1" i="0" dirty="0">
                        <a:solidFill>
                          <a:srgbClr val="FF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Криптографический протокол</a:t>
                      </a:r>
                      <a:endParaRPr lang="ru-RU" sz="1800" dirty="0">
                        <a:solidFill>
                          <a:sysClr val="windowText" lastClr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Нарушение</a:t>
                      </a:r>
                      <a:r>
                        <a:rPr lang="ru-RU" sz="1800" baseline="0" dirty="0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 целостности данных, передаваемых по каналу связи</a:t>
                      </a:r>
                      <a:endParaRPr lang="ru-RU" sz="1800" dirty="0">
                        <a:solidFill>
                          <a:sysClr val="windowText" lastClr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Хеш</a:t>
                      </a:r>
                      <a:r>
                        <a:rPr lang="ru-RU" sz="1800" baseline="0" dirty="0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-функция </a:t>
                      </a:r>
                    </a:p>
                    <a:p>
                      <a:pPr algn="ctr"/>
                      <a:r>
                        <a:rPr lang="ru-RU" sz="1800" b="1" baseline="0" dirty="0" smtClean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ГСОТ  Р 11.34-2012</a:t>
                      </a:r>
                      <a:endParaRPr lang="ru-RU" sz="1800" b="1" dirty="0">
                        <a:solidFill>
                          <a:srgbClr val="FF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Криптографический</a:t>
                      </a:r>
                      <a:r>
                        <a:rPr lang="ru-RU" sz="1800" baseline="0" dirty="0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 протокол</a:t>
                      </a:r>
                      <a:endParaRPr lang="ru-RU" sz="1800" dirty="0">
                        <a:solidFill>
                          <a:sysClr val="windowText" lastClr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1151778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Подмена доверенного объекта сети и передача сообщений от его имени с присвоением</a:t>
                      </a:r>
                      <a:r>
                        <a:rPr lang="ru-RU" sz="1800" baseline="0" dirty="0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ru-RU" sz="1800" dirty="0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прав</a:t>
                      </a:r>
                      <a:endParaRPr lang="ru-RU" sz="1800" dirty="0">
                        <a:solidFill>
                          <a:sysClr val="windowText" lastClr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Алгоритмы аутентификации клиента,</a:t>
                      </a:r>
                      <a:r>
                        <a:rPr lang="ru-RU" sz="1800" baseline="0" dirty="0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 описанные  в стандарте </a:t>
                      </a:r>
                      <a:r>
                        <a:rPr lang="en-US" sz="1800" b="1" baseline="0" dirty="0" smtClean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ISO</a:t>
                      </a:r>
                      <a:r>
                        <a:rPr lang="ru-RU" sz="1800" b="1" kern="1200" dirty="0" smtClean="0"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/ IEC 9798-1</a:t>
                      </a:r>
                      <a:r>
                        <a:rPr lang="en-US" sz="1800" b="1" kern="1200" dirty="0" smtClean="0"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:2010</a:t>
                      </a:r>
                      <a:r>
                        <a:rPr lang="en-US" sz="1800" b="1" baseline="0" dirty="0" smtClean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endParaRPr lang="ru-RU" sz="1800" b="1" baseline="0" dirty="0" smtClean="0">
                        <a:solidFill>
                          <a:srgbClr val="FF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Криптографический протокол</a:t>
                      </a:r>
                      <a:endParaRPr lang="ru-RU" sz="1800" dirty="0">
                        <a:solidFill>
                          <a:sysClr val="windowText" lastClr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1124312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Анализ</a:t>
                      </a:r>
                      <a:r>
                        <a:rPr lang="ru-RU" sz="1800" baseline="0" dirty="0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 и модификации исполняемых модулей ПО, путём реверс-инжиниринга</a:t>
                      </a:r>
                      <a:endParaRPr lang="ru-RU" sz="1800" dirty="0">
                        <a:solidFill>
                          <a:sysClr val="windowText" lastClr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Сравнение </a:t>
                      </a:r>
                      <a:r>
                        <a:rPr lang="ru-RU" sz="1800" b="1" dirty="0" smtClean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контрольной суммы</a:t>
                      </a:r>
                      <a:r>
                        <a:rPr lang="ru-RU" sz="1800" dirty="0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 исполняемых</a:t>
                      </a:r>
                      <a:r>
                        <a:rPr lang="ru-RU" sz="1800" baseline="0" dirty="0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 файлов </a:t>
                      </a:r>
                      <a:endParaRPr lang="ru-RU" sz="1800" dirty="0">
                        <a:solidFill>
                          <a:sysClr val="windowText" lastClr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Вся программная часть</a:t>
                      </a:r>
                    </a:p>
                    <a:p>
                      <a:pPr algn="ctr"/>
                      <a:endParaRPr lang="ru-RU" sz="1800" dirty="0" smtClean="0">
                        <a:solidFill>
                          <a:sysClr val="windowText" lastClr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ctr"/>
                      <a:endParaRPr lang="ru-RU" sz="1800" dirty="0">
                        <a:solidFill>
                          <a:sysClr val="windowText" lastClr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1222610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Не</a:t>
                      </a:r>
                      <a:r>
                        <a:rPr lang="ru-RU" sz="1800" baseline="0" dirty="0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 декларированные возможности ПО,  уязвимости в исходных кодах</a:t>
                      </a:r>
                      <a:endParaRPr lang="ru-RU" sz="1800" dirty="0">
                        <a:solidFill>
                          <a:sysClr val="windowText" lastClr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Регулярное</a:t>
                      </a:r>
                      <a:r>
                        <a:rPr lang="ru-RU" sz="1800" baseline="0" dirty="0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 выполнения </a:t>
                      </a:r>
                      <a:r>
                        <a:rPr lang="ru-RU" sz="1800" b="1" i="0" kern="1200" dirty="0" smtClean="0"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ГОСТ Р 51188-98,</a:t>
                      </a:r>
                      <a:r>
                        <a:rPr lang="ru-RU" sz="18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руководящих документов ФСТЭК, тестирование</a:t>
                      </a:r>
                      <a:endParaRPr lang="ru-RU" sz="1800" b="1" i="0" kern="1200" dirty="0" smtClean="0">
                        <a:solidFill>
                          <a:srgbClr val="FF0000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Вся программная часть</a:t>
                      </a:r>
                    </a:p>
                    <a:p>
                      <a:pPr algn="ctr"/>
                      <a:endParaRPr lang="ru-RU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7" name="Номер слайда 15"/>
          <p:cNvSpPr>
            <a:spLocks noGrp="1"/>
          </p:cNvSpPr>
          <p:nvPr>
            <p:ph type="sldNum" sz="quarter" idx="12"/>
          </p:nvPr>
        </p:nvSpPr>
        <p:spPr>
          <a:xfrm>
            <a:off x="8548783" y="6381328"/>
            <a:ext cx="561975" cy="365125"/>
          </a:xfrm>
        </p:spPr>
        <p:txBody>
          <a:bodyPr/>
          <a:lstStyle/>
          <a:p>
            <a:fld id="{B19B0651-EE4F-4900-A07F-96A6BFA9D0F0}" type="slidenum">
              <a:rPr lang="ru-RU" sz="2000" smtClean="0"/>
              <a:pPr/>
              <a:t>6</a:t>
            </a:fld>
            <a:endParaRPr lang="ru-RU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0"/>
            <a:ext cx="8928992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Таблица сравнения протоколов </a:t>
            </a:r>
            <a:r>
              <a:rPr lang="ru-RU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аутентификации</a:t>
            </a:r>
            <a:r>
              <a:rPr lang="en-US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клиента,</a:t>
            </a:r>
            <a:r>
              <a:rPr lang="ru-RU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000" b="1" dirty="0" smtClean="0">
                <a:latin typeface="Arial" pitchFamily="34" charset="0"/>
                <a:cs typeface="Arial" pitchFamily="34" charset="0"/>
              </a:rPr>
              <a:t>описанных в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b="1" dirty="0" smtClean="0">
                <a:latin typeface="Arial" pitchFamily="34" charset="0"/>
                <a:cs typeface="Arial" pitchFamily="34" charset="0"/>
              </a:rPr>
              <a:t>стандарте </a:t>
            </a:r>
            <a:r>
              <a:rPr lang="en-US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ISO</a:t>
            </a:r>
            <a:r>
              <a:rPr lang="ru-RU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/ IEC 9798-1</a:t>
            </a:r>
            <a:r>
              <a:rPr lang="en-US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:2010 </a:t>
            </a:r>
            <a:endParaRPr lang="ru-RU" sz="20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endParaRPr lang="ru-RU" sz="25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3896763"/>
              </p:ext>
            </p:extLst>
          </p:nvPr>
        </p:nvGraphicFramePr>
        <p:xfrm>
          <a:off x="107504" y="697021"/>
          <a:ext cx="8928992" cy="5630212"/>
        </p:xfrm>
        <a:graphic>
          <a:graphicData uri="http://schemas.openxmlformats.org/drawingml/2006/table">
            <a:tbl>
              <a:tblPr/>
              <a:tblGrid>
                <a:gridCol w="1944216"/>
                <a:gridCol w="1656184"/>
                <a:gridCol w="3384376"/>
                <a:gridCol w="1944216"/>
              </a:tblGrid>
              <a:tr h="8050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 b="1" dirty="0">
                          <a:latin typeface="Times New Roman"/>
                          <a:ea typeface="Times New Roman"/>
                        </a:rPr>
                        <a:t>Название </a:t>
                      </a:r>
                      <a:r>
                        <a:rPr lang="ru-RU" sz="1800" b="1" dirty="0" smtClean="0">
                          <a:latin typeface="Times New Roman"/>
                          <a:ea typeface="Times New Roman"/>
                        </a:rPr>
                        <a:t>протокола аутентификации </a:t>
                      </a:r>
                      <a:endParaRPr lang="ru-RU" sz="1800" b="1" dirty="0">
                        <a:latin typeface="Times New Roman"/>
                        <a:ea typeface="Times New Roman"/>
                      </a:endParaRPr>
                    </a:p>
                  </a:txBody>
                  <a:tcPr marL="42749" marR="427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 b="1" dirty="0">
                          <a:latin typeface="Times New Roman"/>
                          <a:ea typeface="Times New Roman"/>
                        </a:rPr>
                        <a:t>Преимущества</a:t>
                      </a:r>
                    </a:p>
                  </a:txBody>
                  <a:tcPr marL="42749" marR="427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 b="1" dirty="0">
                          <a:latin typeface="Times New Roman"/>
                          <a:ea typeface="Times New Roman"/>
                        </a:rPr>
                        <a:t>Недостатки</a:t>
                      </a:r>
                    </a:p>
                  </a:txBody>
                  <a:tcPr marL="42749" marR="427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 b="1" dirty="0">
                          <a:latin typeface="Times New Roman"/>
                          <a:ea typeface="Times New Roman"/>
                        </a:rPr>
                        <a:t>Применение в разрабатываемом протоколе</a:t>
                      </a:r>
                    </a:p>
                  </a:txBody>
                  <a:tcPr marL="42749" marR="427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151949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b="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Односторонняя,</a:t>
                      </a:r>
                      <a:r>
                        <a:rPr lang="ru-RU" sz="1600" b="1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ru-RU" sz="1600" b="1" dirty="0" smtClean="0">
                          <a:solidFill>
                            <a:srgbClr val="FF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основанная </a:t>
                      </a:r>
                      <a:r>
                        <a:rPr lang="ru-RU" sz="1600" b="1" dirty="0">
                          <a:solidFill>
                            <a:srgbClr val="FF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на метке времени</a:t>
                      </a:r>
                    </a:p>
                  </a:txBody>
                  <a:tcPr marL="42749" marR="427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Простота</a:t>
                      </a:r>
                      <a:r>
                        <a:rPr lang="ru-RU" sz="1600" baseline="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реализации</a:t>
                      </a:r>
                      <a:endParaRPr lang="ru-RU" sz="16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42749" marR="427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Основан </a:t>
                      </a:r>
                      <a:r>
                        <a:rPr lang="ru-RU" sz="1400" b="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на использовании системного времени и </a:t>
                      </a:r>
                      <a:r>
                        <a:rPr lang="ru-RU" sz="1400" b="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требуется </a:t>
                      </a:r>
                      <a:r>
                        <a:rPr lang="ru-RU" sz="1400" b="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дополнительную синхронизацию (в некоторых случаях</a:t>
                      </a:r>
                      <a:r>
                        <a:rPr lang="ru-RU" sz="1400" b="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),</a:t>
                      </a:r>
                      <a:r>
                        <a:rPr lang="ru-RU" sz="1400" b="0" baseline="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endParaRPr lang="ru-RU" sz="1400" b="0" dirty="0" smtClean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системная </a:t>
                      </a:r>
                      <a:r>
                        <a:rPr lang="ru-RU" sz="1400" b="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время не обеспечивает</a:t>
                      </a:r>
                      <a:r>
                        <a:rPr lang="ru-RU" sz="1400" b="0" baseline="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ru-RU" sz="1400" b="0" baseline="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случайность,</a:t>
                      </a:r>
                      <a:endParaRPr lang="ru-RU" sz="1400" b="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не </a:t>
                      </a:r>
                      <a:r>
                        <a:rPr lang="ru-RU" sz="1400" b="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используется проверка подлинности </a:t>
                      </a:r>
                      <a:r>
                        <a:rPr lang="ru-RU" sz="1400" b="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сообщения</a:t>
                      </a:r>
                      <a:endParaRPr lang="ru-RU" sz="1400" b="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42749" marR="427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ru-RU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нет</a:t>
                      </a:r>
                    </a:p>
                  </a:txBody>
                  <a:tcPr marL="42749" marR="427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102056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 smtClean="0">
                          <a:solidFill>
                            <a:srgbClr val="FF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Односторонняя</a:t>
                      </a:r>
                      <a:r>
                        <a:rPr lang="ru-RU" sz="1600" b="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,</a:t>
                      </a:r>
                      <a:r>
                        <a:rPr lang="ru-RU" sz="1600" b="0" baseline="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ru-RU" sz="1600" b="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с </a:t>
                      </a:r>
                      <a:r>
                        <a:rPr lang="ru-RU" sz="1600" b="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использованием</a:t>
                      </a:r>
                      <a:r>
                        <a:rPr lang="ru-RU" sz="1600" b="1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ru-RU" sz="1600" b="1" dirty="0">
                          <a:solidFill>
                            <a:srgbClr val="FF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случайных чисел</a:t>
                      </a:r>
                    </a:p>
                  </a:txBody>
                  <a:tcPr marL="42749" marR="427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Основан на случайных числах</a:t>
                      </a:r>
                    </a:p>
                  </a:txBody>
                  <a:tcPr marL="42749" marR="427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ru-RU" sz="1400" b="0" dirty="0" smtClean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Не </a:t>
                      </a:r>
                      <a:r>
                        <a:rPr lang="ru-RU" sz="1400" b="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используется проверка подлинности  сообщения</a:t>
                      </a:r>
                    </a:p>
                  </a:txBody>
                  <a:tcPr marL="42749" marR="427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ru-RU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нет</a:t>
                      </a:r>
                    </a:p>
                  </a:txBody>
                  <a:tcPr marL="42749" marR="427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11588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ru-RU" sz="1600" b="1" dirty="0" smtClean="0">
                          <a:solidFill>
                            <a:srgbClr val="FF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Взаимная</a:t>
                      </a:r>
                      <a:r>
                        <a:rPr lang="ru-RU" sz="1600" b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,</a:t>
                      </a:r>
                      <a:r>
                        <a:rPr lang="ru-RU" sz="1600" b="0" baseline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ru-RU" sz="1600" b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с </a:t>
                      </a:r>
                      <a:r>
                        <a:rPr lang="ru-RU" sz="1600" b="0" dirty="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использованием </a:t>
                      </a:r>
                      <a:r>
                        <a:rPr lang="ru-RU" sz="1600" b="1" dirty="0">
                          <a:solidFill>
                            <a:srgbClr val="FF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случайных чисел</a:t>
                      </a:r>
                    </a:p>
                  </a:txBody>
                  <a:tcPr marL="42749" marR="427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Основан на случайных числах</a:t>
                      </a:r>
                    </a:p>
                  </a:txBody>
                  <a:tcPr marL="42749" marR="427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Предназначен </a:t>
                      </a:r>
                      <a:r>
                        <a:rPr lang="ru-RU" sz="1400" b="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для взаимной аутентификации (не подходит в случае односторонней</a:t>
                      </a:r>
                      <a:r>
                        <a:rPr lang="ru-RU" sz="1400" b="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),</a:t>
                      </a:r>
                      <a:endParaRPr lang="ru-RU" sz="1400" b="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b="0" baseline="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ru-RU" sz="1400" b="0" baseline="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н</a:t>
                      </a:r>
                      <a:r>
                        <a:rPr lang="ru-RU" sz="1400" b="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е </a:t>
                      </a:r>
                      <a:r>
                        <a:rPr lang="ru-RU" sz="1400" b="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использует проверка подлинности сообщения</a:t>
                      </a:r>
                    </a:p>
                  </a:txBody>
                  <a:tcPr marL="42749" marR="427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ru-RU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нет</a:t>
                      </a:r>
                    </a:p>
                  </a:txBody>
                  <a:tcPr marL="42749" marR="427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110829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ru-RU" sz="1600" b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На</a:t>
                      </a:r>
                      <a:r>
                        <a:rPr lang="ru-RU" sz="1600" b="0" baseline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основе</a:t>
                      </a:r>
                      <a:r>
                        <a:rPr lang="ru-RU" sz="1600" b="1" baseline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ru-RU" sz="1600" b="1" dirty="0" smtClean="0">
                          <a:solidFill>
                            <a:srgbClr val="FF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случайных </a:t>
                      </a:r>
                      <a:r>
                        <a:rPr lang="ru-RU" sz="1600" b="1" dirty="0">
                          <a:solidFill>
                            <a:srgbClr val="FF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чисел</a:t>
                      </a:r>
                      <a:r>
                        <a:rPr lang="ru-RU" sz="1600" b="1" dirty="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ru-RU" sz="1600" b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и</a:t>
                      </a:r>
                      <a:r>
                        <a:rPr lang="ru-RU" sz="1600" b="1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ru-RU" sz="1600" b="1" dirty="0" err="1" smtClean="0">
                          <a:solidFill>
                            <a:srgbClr val="FF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имитозащиты</a:t>
                      </a:r>
                      <a:endParaRPr lang="ru-RU" sz="1600" b="1" dirty="0">
                        <a:solidFill>
                          <a:srgbClr val="FF0000"/>
                        </a:solidFill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42749" marR="427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Используется проверка подлинности сообщения</a:t>
                      </a:r>
                    </a:p>
                  </a:txBody>
                  <a:tcPr marL="42749" marR="427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ru-RU" sz="1400" b="0" dirty="0" smtClean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Усложняется </a:t>
                      </a:r>
                      <a:r>
                        <a:rPr lang="ru-RU" sz="1400" b="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реализация</a:t>
                      </a:r>
                    </a:p>
                  </a:txBody>
                  <a:tcPr marL="42749" marR="427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ru-RU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>
                          <a:solidFill>
                            <a:srgbClr val="FF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да</a:t>
                      </a:r>
                    </a:p>
                  </a:txBody>
                  <a:tcPr marL="42749" marR="427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582025" y="6309320"/>
            <a:ext cx="561975" cy="365125"/>
          </a:xfrm>
        </p:spPr>
        <p:txBody>
          <a:bodyPr/>
          <a:lstStyle/>
          <a:p>
            <a:fld id="{B19B0651-EE4F-4900-A07F-96A6BFA9D0F0}" type="slidenum">
              <a:rPr lang="ru-RU" sz="2000" smtClean="0"/>
              <a:pPr/>
              <a:t>7</a:t>
            </a:fld>
            <a:endParaRPr lang="ru-RU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8531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Этапы криптографического </a:t>
            </a:r>
            <a:r>
              <a:rPr lang="ru-RU" sz="2800" b="1" dirty="0" smtClean="0">
                <a:latin typeface="Arial" pitchFamily="34" charset="0"/>
                <a:cs typeface="Arial" pitchFamily="34" charset="0"/>
              </a:rPr>
              <a:t>протокола двухфакторной аутентификации</a:t>
            </a:r>
            <a:endParaRPr lang="ru-RU" sz="2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868144" y="1007804"/>
            <a:ext cx="345638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sz="2000" dirty="0" smtClean="0">
                <a:latin typeface="Arial" pitchFamily="34" charset="0"/>
                <a:cs typeface="Arial" pitchFamily="34" charset="0"/>
              </a:rPr>
              <a:t>Аутентификация клиента (для обеспечения проверки подлинности)</a:t>
            </a:r>
          </a:p>
          <a:p>
            <a:pPr marL="457200" indent="-457200">
              <a:buFont typeface="+mj-lt"/>
              <a:buAutoNum type="arabicPeriod"/>
            </a:pPr>
            <a:endParaRPr lang="ru-RU" sz="2000" dirty="0">
              <a:latin typeface="Arial" pitchFamily="34" charset="0"/>
              <a:cs typeface="Arial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sz="2000" dirty="0" smtClean="0">
                <a:latin typeface="Arial" pitchFamily="34" charset="0"/>
                <a:cs typeface="Arial" pitchFamily="34" charset="0"/>
              </a:rPr>
              <a:t>Обмен сессионным ключом симметричного шифрования</a:t>
            </a:r>
          </a:p>
          <a:p>
            <a:pPr marL="457200" indent="-457200">
              <a:buFont typeface="+mj-lt"/>
              <a:buAutoNum type="arabicPeriod"/>
            </a:pPr>
            <a:endParaRPr lang="ru-RU" sz="2000" dirty="0">
              <a:latin typeface="Arial" pitchFamily="34" charset="0"/>
              <a:cs typeface="Arial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sz="2000" dirty="0" smtClean="0">
                <a:latin typeface="Arial" pitchFamily="34" charset="0"/>
                <a:cs typeface="Arial" pitchFamily="34" charset="0"/>
              </a:rPr>
              <a:t>Двухфакторная аутентификация пользователей по защищённому каналу связи</a:t>
            </a:r>
            <a:endParaRPr lang="ru-RU" sz="2000" dirty="0">
              <a:latin typeface="Arial" pitchFamily="34" charset="0"/>
              <a:cs typeface="Arial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ru-RU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2000" smtClean="0"/>
              <a:pPr/>
              <a:t>8</a:t>
            </a:fld>
            <a:endParaRPr lang="ru-RU" sz="2000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39054" name="Picture 14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836712"/>
            <a:ext cx="6763092" cy="588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27584" y="-3220"/>
            <a:ext cx="748883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5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Первый этап</a:t>
            </a:r>
            <a:r>
              <a:rPr lang="ru-RU" sz="2500" b="1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500" b="1" dirty="0" smtClean="0">
                <a:latin typeface="Arial" pitchFamily="34" charset="0"/>
                <a:cs typeface="Arial" pitchFamily="34" charset="0"/>
              </a:rPr>
              <a:t>криптографического протокола</a:t>
            </a:r>
            <a:r>
              <a:rPr lang="ru-RU" sz="2500" dirty="0" smtClean="0">
                <a:latin typeface="Arial" pitchFamily="34" charset="0"/>
                <a:cs typeface="Arial" pitchFamily="34" charset="0"/>
              </a:rPr>
              <a:t> </a:t>
            </a:r>
            <a:endParaRPr lang="ru-RU" sz="25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7768" y="5995669"/>
            <a:ext cx="8748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Arial" pitchFamily="34" charset="0"/>
                <a:cs typeface="Arial" pitchFamily="34" charset="0"/>
              </a:rPr>
              <a:t>Для обеспечения целостности и защиты от фальсификации передаваемого сообщения </a:t>
            </a:r>
            <a:r>
              <a:rPr lang="ru-RU" dirty="0">
                <a:latin typeface="Arial" pitchFamily="34" charset="0"/>
                <a:cs typeface="Arial" pitchFamily="34" charset="0"/>
              </a:rPr>
              <a:t>используется </a:t>
            </a:r>
            <a:r>
              <a:rPr lang="ru-RU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имитозащита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2000" smtClean="0"/>
              <a:pPr/>
              <a:t>9</a:t>
            </a:fld>
            <a:endParaRPr lang="ru-RU" sz="200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473834"/>
            <a:ext cx="6336704" cy="50980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сполнительная">
  <a:themeElements>
    <a:clrScheme name="Исполнительная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Исполнительная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Исполните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5841</TotalTime>
  <Words>967</Words>
  <Application>Microsoft Office PowerPoint</Application>
  <PresentationFormat>Экран (4:3)</PresentationFormat>
  <Paragraphs>255</Paragraphs>
  <Slides>18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19" baseType="lpstr">
      <vt:lpstr>Исполнительная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Roman</dc:creator>
  <cp:lastModifiedBy>Roman</cp:lastModifiedBy>
  <cp:revision>845</cp:revision>
  <dcterms:created xsi:type="dcterms:W3CDTF">2015-03-18T18:48:52Z</dcterms:created>
  <dcterms:modified xsi:type="dcterms:W3CDTF">2015-06-07T14:01:27Z</dcterms:modified>
</cp:coreProperties>
</file>