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206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441" autoAdjust="0"/>
    <p:restoredTop sz="94660"/>
  </p:normalViewPr>
  <p:slideViewPr>
    <p:cSldViewPr>
      <p:cViewPr>
        <p:scale>
          <a:sx n="66" d="100"/>
          <a:sy n="66" d="100"/>
        </p:scale>
        <p:origin x="61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B2F1-5774-45B7-86DC-8D631232C19C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9C7AA-4478-436B-8F19-D9533F5DEE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9C7AA-4478-436B-8F19-D9533F5DEE0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9C7AA-4478-436B-8F19-D9533F5DEE0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duotone>
              <a:schemeClr val="bg2">
                <a:shade val="9000"/>
                <a:satMod val="300000"/>
              </a:schemeClr>
              <a:schemeClr val="bg2">
                <a:tint val="90000"/>
                <a:satMod val="225000"/>
              </a:schemeClr>
            </a:duotone>
            <a:lum/>
          </a:blip>
          <a:srcRect/>
          <a:tile tx="-133350" ty="0" sx="7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75B0F-F837-43FB-81F3-D057F03D4B38}" type="datetimeFigureOut">
              <a:rPr lang="ru-RU" smtClean="0"/>
              <a:pPr/>
              <a:t>15.03.2013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6D0FC8-C69E-4E94-9162-FDDC09EF39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166" y="1785926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Автоматизированная система учета клиентов туристического агентства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214950"/>
            <a:ext cx="7406640" cy="1038220"/>
          </a:xfrm>
        </p:spPr>
        <p:txBody>
          <a:bodyPr/>
          <a:lstStyle/>
          <a:p>
            <a:pPr algn="r"/>
            <a:r>
              <a:rPr lang="ru-RU" dirty="0" smtClean="0"/>
              <a:t>Выполнил: Каримов Р.Р.</a:t>
            </a:r>
          </a:p>
          <a:p>
            <a:pPr algn="r"/>
            <a:r>
              <a:rPr lang="ru-RU" dirty="0" smtClean="0"/>
              <a:t>Руководитель: Жолобов Д.А.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500042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Дипломный проект: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>
            <a:normAutofit/>
          </a:bodyPr>
          <a:lstStyle/>
          <a:p>
            <a:pPr algn="ctr">
              <a:tabLst>
                <a:tab pos="3048000" algn="l"/>
              </a:tabLst>
            </a:pPr>
            <a:r>
              <a:rPr lang="ru-RU" dirty="0" smtClean="0"/>
              <a:t>Рабочий проект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600076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Язык разработки – С</a:t>
            </a:r>
            <a:r>
              <a:rPr lang="en-US" dirty="0" smtClean="0"/>
              <a:t>#  .NET</a:t>
            </a:r>
          </a:p>
          <a:p>
            <a:r>
              <a:rPr lang="ru-RU" dirty="0" smtClean="0"/>
              <a:t>Разработано </a:t>
            </a:r>
            <a:r>
              <a:rPr lang="en-US" dirty="0" smtClean="0"/>
              <a:t># </a:t>
            </a:r>
            <a:r>
              <a:rPr lang="ru-RU" dirty="0" smtClean="0"/>
              <a:t>интерфейсов, </a:t>
            </a:r>
            <a:r>
              <a:rPr lang="en-US" dirty="0" smtClean="0"/>
              <a:t># </a:t>
            </a:r>
            <a:r>
              <a:rPr lang="ru-RU" dirty="0" smtClean="0"/>
              <a:t>таблиц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678" y="-142892"/>
            <a:ext cx="749808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000108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Проект выполнен в соответствии с заданием.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28728" y="2571744"/>
            <a:ext cx="70723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Разработанная система позволяет: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оперативно контролировать выполнение заявок на оказание туристических услуг;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Предоставлять клиентам рекомендации с учетом истории их заказов;</a:t>
            </a:r>
          </a:p>
          <a:p>
            <a:pPr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формировать пакет документов по заказанным услугам;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оперативно работать с туристическими операторами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формировать отчет по выполненным работам.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214338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85860"/>
            <a:ext cx="7498080" cy="4962540"/>
          </a:xfrm>
        </p:spPr>
        <p:txBody>
          <a:bodyPr>
            <a:normAutofit lnSpcReduction="10000"/>
          </a:bodyPr>
          <a:lstStyle/>
          <a:p>
            <a:pPr marL="0" indent="8255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туристическом агентстве менеджеры выполняют: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825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предоставление информации о турах;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825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оформление документов; формирование каталогов туров и услуг;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825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формирование картотеки клиентов.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8255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Данные хранятся в бумажном виде или в документах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Office.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Трудоемкие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процессы: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поиск необходимых данных;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предоставление клиентам актуальной персонализированной информации;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учет деятельности менеджера.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2143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1536" y="1287120"/>
          <a:ext cx="7858184" cy="4927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64546"/>
                <a:gridCol w="1964546"/>
                <a:gridCol w="1964546"/>
                <a:gridCol w="1964546"/>
              </a:tblGrid>
              <a:tr h="708952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CRM </a:t>
                      </a:r>
                      <a:r>
                        <a:rPr lang="ru-RU" sz="1800" dirty="0" smtClean="0"/>
                        <a:t>Мегаплан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МоиДокументы –Туризм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Само</a:t>
                      </a:r>
                      <a:r>
                        <a:rPr lang="ru-RU" baseline="0" dirty="0" smtClean="0"/>
                        <a:t> - турагент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0742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 (5 клиентов, 1 год)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22200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21500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19000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952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Необходимость</a:t>
                      </a:r>
                      <a:r>
                        <a:rPr lang="ru-RU" baseline="0" dirty="0" smtClean="0"/>
                        <a:t> установки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122">
                <a:tc>
                  <a:txBody>
                    <a:bodyPr/>
                    <a:lstStyle/>
                    <a:p>
                      <a:r>
                        <a:rPr lang="ru-RU" dirty="0" smtClean="0"/>
                        <a:t>Онлайн</a:t>
                      </a:r>
                      <a:r>
                        <a:rPr lang="ru-RU" baseline="0" dirty="0" smtClean="0"/>
                        <a:t>-заявка от клиента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952">
                <a:tc>
                  <a:txBody>
                    <a:bodyPr/>
                    <a:lstStyle/>
                    <a:p>
                      <a:r>
                        <a:rPr lang="ru-RU" dirty="0" smtClean="0"/>
                        <a:t>Персональные</a:t>
                      </a:r>
                      <a:r>
                        <a:rPr lang="ru-RU" baseline="0" dirty="0" smtClean="0"/>
                        <a:t> </a:t>
                      </a:r>
                    </a:p>
                    <a:p>
                      <a:r>
                        <a:rPr lang="ru-RU" baseline="0" dirty="0" smtClean="0"/>
                        <a:t>Рекомендации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952">
                <a:tc>
                  <a:txBody>
                    <a:bodyPr/>
                    <a:lstStyle/>
                    <a:p>
                      <a:r>
                        <a:rPr lang="ru-RU" dirty="0" smtClean="0"/>
                        <a:t>Клиентский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интерфейс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952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Интерфейс</a:t>
                      </a:r>
                      <a:r>
                        <a:rPr lang="ru-RU" baseline="0" dirty="0" smtClean="0"/>
                        <a:t> туроператора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Рисунок 5" descr="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2714620"/>
            <a:ext cx="500066" cy="500066"/>
          </a:xfrm>
          <a:prstGeom prst="rect">
            <a:avLst/>
          </a:prstGeom>
        </p:spPr>
      </p:pic>
      <p:pic>
        <p:nvPicPr>
          <p:cNvPr id="7" name="Рисунок 6" descr="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3429000"/>
            <a:ext cx="500066" cy="500066"/>
          </a:xfrm>
          <a:prstGeom prst="rect">
            <a:avLst/>
          </a:prstGeom>
        </p:spPr>
      </p:pic>
      <p:pic>
        <p:nvPicPr>
          <p:cNvPr id="8" name="Рисунок 7" descr="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3429000"/>
            <a:ext cx="500066" cy="500066"/>
          </a:xfrm>
          <a:prstGeom prst="rect">
            <a:avLst/>
          </a:prstGeom>
        </p:spPr>
      </p:pic>
      <p:pic>
        <p:nvPicPr>
          <p:cNvPr id="10" name="Рисунок 9" descr="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4857760"/>
            <a:ext cx="500066" cy="500066"/>
          </a:xfrm>
          <a:prstGeom prst="rect">
            <a:avLst/>
          </a:prstGeom>
        </p:spPr>
      </p:pic>
      <p:pic>
        <p:nvPicPr>
          <p:cNvPr id="11" name="Рисунок 10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2714620"/>
            <a:ext cx="500066" cy="500066"/>
          </a:xfrm>
          <a:prstGeom prst="rect">
            <a:avLst/>
          </a:prstGeom>
        </p:spPr>
      </p:pic>
      <p:pic>
        <p:nvPicPr>
          <p:cNvPr id="12" name="Рисунок 11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2714620"/>
            <a:ext cx="500066" cy="500066"/>
          </a:xfrm>
          <a:prstGeom prst="rect">
            <a:avLst/>
          </a:prstGeom>
        </p:spPr>
      </p:pic>
      <p:pic>
        <p:nvPicPr>
          <p:cNvPr id="13" name="Рисунок 12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3429000"/>
            <a:ext cx="500066" cy="500066"/>
          </a:xfrm>
          <a:prstGeom prst="rect">
            <a:avLst/>
          </a:prstGeom>
        </p:spPr>
      </p:pic>
      <p:pic>
        <p:nvPicPr>
          <p:cNvPr id="14" name="Рисунок 13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4214818"/>
            <a:ext cx="500066" cy="500066"/>
          </a:xfrm>
          <a:prstGeom prst="rect">
            <a:avLst/>
          </a:prstGeom>
        </p:spPr>
      </p:pic>
      <p:pic>
        <p:nvPicPr>
          <p:cNvPr id="15" name="Рисунок 14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4214818"/>
            <a:ext cx="500066" cy="500066"/>
          </a:xfrm>
          <a:prstGeom prst="rect">
            <a:avLst/>
          </a:prstGeom>
        </p:spPr>
      </p:pic>
      <p:pic>
        <p:nvPicPr>
          <p:cNvPr id="16" name="Рисунок 15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4214818"/>
            <a:ext cx="500066" cy="500066"/>
          </a:xfrm>
          <a:prstGeom prst="rect">
            <a:avLst/>
          </a:prstGeom>
        </p:spPr>
      </p:pic>
      <p:pic>
        <p:nvPicPr>
          <p:cNvPr id="17" name="Рисунок 16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4857760"/>
            <a:ext cx="500066" cy="500066"/>
          </a:xfrm>
          <a:prstGeom prst="rect">
            <a:avLst/>
          </a:prstGeom>
        </p:spPr>
      </p:pic>
      <p:pic>
        <p:nvPicPr>
          <p:cNvPr id="18" name="Рисунок 17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4929198"/>
            <a:ext cx="500066" cy="500066"/>
          </a:xfrm>
          <a:prstGeom prst="rect">
            <a:avLst/>
          </a:prstGeom>
        </p:spPr>
      </p:pic>
      <p:pic>
        <p:nvPicPr>
          <p:cNvPr id="19" name="Рисунок 18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5643578"/>
            <a:ext cx="500066" cy="500066"/>
          </a:xfrm>
          <a:prstGeom prst="rect">
            <a:avLst/>
          </a:prstGeom>
        </p:spPr>
      </p:pic>
      <p:pic>
        <p:nvPicPr>
          <p:cNvPr id="20" name="Рисунок 19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5643578"/>
            <a:ext cx="500066" cy="500066"/>
          </a:xfrm>
          <a:prstGeom prst="rect">
            <a:avLst/>
          </a:prstGeom>
        </p:spPr>
      </p:pic>
      <p:pic>
        <p:nvPicPr>
          <p:cNvPr id="21" name="Рисунок 20" descr="y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5643578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14290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Цель и 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2643182"/>
            <a:ext cx="7498080" cy="367665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Назначение: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повышение производительности труда менеджеров туристической фирмы;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повышение качества обслуживания клиентов предоставляя им рекомендации с учетом истории заказов;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сокращение времени на получение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запросу информации о предоставляемых клиентам услугах;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повышение конкурентоспособности фирмы на рынке.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3000372"/>
            <a:ext cx="7498080" cy="1890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142976" y="1071546"/>
            <a:ext cx="7498080" cy="2000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Цель – автоматизация деятельности туристического агентства по предоставлению туристических услуг и организация возможностей персонального подхода к предоставлению туристических услуг.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739843" y="381470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Номер платежного поручения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туристу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0266" y="-214338"/>
            <a:ext cx="749808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Контекстная диаграмма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857232"/>
            <a:ext cx="1357322" cy="857256"/>
          </a:xfrm>
          <a:prstGeom prst="rect">
            <a:avLst/>
          </a:prstGeom>
          <a:effectLst>
            <a:outerShdw blurRad="508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Клиент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5214950"/>
            <a:ext cx="1428760" cy="928694"/>
          </a:xfrm>
          <a:prstGeom prst="rect">
            <a:avLst/>
          </a:prstGeom>
          <a:effectLst>
            <a:outerShdw blurRad="508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Туристический 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оператор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00958" y="3071810"/>
            <a:ext cx="1357322" cy="857256"/>
          </a:xfrm>
          <a:prstGeom prst="rect">
            <a:avLst/>
          </a:prstGeom>
          <a:effectLst>
            <a:outerShdw blurRad="50800" dist="38100" dir="2700000" sx="109000" sy="10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Сотрудники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турфирмы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86182" y="2786058"/>
            <a:ext cx="1928826" cy="1428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86182" y="3000372"/>
            <a:ext cx="1928826" cy="105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Автоматизированная система учета клиентов туристического агентства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Дуга 11"/>
          <p:cNvSpPr/>
          <p:nvPr/>
        </p:nvSpPr>
        <p:spPr>
          <a:xfrm>
            <a:off x="-214346" y="1643050"/>
            <a:ext cx="4357686" cy="2643206"/>
          </a:xfrm>
          <a:prstGeom prst="arc">
            <a:avLst>
              <a:gd name="adj1" fmla="val 17197735"/>
              <a:gd name="adj2" fmla="val 21250695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Дуга 13"/>
          <p:cNvSpPr/>
          <p:nvPr/>
        </p:nvSpPr>
        <p:spPr>
          <a:xfrm rot="10616338">
            <a:off x="1223383" y="499599"/>
            <a:ext cx="5191338" cy="3150230"/>
          </a:xfrm>
          <a:prstGeom prst="arc">
            <a:avLst>
              <a:gd name="adj1" fmla="val 16598305"/>
              <a:gd name="adj2" fmla="val 37928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Дуга 15"/>
          <p:cNvSpPr/>
          <p:nvPr/>
        </p:nvSpPr>
        <p:spPr>
          <a:xfrm rot="6549753">
            <a:off x="1160034" y="2395023"/>
            <a:ext cx="3643902" cy="2515239"/>
          </a:xfrm>
          <a:prstGeom prst="arc">
            <a:avLst>
              <a:gd name="adj1" fmla="val 16973391"/>
              <a:gd name="adj2" fmla="val 21442423"/>
            </a:avLst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Дуга 17"/>
          <p:cNvSpPr/>
          <p:nvPr/>
        </p:nvSpPr>
        <p:spPr>
          <a:xfrm rot="17449984">
            <a:off x="1541935" y="4381104"/>
            <a:ext cx="4000528" cy="2847457"/>
          </a:xfrm>
          <a:prstGeom prst="arc">
            <a:avLst>
              <a:gd name="adj1" fmla="val 16595740"/>
              <a:gd name="adj2" fmla="val 20709486"/>
            </a:avLst>
          </a:prstGeom>
          <a:noFill/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rot="10800000">
            <a:off x="5857884" y="3071810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0800000">
            <a:off x="5857884" y="3286124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>
            <a:off x="5857884" y="3500438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5857885" y="3786190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Дуга 23"/>
          <p:cNvSpPr/>
          <p:nvPr/>
        </p:nvSpPr>
        <p:spPr>
          <a:xfrm rot="8767461">
            <a:off x="5520379" y="2620719"/>
            <a:ext cx="2763084" cy="1681102"/>
          </a:xfrm>
          <a:prstGeom prst="arc">
            <a:avLst>
              <a:gd name="adj1" fmla="val 15823357"/>
              <a:gd name="adj2" fmla="val 172410"/>
            </a:avLst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Дуга 25"/>
          <p:cNvSpPr/>
          <p:nvPr/>
        </p:nvSpPr>
        <p:spPr>
          <a:xfrm rot="9583794">
            <a:off x="5281576" y="3057989"/>
            <a:ext cx="3123046" cy="1767749"/>
          </a:xfrm>
          <a:prstGeom prst="arc">
            <a:avLst>
              <a:gd name="adj1" fmla="val 12264275"/>
              <a:gd name="adj2" fmla="val 511949"/>
            </a:avLst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Дуга 27"/>
          <p:cNvSpPr/>
          <p:nvPr/>
        </p:nvSpPr>
        <p:spPr>
          <a:xfrm rot="9985713">
            <a:off x="4619649" y="2309355"/>
            <a:ext cx="3943896" cy="2981322"/>
          </a:xfrm>
          <a:prstGeom prst="arc">
            <a:avLst>
              <a:gd name="adj1" fmla="val 12179105"/>
              <a:gd name="adj2" fmla="val 58882"/>
            </a:avLst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Дуга 28"/>
          <p:cNvSpPr/>
          <p:nvPr/>
        </p:nvSpPr>
        <p:spPr>
          <a:xfrm rot="19806072">
            <a:off x="4655285" y="2615507"/>
            <a:ext cx="3639663" cy="3312366"/>
          </a:xfrm>
          <a:prstGeom prst="arc">
            <a:avLst>
              <a:gd name="adj1" fmla="val 16126439"/>
              <a:gd name="adj2" fmla="val 20709486"/>
            </a:avLst>
          </a:prstGeom>
          <a:noFill/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Дуга 29"/>
          <p:cNvSpPr/>
          <p:nvPr/>
        </p:nvSpPr>
        <p:spPr>
          <a:xfrm rot="19806072">
            <a:off x="4734523" y="1774281"/>
            <a:ext cx="3771717" cy="3566057"/>
          </a:xfrm>
          <a:prstGeom prst="arc">
            <a:avLst>
              <a:gd name="adj1" fmla="val 14314814"/>
              <a:gd name="adj2" fmla="val 648255"/>
            </a:avLst>
          </a:prstGeom>
          <a:noFill/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Дуга 30"/>
          <p:cNvSpPr/>
          <p:nvPr/>
        </p:nvSpPr>
        <p:spPr>
          <a:xfrm rot="19806072">
            <a:off x="4950469" y="2073369"/>
            <a:ext cx="3462954" cy="3282767"/>
          </a:xfrm>
          <a:prstGeom prst="arc">
            <a:avLst>
              <a:gd name="adj1" fmla="val 14830783"/>
              <a:gd name="adj2" fmla="val 353465"/>
            </a:avLst>
          </a:prstGeom>
          <a:noFill/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Дуга 31"/>
          <p:cNvSpPr/>
          <p:nvPr/>
        </p:nvSpPr>
        <p:spPr>
          <a:xfrm rot="19806072">
            <a:off x="4693232" y="1331209"/>
            <a:ext cx="3963999" cy="3867524"/>
          </a:xfrm>
          <a:prstGeom prst="arc">
            <a:avLst>
              <a:gd name="adj1" fmla="val 13600146"/>
              <a:gd name="adj2" fmla="val 1287987"/>
            </a:avLst>
          </a:prstGeom>
          <a:noFill/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2015" y="428625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Договор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307181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latin typeface="Times New Roman" pitchFamily="18" charset="0"/>
                <a:cs typeface="Times New Roman" pitchFamily="18" charset="0"/>
              </a:rPr>
              <a:t>турнаправлениях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0760" y="3286124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 туристах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7884" y="353996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 сотрудниках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0760" y="2857496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об услугах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9322" y="4572008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Отчеты по фирме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86446" y="5000636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Лист бронирования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00760" y="2143116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Запрос на формирование 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документов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86446" y="1857364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Запрос на печать документов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86446" y="1539705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Запрос на формирование отчетов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694" y="1071546"/>
            <a:ext cx="2512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Запрос на формирование отчета турагента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0232" y="4171898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Отчет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турагента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57685" y="3143248"/>
            <a:ext cx="4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Счет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9986" y="4429132"/>
            <a:ext cx="1261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Платежное поручение от туроператора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rot="10800000">
            <a:off x="5857884" y="4041836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14678" y="178592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Заявка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Дуга 48"/>
          <p:cNvSpPr/>
          <p:nvPr/>
        </p:nvSpPr>
        <p:spPr>
          <a:xfrm rot="10800000">
            <a:off x="1428728" y="357166"/>
            <a:ext cx="4714908" cy="3143270"/>
          </a:xfrm>
          <a:prstGeom prst="arc">
            <a:avLst>
              <a:gd name="adj1" fmla="val 16598305"/>
              <a:gd name="adj2" fmla="val 14145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8860" y="2428868"/>
            <a:ext cx="1041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об услугах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Дуга 54"/>
          <p:cNvSpPr/>
          <p:nvPr/>
        </p:nvSpPr>
        <p:spPr>
          <a:xfrm rot="10800000">
            <a:off x="1071538" y="500040"/>
            <a:ext cx="5357850" cy="3286149"/>
          </a:xfrm>
          <a:prstGeom prst="arc">
            <a:avLst>
              <a:gd name="adj1" fmla="val 16182339"/>
              <a:gd name="adj2" fmla="val 317880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28620" y="3386080"/>
            <a:ext cx="122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 турнаправлениях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Дуга 56"/>
          <p:cNvSpPr/>
          <p:nvPr/>
        </p:nvSpPr>
        <p:spPr>
          <a:xfrm rot="6549753">
            <a:off x="1042805" y="2258693"/>
            <a:ext cx="4400026" cy="2614494"/>
          </a:xfrm>
          <a:prstGeom prst="arc">
            <a:avLst>
              <a:gd name="adj1" fmla="val 16973391"/>
              <a:gd name="adj2" fmla="val 0"/>
            </a:avLst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3174" y="5357826"/>
            <a:ext cx="1372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 турнаправлениях туроператора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Дуга 58"/>
          <p:cNvSpPr/>
          <p:nvPr/>
        </p:nvSpPr>
        <p:spPr>
          <a:xfrm rot="6549753">
            <a:off x="899708" y="2273284"/>
            <a:ext cx="5042901" cy="2768696"/>
          </a:xfrm>
          <a:prstGeom prst="arc">
            <a:avLst>
              <a:gd name="adj1" fmla="val 16973391"/>
              <a:gd name="adj2" fmla="val 0"/>
            </a:avLst>
          </a:prstGeom>
          <a:ln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7620" y="5429264"/>
            <a:ext cx="137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Сведения об услугах туроператора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Дуга 60"/>
          <p:cNvSpPr/>
          <p:nvPr/>
        </p:nvSpPr>
        <p:spPr>
          <a:xfrm rot="10800000">
            <a:off x="2000232" y="785791"/>
            <a:ext cx="5000660" cy="2428893"/>
          </a:xfrm>
          <a:prstGeom prst="arc">
            <a:avLst>
              <a:gd name="adj1" fmla="val 18295474"/>
              <a:gd name="adj2" fmla="val 68943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7356" y="275415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Рекомендации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Дуга 62"/>
          <p:cNvSpPr/>
          <p:nvPr/>
        </p:nvSpPr>
        <p:spPr>
          <a:xfrm>
            <a:off x="-32" y="1428736"/>
            <a:ext cx="4357686" cy="2643206"/>
          </a:xfrm>
          <a:prstGeom prst="arc">
            <a:avLst>
              <a:gd name="adj1" fmla="val 16755170"/>
              <a:gd name="adj2" fmla="val 21504952"/>
            </a:avLst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8992" y="157161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Предпочтения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9" grpId="0"/>
      <p:bldP spid="41" grpId="0"/>
      <p:bldP spid="42" grpId="0"/>
      <p:bldP spid="43" grpId="0"/>
      <p:bldP spid="44" grpId="0"/>
      <p:bldP spid="45" grpId="0"/>
      <p:bldP spid="48" grpId="0"/>
      <p:bldP spid="50" grpId="0"/>
      <p:bldP spid="51" grpId="0"/>
      <p:bldP spid="47" grpId="0"/>
      <p:bldP spid="49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2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Скругленная соединительная линия 140"/>
          <p:cNvCxnSpPr/>
          <p:nvPr/>
        </p:nvCxnSpPr>
        <p:spPr>
          <a:xfrm rot="5400000" flipH="1" flipV="1">
            <a:off x="2071273" y="2214951"/>
            <a:ext cx="1286678" cy="285752"/>
          </a:xfrm>
          <a:prstGeom prst="bentConnector3">
            <a:avLst>
              <a:gd name="adj1" fmla="val 100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-60364"/>
            <a:ext cx="7498080" cy="77472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000100" y="1285860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1000100" y="1500174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TextBox 115"/>
          <p:cNvSpPr txBox="1"/>
          <p:nvPr/>
        </p:nvSpPr>
        <p:spPr>
          <a:xfrm>
            <a:off x="1571604" y="125395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ru-RU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214414" y="164305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Сформировать</a:t>
            </a:r>
          </a:p>
          <a:p>
            <a:pPr algn="ctr"/>
            <a:r>
              <a:rPr lang="ru-RU" sz="1000" dirty="0" smtClean="0"/>
              <a:t>справочники</a:t>
            </a:r>
            <a:endParaRPr lang="ru-RU" sz="1000" dirty="0"/>
          </a:p>
        </p:txBody>
      </p:sp>
      <p:cxnSp>
        <p:nvCxnSpPr>
          <p:cNvPr id="120" name="Прямая со стрелкой 119"/>
          <p:cNvCxnSpPr/>
          <p:nvPr/>
        </p:nvCxnSpPr>
        <p:spPr>
          <a:xfrm rot="5400000">
            <a:off x="1608117" y="963595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42976" y="68131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Справочные 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сведения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Прямая со стрелкой 121"/>
          <p:cNvCxnSpPr/>
          <p:nvPr/>
        </p:nvCxnSpPr>
        <p:spPr>
          <a:xfrm rot="5400000">
            <a:off x="1393803" y="2678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15682" y="2428868"/>
            <a:ext cx="99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Справочная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информация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1285850" y="3000372"/>
            <a:ext cx="357190" cy="5000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D1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28" name="Прямая соединительная линия 127"/>
          <p:cNvCxnSpPr>
            <a:stCxn id="127" idx="0"/>
          </p:cNvCxnSpPr>
          <p:nvPr/>
        </p:nvCxnSpPr>
        <p:spPr>
          <a:xfrm rot="5400000" flipH="1" flipV="1">
            <a:off x="2160569" y="2303454"/>
            <a:ext cx="794" cy="13930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V="1">
            <a:off x="1464442" y="3499644"/>
            <a:ext cx="1393046" cy="7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57356" y="307101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Справочная информация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Скругленный прямоугольник 130"/>
          <p:cNvSpPr/>
          <p:nvPr/>
        </p:nvSpPr>
        <p:spPr>
          <a:xfrm>
            <a:off x="2857488" y="1214422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2857488" y="1428736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032636" y="1571612"/>
            <a:ext cx="1095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Подобрать</a:t>
            </a:r>
          </a:p>
          <a:p>
            <a:pPr algn="ctr"/>
            <a:r>
              <a:rPr lang="ru-RU" sz="1000" dirty="0" smtClean="0"/>
              <a:t>турнаправление</a:t>
            </a:r>
            <a:endParaRPr lang="ru-RU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428992" y="12144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</a:t>
            </a:r>
            <a:endParaRPr lang="ru-RU" sz="1000" dirty="0"/>
          </a:p>
        </p:txBody>
      </p:sp>
      <p:cxnSp>
        <p:nvCxnSpPr>
          <p:cNvPr id="135" name="Прямая со стрелкой 134"/>
          <p:cNvCxnSpPr/>
          <p:nvPr/>
        </p:nvCxnSpPr>
        <p:spPr>
          <a:xfrm rot="5400000">
            <a:off x="3428192" y="89215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735116" y="642918"/>
            <a:ext cx="70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клиента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071670" y="2285992"/>
            <a:ext cx="108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справочников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Прямая со стрелкой 150"/>
          <p:cNvCxnSpPr/>
          <p:nvPr/>
        </p:nvCxnSpPr>
        <p:spPr>
          <a:xfrm rot="5400000">
            <a:off x="3322629" y="260666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Скругленный прямоугольник 151"/>
          <p:cNvSpPr/>
          <p:nvPr/>
        </p:nvSpPr>
        <p:spPr>
          <a:xfrm>
            <a:off x="3000364" y="2928934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/>
          <p:cNvSpPr/>
          <p:nvPr/>
        </p:nvSpPr>
        <p:spPr>
          <a:xfrm>
            <a:off x="3000364" y="3143248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TextBox 153"/>
          <p:cNvSpPr txBox="1"/>
          <p:nvPr/>
        </p:nvSpPr>
        <p:spPr>
          <a:xfrm>
            <a:off x="3286116" y="3286124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Обработать </a:t>
            </a:r>
          </a:p>
          <a:p>
            <a:pPr algn="ctr"/>
            <a:r>
              <a:rPr lang="ru-RU" sz="1000" dirty="0" smtClean="0"/>
              <a:t>заявку</a:t>
            </a:r>
            <a:endParaRPr lang="ru-RU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571868" y="2928934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3</a:t>
            </a:r>
            <a:endParaRPr lang="ru-RU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662881" y="2357430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для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Прямая со стрелкой 156"/>
          <p:cNvCxnSpPr/>
          <p:nvPr/>
        </p:nvCxnSpPr>
        <p:spPr>
          <a:xfrm rot="5400000">
            <a:off x="3215472" y="4499776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214810" y="407194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заявки</a:t>
            </a:r>
          </a:p>
        </p:txBody>
      </p:sp>
      <p:sp>
        <p:nvSpPr>
          <p:cNvPr id="159" name="Прямоугольник 158"/>
          <p:cNvSpPr/>
          <p:nvPr/>
        </p:nvSpPr>
        <p:spPr>
          <a:xfrm>
            <a:off x="3393273" y="5000635"/>
            <a:ext cx="357190" cy="5000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D2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60" name="Прямая соединительная линия 159"/>
          <p:cNvCxnSpPr/>
          <p:nvPr/>
        </p:nvCxnSpPr>
        <p:spPr>
          <a:xfrm flipV="1">
            <a:off x="3714745" y="4999842"/>
            <a:ext cx="1250166" cy="7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flipV="1">
            <a:off x="3464711" y="5499908"/>
            <a:ext cx="1535917" cy="7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893339" y="514271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Заявки</a:t>
            </a:r>
            <a:endParaRPr lang="ru-RU" sz="1000" dirty="0"/>
          </a:p>
        </p:txBody>
      </p:sp>
      <p:cxnSp>
        <p:nvCxnSpPr>
          <p:cNvPr id="167" name="Скругленная соединительная линия 140"/>
          <p:cNvCxnSpPr/>
          <p:nvPr/>
        </p:nvCxnSpPr>
        <p:spPr>
          <a:xfrm rot="5400000" flipH="1" flipV="1">
            <a:off x="3178959" y="3036091"/>
            <a:ext cx="3357586" cy="571504"/>
          </a:xfrm>
          <a:prstGeom prst="bentConnector3">
            <a:avLst>
              <a:gd name="adj1" fmla="val 99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Скругленный прямоугольник 172"/>
          <p:cNvSpPr/>
          <p:nvPr/>
        </p:nvSpPr>
        <p:spPr>
          <a:xfrm>
            <a:off x="5143504" y="1214422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/>
          <p:cNvSpPr/>
          <p:nvPr/>
        </p:nvSpPr>
        <p:spPr>
          <a:xfrm>
            <a:off x="5143504" y="1428736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TextBox 174"/>
          <p:cNvSpPr txBox="1"/>
          <p:nvPr/>
        </p:nvSpPr>
        <p:spPr>
          <a:xfrm>
            <a:off x="5429256" y="1571612"/>
            <a:ext cx="101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Сформировать</a:t>
            </a:r>
          </a:p>
          <a:p>
            <a:pPr algn="ctr"/>
            <a:r>
              <a:rPr lang="ru-RU" sz="1000" dirty="0" smtClean="0"/>
              <a:t>документы</a:t>
            </a:r>
            <a:endParaRPr lang="ru-RU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715008" y="12144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4</a:t>
            </a:r>
            <a:endParaRPr lang="ru-RU" sz="1000" dirty="0"/>
          </a:p>
        </p:txBody>
      </p:sp>
      <p:cxnSp>
        <p:nvCxnSpPr>
          <p:cNvPr id="181" name="Прямая со стрелкой 180"/>
          <p:cNvCxnSpPr/>
          <p:nvPr/>
        </p:nvCxnSpPr>
        <p:spPr>
          <a:xfrm rot="5400000">
            <a:off x="5608645" y="89215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714876" y="571480"/>
            <a:ext cx="117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Запрос на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формирование 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документов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143240" y="4214818"/>
            <a:ext cx="109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обработанной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заявки</a:t>
            </a:r>
          </a:p>
        </p:txBody>
      </p:sp>
      <p:cxnSp>
        <p:nvCxnSpPr>
          <p:cNvPr id="184" name="Прямая со стрелкой 183"/>
          <p:cNvCxnSpPr/>
          <p:nvPr/>
        </p:nvCxnSpPr>
        <p:spPr>
          <a:xfrm rot="5400000">
            <a:off x="5765142" y="260666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6080968" y="2324393"/>
            <a:ext cx="99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документов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Прямоугольник 185"/>
          <p:cNvSpPr/>
          <p:nvPr/>
        </p:nvSpPr>
        <p:spPr>
          <a:xfrm>
            <a:off x="4821240" y="2929727"/>
            <a:ext cx="357190" cy="5000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D1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87" name="Прямая соединительная линия 186"/>
          <p:cNvCxnSpPr>
            <a:stCxn id="186" idx="0"/>
          </p:cNvCxnSpPr>
          <p:nvPr/>
        </p:nvCxnSpPr>
        <p:spPr>
          <a:xfrm rot="5400000" flipH="1" flipV="1">
            <a:off x="5785653" y="2143117"/>
            <a:ext cx="793" cy="15724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/>
          <p:nvPr/>
        </p:nvCxnSpPr>
        <p:spPr>
          <a:xfrm flipV="1">
            <a:off x="4999832" y="3429000"/>
            <a:ext cx="1572432" cy="7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249868" y="3072603"/>
            <a:ext cx="1571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Реестры документов</a:t>
            </a:r>
            <a:endParaRPr lang="ru-RU" sz="1000" dirty="0"/>
          </a:p>
        </p:txBody>
      </p:sp>
      <p:cxnSp>
        <p:nvCxnSpPr>
          <p:cNvPr id="194" name="Скругленная соединительная линия 140"/>
          <p:cNvCxnSpPr/>
          <p:nvPr/>
        </p:nvCxnSpPr>
        <p:spPr>
          <a:xfrm rot="5400000" flipH="1" flipV="1">
            <a:off x="4607719" y="2393149"/>
            <a:ext cx="857256" cy="2143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876116" y="2357430"/>
            <a:ext cx="767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реестров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6858016" y="3143248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Прямоугольник 200"/>
          <p:cNvSpPr/>
          <p:nvPr/>
        </p:nvSpPr>
        <p:spPr>
          <a:xfrm>
            <a:off x="6858016" y="3357562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TextBox 201"/>
          <p:cNvSpPr txBox="1"/>
          <p:nvPr/>
        </p:nvSpPr>
        <p:spPr>
          <a:xfrm>
            <a:off x="6929454" y="3500438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Вывести документы</a:t>
            </a:r>
          </a:p>
          <a:p>
            <a:pPr algn="ctr"/>
            <a:r>
              <a:rPr lang="ru-RU" sz="1000" dirty="0" smtClean="0"/>
              <a:t>на печать</a:t>
            </a:r>
            <a:endParaRPr lang="ru-RU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429520" y="314324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5</a:t>
            </a:r>
            <a:endParaRPr lang="ru-RU" sz="1000" dirty="0"/>
          </a:p>
        </p:txBody>
      </p:sp>
      <p:cxnSp>
        <p:nvCxnSpPr>
          <p:cNvPr id="204" name="Прямая со стрелкой 203"/>
          <p:cNvCxnSpPr/>
          <p:nvPr/>
        </p:nvCxnSpPr>
        <p:spPr>
          <a:xfrm flipV="1">
            <a:off x="8286776" y="3571876"/>
            <a:ext cx="7143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86776" y="328612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Договор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358214" y="3571876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Счет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001024" y="381470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Лист</a:t>
            </a:r>
          </a:p>
          <a:p>
            <a:pPr algn="ctr"/>
            <a:r>
              <a:rPr lang="ru-RU" sz="1000" dirty="0" smtClean="0"/>
              <a:t>бронирования</a:t>
            </a:r>
          </a:p>
        </p:txBody>
      </p:sp>
      <p:cxnSp>
        <p:nvCxnSpPr>
          <p:cNvPr id="213" name="Прямая со стрелкой 212"/>
          <p:cNvCxnSpPr/>
          <p:nvPr/>
        </p:nvCxnSpPr>
        <p:spPr>
          <a:xfrm flipV="1">
            <a:off x="8286776" y="3786190"/>
            <a:ext cx="7143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/>
          <p:nvPr/>
        </p:nvCxnSpPr>
        <p:spPr>
          <a:xfrm flipV="1">
            <a:off x="8286776" y="4000504"/>
            <a:ext cx="7143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Скругленный прямоугольник 214"/>
          <p:cNvSpPr/>
          <p:nvPr/>
        </p:nvSpPr>
        <p:spPr>
          <a:xfrm>
            <a:off x="6643702" y="4357694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Прямоугольник 215"/>
          <p:cNvSpPr/>
          <p:nvPr/>
        </p:nvSpPr>
        <p:spPr>
          <a:xfrm>
            <a:off x="6643702" y="4572008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6643702" y="4714884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Сформировать отчеты</a:t>
            </a:r>
          </a:p>
          <a:p>
            <a:pPr algn="ctr"/>
            <a:r>
              <a:rPr lang="ru-RU" sz="1000" dirty="0" smtClean="0"/>
              <a:t>фирмы</a:t>
            </a:r>
            <a:endParaRPr lang="ru-RU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215206" y="435769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6</a:t>
            </a:r>
            <a:endParaRPr lang="ru-RU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8072462" y="457200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Отчеты по</a:t>
            </a:r>
          </a:p>
          <a:p>
            <a:r>
              <a:rPr lang="ru-RU" sz="1000" dirty="0" smtClean="0"/>
              <a:t>фирме</a:t>
            </a:r>
          </a:p>
        </p:txBody>
      </p:sp>
      <p:cxnSp>
        <p:nvCxnSpPr>
          <p:cNvPr id="221" name="Прямая со стрелкой 220"/>
          <p:cNvCxnSpPr/>
          <p:nvPr/>
        </p:nvCxnSpPr>
        <p:spPr>
          <a:xfrm flipV="1">
            <a:off x="8072462" y="5000636"/>
            <a:ext cx="7143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Скругленный прямоугольник 221"/>
          <p:cNvSpPr/>
          <p:nvPr/>
        </p:nvSpPr>
        <p:spPr>
          <a:xfrm>
            <a:off x="5643570" y="5572140"/>
            <a:ext cx="1428760" cy="107157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5643570" y="5786454"/>
            <a:ext cx="1428760" cy="714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TextBox 223"/>
          <p:cNvSpPr txBox="1"/>
          <p:nvPr/>
        </p:nvSpPr>
        <p:spPr>
          <a:xfrm>
            <a:off x="5643570" y="592933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Сформировать отчет</a:t>
            </a:r>
          </a:p>
          <a:p>
            <a:pPr algn="ctr"/>
            <a:r>
              <a:rPr lang="ru-RU" sz="1000" dirty="0" smtClean="0"/>
              <a:t>турагента</a:t>
            </a:r>
            <a:endParaRPr lang="ru-RU" sz="10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215074" y="5572140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7</a:t>
            </a:r>
            <a:endParaRPr lang="ru-RU" sz="1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7072330" y="592933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Отчет турагента</a:t>
            </a:r>
          </a:p>
        </p:txBody>
      </p:sp>
      <p:cxnSp>
        <p:nvCxnSpPr>
          <p:cNvPr id="227" name="Прямая со стрелкой 226"/>
          <p:cNvCxnSpPr/>
          <p:nvPr/>
        </p:nvCxnSpPr>
        <p:spPr>
          <a:xfrm flipV="1">
            <a:off x="7072330" y="6357958"/>
            <a:ext cx="71437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кругленная соединительная линия 140"/>
          <p:cNvCxnSpPr/>
          <p:nvPr/>
        </p:nvCxnSpPr>
        <p:spPr>
          <a:xfrm>
            <a:off x="6143636" y="3429000"/>
            <a:ext cx="642942" cy="500066"/>
          </a:xfrm>
          <a:prstGeom prst="bentConnector3">
            <a:avLst>
              <a:gd name="adj1" fmla="val 3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кругленная соединительная линия 140"/>
          <p:cNvCxnSpPr/>
          <p:nvPr/>
        </p:nvCxnSpPr>
        <p:spPr>
          <a:xfrm rot="16200000" flipH="1">
            <a:off x="5500694" y="3786190"/>
            <a:ext cx="1500198" cy="785818"/>
          </a:xfrm>
          <a:prstGeom prst="bentConnector3">
            <a:avLst>
              <a:gd name="adj1" fmla="val 1003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кругленная соединительная линия 140"/>
          <p:cNvCxnSpPr>
            <a:endCxn id="224" idx="1"/>
          </p:cNvCxnSpPr>
          <p:nvPr/>
        </p:nvCxnSpPr>
        <p:spPr>
          <a:xfrm rot="16200000" flipH="1">
            <a:off x="4079064" y="4564878"/>
            <a:ext cx="2700385" cy="42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кругленная соединительная линия 140"/>
          <p:cNvCxnSpPr/>
          <p:nvPr/>
        </p:nvCxnSpPr>
        <p:spPr>
          <a:xfrm>
            <a:off x="2000232" y="3500438"/>
            <a:ext cx="3643338" cy="2857520"/>
          </a:xfrm>
          <a:prstGeom prst="bentConnector3">
            <a:avLst>
              <a:gd name="adj1" fmla="val -1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5980409" y="3429000"/>
            <a:ext cx="95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документов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715008" y="4282867"/>
            <a:ext cx="977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документов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для отчетов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643306" y="5568751"/>
            <a:ext cx="155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документов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для отчета турагента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054839" y="6324921"/>
            <a:ext cx="173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Данные справочников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 туроператорам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Скругленная соединительная линия 140"/>
          <p:cNvCxnSpPr/>
          <p:nvPr/>
        </p:nvCxnSpPr>
        <p:spPr>
          <a:xfrm rot="10800000">
            <a:off x="2214546" y="3500438"/>
            <a:ext cx="1071570" cy="714380"/>
          </a:xfrm>
          <a:prstGeom prst="bentConnector3">
            <a:avLst>
              <a:gd name="adj1" fmla="val 100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кругленная соединительная линия 140"/>
          <p:cNvCxnSpPr/>
          <p:nvPr/>
        </p:nvCxnSpPr>
        <p:spPr>
          <a:xfrm rot="5400000" flipH="1" flipV="1">
            <a:off x="3178562" y="4108058"/>
            <a:ext cx="21510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23638" y="4143380"/>
            <a:ext cx="1119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Предпочтения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клиента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animBg="1"/>
      <p:bldP spid="102" grpId="1" animBg="1"/>
      <p:bldP spid="116" grpId="1"/>
      <p:bldP spid="117" grpId="1"/>
      <p:bldP spid="121" grpId="1"/>
      <p:bldP spid="123" grpId="0"/>
      <p:bldP spid="127" grpId="0" animBg="1"/>
      <p:bldP spid="130" grpId="0"/>
      <p:bldP spid="131" grpId="0" animBg="1"/>
      <p:bldP spid="132" grpId="0" animBg="1"/>
      <p:bldP spid="133" grpId="0"/>
      <p:bldP spid="134" grpId="0"/>
      <p:bldP spid="136" grpId="0"/>
      <p:bldP spid="150" grpId="0"/>
      <p:bldP spid="152" grpId="0" animBg="1"/>
      <p:bldP spid="153" grpId="0" animBg="1"/>
      <p:bldP spid="154" grpId="0"/>
      <p:bldP spid="155" grpId="0"/>
      <p:bldP spid="156" grpId="0"/>
      <p:bldP spid="158" grpId="0"/>
      <p:bldP spid="159" grpId="0" animBg="1"/>
      <p:bldP spid="162" grpId="0"/>
      <p:bldP spid="173" grpId="0" animBg="1"/>
      <p:bldP spid="174" grpId="0" animBg="1"/>
      <p:bldP spid="175" grpId="0"/>
      <p:bldP spid="176" grpId="0"/>
      <p:bldP spid="182" grpId="0"/>
      <p:bldP spid="183" grpId="0"/>
      <p:bldP spid="185" grpId="0"/>
      <p:bldP spid="186" grpId="0" animBg="1"/>
      <p:bldP spid="189" grpId="0"/>
      <p:bldP spid="199" grpId="0"/>
      <p:bldP spid="200" grpId="0" animBg="1"/>
      <p:bldP spid="201" grpId="0" animBg="1"/>
      <p:bldP spid="202" grpId="0"/>
      <p:bldP spid="203" grpId="0"/>
      <p:bldP spid="205" grpId="0"/>
      <p:bldP spid="207" grpId="0"/>
      <p:bldP spid="209" grpId="0"/>
      <p:bldP spid="215" grpId="0" animBg="1"/>
      <p:bldP spid="216" grpId="0" animBg="1"/>
      <p:bldP spid="217" grpId="0"/>
      <p:bldP spid="218" grpId="0"/>
      <p:bldP spid="219" grpId="0"/>
      <p:bldP spid="222" grpId="0" animBg="1"/>
      <p:bldP spid="223" grpId="0" animBg="1"/>
      <p:bldP spid="224" grpId="0"/>
      <p:bldP spid="225" grpId="0"/>
      <p:bldP spid="226" grpId="0"/>
      <p:bldP spid="248" grpId="0"/>
      <p:bldP spid="249" grpId="0"/>
      <p:bldP spid="250" grpId="0"/>
      <p:bldP spid="251" grpId="0"/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678" y="-142892"/>
            <a:ext cx="7498080" cy="1143000"/>
          </a:xfrm>
        </p:spPr>
        <p:txBody>
          <a:bodyPr/>
          <a:lstStyle/>
          <a:p>
            <a:pPr>
              <a:tabLst>
                <a:tab pos="987425" algn="l"/>
              </a:tabLst>
            </a:pPr>
            <a:r>
              <a:rPr lang="en-US" dirty="0" smtClean="0"/>
              <a:t>ER - </a:t>
            </a:r>
            <a:r>
              <a:rPr lang="ru-RU" dirty="0" smtClean="0"/>
              <a:t>диаграмма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43306" y="928670"/>
            <a:ext cx="5072098" cy="214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Visio-ЕРДрома.tif"/>
          <p:cNvPicPr>
            <a:picLocks noChangeAspect="1"/>
          </p:cNvPicPr>
          <p:nvPr/>
        </p:nvPicPr>
        <p:blipFill>
          <a:blip r:embed="rId3" cstate="print"/>
          <a:srcRect l="3812" t="5333" r="1927" b="4000"/>
          <a:stretch>
            <a:fillRect/>
          </a:stretch>
        </p:blipFill>
        <p:spPr>
          <a:xfrm>
            <a:off x="1071537" y="917239"/>
            <a:ext cx="8001057" cy="5440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-142892"/>
            <a:ext cx="7498080" cy="1143000"/>
          </a:xfrm>
        </p:spPr>
        <p:txBody>
          <a:bodyPr>
            <a:normAutofit fontScale="90000"/>
          </a:bodyPr>
          <a:lstStyle/>
          <a:p>
            <a:pPr>
              <a:tabLst>
                <a:tab pos="3048000" algn="l"/>
              </a:tabLst>
            </a:pPr>
            <a:r>
              <a:rPr lang="ru-RU" dirty="0" smtClean="0"/>
              <a:t>Входная и выходная информация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000108"/>
            <a:ext cx="38990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Входная информация: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заявка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туристов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сведения о физических лицах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сведения о юридических лиц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каталог туристических операторов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каталог туристических направлений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каталог услуг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сведения о сотрудниках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818" y="3429000"/>
            <a:ext cx="2436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Выходные документы: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договор;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лист бронирования;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счет;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рассылка;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отчет турагента;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отчеты  по фирме.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166" y="71422"/>
            <a:ext cx="7498080" cy="1143000"/>
          </a:xfrm>
        </p:spPr>
        <p:txBody>
          <a:bodyPr>
            <a:normAutofit fontScale="90000"/>
          </a:bodyPr>
          <a:lstStyle/>
          <a:p>
            <a:pPr>
              <a:tabLst>
                <a:tab pos="3048000" algn="l"/>
              </a:tabLst>
            </a:pPr>
            <a:r>
              <a:rPr lang="ru-RU" dirty="0" smtClean="0"/>
              <a:t>Требования к программному и техническому обеспечению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285860"/>
            <a:ext cx="7464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HP </a:t>
            </a:r>
            <a:r>
              <a:rPr lang="ru-RU" dirty="0" err="1" smtClean="0"/>
              <a:t>Proliant</a:t>
            </a:r>
            <a:r>
              <a:rPr lang="ru-RU" dirty="0" smtClean="0"/>
              <a:t> DL500  или более мощный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Microsoft Server</a:t>
            </a:r>
            <a:r>
              <a:rPr lang="ru-RU" dirty="0" smtClean="0"/>
              <a:t> 2008 (</a:t>
            </a:r>
            <a:r>
              <a:rPr lang="en-US" dirty="0" smtClean="0"/>
              <a:t>IIS</a:t>
            </a:r>
            <a:r>
              <a:rPr lang="ru-RU" dirty="0" smtClean="0"/>
              <a:t> 6 или позднее); </a:t>
            </a:r>
            <a:r>
              <a:rPr lang="en-US" smtClean="0"/>
              <a:t>Microsoft SQL </a:t>
            </a:r>
            <a:r>
              <a:rPr lang="en-US" dirty="0" smtClean="0"/>
              <a:t>2008 </a:t>
            </a:r>
            <a:r>
              <a:rPr lang="ru-RU" dirty="0" smtClean="0"/>
              <a:t>или позднее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3143248"/>
            <a:ext cx="5301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Pentium</a:t>
            </a:r>
            <a:r>
              <a:rPr lang="ru-RU" dirty="0" smtClean="0"/>
              <a:t> 4 1 </a:t>
            </a:r>
            <a:r>
              <a:rPr lang="en-US" dirty="0" err="1" smtClean="0"/>
              <a:t>Ghz</a:t>
            </a:r>
            <a:r>
              <a:rPr lang="ru-RU" dirty="0" smtClean="0"/>
              <a:t>, ОП – 1</a:t>
            </a:r>
            <a:r>
              <a:rPr lang="en-US" dirty="0" err="1" smtClean="0"/>
              <a:t>Gb</a:t>
            </a:r>
            <a:r>
              <a:rPr lang="ru-RU" dirty="0" smtClean="0"/>
              <a:t>, ЖД – 40 </a:t>
            </a:r>
            <a:r>
              <a:rPr lang="en-US" dirty="0" err="1" smtClean="0"/>
              <a:t>Gb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Веб-браузер</a:t>
            </a:r>
            <a:r>
              <a:rPr lang="ru-RU" dirty="0" smtClean="0"/>
              <a:t> </a:t>
            </a:r>
            <a:r>
              <a:rPr lang="en-US" dirty="0" smtClean="0"/>
              <a:t>Google Chrome / Mozilla Firefox / IE 9;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Microsoft Windows</a:t>
            </a:r>
            <a:r>
              <a:rPr lang="ru-RU" dirty="0" smtClean="0"/>
              <a:t>/</a:t>
            </a:r>
            <a:r>
              <a:rPr lang="en-US" dirty="0" smtClean="0"/>
              <a:t>Linux</a:t>
            </a:r>
            <a:r>
              <a:rPr lang="ru-RU" dirty="0" smtClean="0"/>
              <a:t>/</a:t>
            </a:r>
            <a:r>
              <a:rPr lang="en-US" dirty="0" smtClean="0"/>
              <a:t>Mac OS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Принтер, сканер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3773</TotalTime>
  <Words>457</Words>
  <Application>Microsoft Office PowerPoint</Application>
  <PresentationFormat>Экран (4:3)</PresentationFormat>
  <Paragraphs>178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   Автоматизированная система учета клиентов туристического агентства</vt:lpstr>
      <vt:lpstr>Введение</vt:lpstr>
      <vt:lpstr>Аналоги</vt:lpstr>
      <vt:lpstr>Цель и назначение</vt:lpstr>
      <vt:lpstr>Контекстная диаграмма</vt:lpstr>
      <vt:lpstr>Диаграмма потоков данных</vt:lpstr>
      <vt:lpstr>ER - диаграмма</vt:lpstr>
      <vt:lpstr>Входная и выходная информация </vt:lpstr>
      <vt:lpstr>Требования к программному и техническому обеспечению</vt:lpstr>
      <vt:lpstr>Рабочий проект</vt:lpstr>
      <vt:lpstr>Заключение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</dc:title>
  <dc:creator>Roman</dc:creator>
  <cp:lastModifiedBy>Roman</cp:lastModifiedBy>
  <cp:revision>139</cp:revision>
  <dcterms:created xsi:type="dcterms:W3CDTF">2012-08-06T09:40:05Z</dcterms:created>
  <dcterms:modified xsi:type="dcterms:W3CDTF">2013-03-15T09:28:07Z</dcterms:modified>
</cp:coreProperties>
</file>