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15127" y="715028"/>
            <a:ext cx="8361229" cy="2098226"/>
          </a:xfrm>
        </p:spPr>
        <p:txBody>
          <a:bodyPr/>
          <a:lstStyle/>
          <a:p>
            <a:r>
              <a:rPr lang="ru-RU" dirty="0"/>
              <a:t>Курсовая работа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79906" y="2813255"/>
            <a:ext cx="6831673" cy="2229262"/>
          </a:xfrm>
        </p:spPr>
        <p:txBody>
          <a:bodyPr/>
          <a:lstStyle/>
          <a:p>
            <a:r>
              <a:rPr lang="ru-RU" dirty="0"/>
              <a:t>На тему</a:t>
            </a:r>
            <a:r>
              <a:rPr lang="en-US" dirty="0"/>
              <a:t>: </a:t>
            </a:r>
            <a:r>
              <a:rPr lang="en-US" dirty="0" smtClean="0"/>
              <a:t>«</a:t>
            </a:r>
            <a:r>
              <a:rPr lang="ru-RU" dirty="0" smtClean="0"/>
              <a:t>Калькулятор с расширенными возможностями</a:t>
            </a:r>
            <a:r>
              <a:rPr lang="en-US" dirty="0" smtClean="0"/>
              <a:t>»</a:t>
            </a:r>
            <a:endParaRPr lang="ru-RU" dirty="0"/>
          </a:p>
          <a:p>
            <a:r>
              <a:rPr lang="ru-RU" dirty="0"/>
              <a:t>По дисциплине Системное Программирование</a:t>
            </a:r>
            <a:endParaRPr lang="en-US" dirty="0"/>
          </a:p>
          <a:p>
            <a:r>
              <a:rPr lang="ru-RU" dirty="0"/>
              <a:t>Выполнил студент группы ИУК5-42Б </a:t>
            </a:r>
            <a:r>
              <a:rPr lang="ru-RU" dirty="0" smtClean="0"/>
              <a:t>Кузнецов Р.С.</a:t>
            </a:r>
            <a:endParaRPr lang="ru-RU" dirty="0"/>
          </a:p>
          <a:p>
            <a:r>
              <a:rPr lang="ru-RU" dirty="0"/>
              <a:t>Руководитель</a:t>
            </a:r>
            <a:r>
              <a:rPr lang="en-US" dirty="0"/>
              <a:t> </a:t>
            </a:r>
            <a:r>
              <a:rPr lang="ru-RU" dirty="0" smtClean="0"/>
              <a:t>Фролов П.В.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0660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3995530" cy="14859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Блок-схема функции </a:t>
            </a:r>
            <a:r>
              <a:rPr lang="en-US" dirty="0" err="1" smtClean="0"/>
              <a:t>WndProc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5238336" y="239159"/>
            <a:ext cx="4992342" cy="638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26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9866243" cy="86470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Скриншоты пользовательского интерфейса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2075" y="2071686"/>
            <a:ext cx="2924175" cy="39528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169" y="2280189"/>
            <a:ext cx="2914650" cy="15335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3169" y="4212740"/>
            <a:ext cx="2905125" cy="15335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4738" y="2289714"/>
            <a:ext cx="2895600" cy="15240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5213" y="4222265"/>
            <a:ext cx="2895600" cy="1524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19428" y="1581495"/>
            <a:ext cx="320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Окно приложения при запуске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4993169" y="1581495"/>
            <a:ext cx="3024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Пример вычисления в </a:t>
            </a:r>
          </a:p>
          <a:p>
            <a:r>
              <a:rPr lang="ru-RU" dirty="0" smtClean="0"/>
              <a:t>режиме работы с градусами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8581475" y="1576363"/>
            <a:ext cx="3107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Пример вычисления в </a:t>
            </a:r>
          </a:p>
          <a:p>
            <a:r>
              <a:rPr lang="ru-RU" dirty="0" smtClean="0"/>
              <a:t>режиме работы с радианами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583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351722"/>
            <a:ext cx="9601200" cy="4515678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/>
              <a:t>	В </a:t>
            </a:r>
            <a:r>
              <a:rPr lang="ru-RU" dirty="0"/>
              <a:t>ходе </a:t>
            </a:r>
            <a:r>
              <a:rPr lang="ru-RU" dirty="0" smtClean="0"/>
              <a:t>выполнения курсовой </a:t>
            </a:r>
            <a:r>
              <a:rPr lang="ru-RU" dirty="0"/>
              <a:t>работы был разработан </a:t>
            </a:r>
            <a:r>
              <a:rPr lang="ru-RU" dirty="0" smtClean="0"/>
              <a:t>калькулятор с расширенными возможностями </a:t>
            </a:r>
            <a:r>
              <a:rPr lang="ru-RU" dirty="0"/>
              <a:t>на основе </a:t>
            </a:r>
            <a:r>
              <a:rPr lang="en-US" dirty="0" err="1" smtClean="0"/>
              <a:t>WinAPI</a:t>
            </a:r>
            <a:r>
              <a:rPr lang="en-US" dirty="0" smtClean="0"/>
              <a:t>.</a:t>
            </a:r>
            <a:endParaRPr lang="en-US" dirty="0"/>
          </a:p>
          <a:p>
            <a:pPr marL="0" indent="0" algn="just">
              <a:buNone/>
            </a:pPr>
            <a:r>
              <a:rPr lang="ru-RU" dirty="0"/>
              <a:t>	Работа выполнялась в несколько этапов</a:t>
            </a:r>
            <a:r>
              <a:rPr lang="en-US" dirty="0"/>
              <a:t>: </a:t>
            </a:r>
            <a:r>
              <a:rPr lang="ru-RU" dirty="0"/>
              <a:t>была разработана структура системы и реализовано прикладное оконное приложение на основе </a:t>
            </a:r>
            <a:r>
              <a:rPr lang="en-US" dirty="0" err="1"/>
              <a:t>WinAPI</a:t>
            </a:r>
            <a:r>
              <a:rPr lang="en-US" dirty="0"/>
              <a:t>.</a:t>
            </a:r>
            <a:endParaRPr lang="ru-RU" dirty="0"/>
          </a:p>
          <a:p>
            <a:pPr marL="0" indent="0" algn="just">
              <a:buNone/>
            </a:pPr>
            <a:r>
              <a:rPr lang="ru-RU" dirty="0"/>
              <a:t>	Были сформированы навыки по разработке и реализации программного приложения с использованием интерфейса прикладного программирования (АРI) операционных систем.</a:t>
            </a:r>
          </a:p>
          <a:p>
            <a:pPr marL="0" indent="0" algn="just">
              <a:buNone/>
            </a:pPr>
            <a:r>
              <a:rPr lang="ru-RU" dirty="0"/>
              <a:t>	В данной работе выполнены все поставленные задачи.</a:t>
            </a:r>
          </a:p>
          <a:p>
            <a:pPr marL="0" indent="0" algn="just">
              <a:buNone/>
            </a:pPr>
            <a:r>
              <a:rPr lang="ru-RU" dirty="0"/>
              <a:t>	В будущем можно усовершенствовать разработанное приложение путем добавления дополнительного функционала (например </a:t>
            </a:r>
            <a:r>
              <a:rPr lang="ru-RU" dirty="0" smtClean="0"/>
              <a:t>добавление кнопок памяти).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3304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5500" dirty="0" smtClean="0"/>
              <a:t>Спасибо за внимание!</a:t>
            </a:r>
            <a:endParaRPr lang="ru-RU" sz="5500" dirty="0"/>
          </a:p>
        </p:txBody>
      </p:sp>
    </p:spTree>
    <p:extLst>
      <p:ext uri="{BB962C8B-B14F-4D97-AF65-F5344CB8AC3E}">
        <p14:creationId xmlns:p14="http://schemas.microsoft.com/office/powerpoint/2010/main" val="3384207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36983"/>
          </a:xfrm>
        </p:spPr>
        <p:txBody>
          <a:bodyPr>
            <a:normAutofit fontScale="90000"/>
          </a:bodyPr>
          <a:lstStyle/>
          <a:p>
            <a:r>
              <a:rPr lang="ru-RU" dirty="0"/>
              <a:t>Основание для </a:t>
            </a:r>
            <a:r>
              <a:rPr lang="ru-RU" dirty="0" smtClean="0"/>
              <a:t>разработки и 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550504"/>
            <a:ext cx="9998766" cy="50358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300" dirty="0"/>
              <a:t>Практически во всех сферах разработки необходимо производить быстрые арифметические и тригонометрические вычисления. В большинстве видов простых калькуляторов пользователь не может производить вычисления над тригонометрическими функциями, хотя зачастую это необходимо сделать в кротчайшие сроки. Вместо того, чтобы сразу начать вычислять на главном экране калькулятора, пользователь вынужден искать другой вид калькулятора или разбираться в настройках, чтобы появилась возможность взаимодействия с тригонометрическими функциями. Во время усердной работы не хотелось бы делать лишних действий в условиях временных ограничений. Поэтому необходимо реализовать такой калькулятор, в котором пользователь сможет, не теряя времени, производить вычисления как обычные, так и тригонометрические.</a:t>
            </a:r>
          </a:p>
          <a:p>
            <a:pPr marL="0" indent="0">
              <a:buNone/>
            </a:pPr>
            <a:r>
              <a:rPr lang="ru-RU" sz="2300" dirty="0"/>
              <a:t>Для того, чтобы реализовать наиболее эффективный, производительный и удобный калькулятор, необходимо использовать интерфейсы взаимодействия с операционной системой через системные библиотеки и </a:t>
            </a:r>
            <a:r>
              <a:rPr lang="ru-RU" sz="2300" dirty="0" err="1"/>
              <a:t>WinAPI</a:t>
            </a:r>
            <a:r>
              <a:rPr lang="ru-RU" sz="2300" dirty="0"/>
              <a:t> функции.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2724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36258" y="965752"/>
            <a:ext cx="4287078" cy="59966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З</a:t>
            </a:r>
            <a:r>
              <a:rPr lang="ru-RU" dirty="0" smtClean="0"/>
              <a:t>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Целью курсовой работы является формирование практических навыков по разработке и реализации программного приложения с использованием интерфейса прикладного программирования (АРI) операционных систем.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5308788" cy="4340088"/>
          </a:xfrm>
        </p:spPr>
        <p:txBody>
          <a:bodyPr>
            <a:normAutofit/>
          </a:bodyPr>
          <a:lstStyle/>
          <a:p>
            <a:pPr lvl="0"/>
            <a:r>
              <a:rPr lang="ru-RU" sz="1800" dirty="0"/>
              <a:t>исследование предметной области</a:t>
            </a:r>
            <a:r>
              <a:rPr lang="en-US" sz="1800" dirty="0"/>
              <a:t>;</a:t>
            </a:r>
            <a:endParaRPr lang="ru-RU" sz="1800" dirty="0"/>
          </a:p>
          <a:p>
            <a:pPr lvl="0"/>
            <a:r>
              <a:rPr lang="ru-RU" sz="1800" dirty="0"/>
              <a:t>изучение принципов системного программирования и работы </a:t>
            </a:r>
            <a:r>
              <a:rPr lang="en-US" sz="1800" dirty="0" err="1"/>
              <a:t>WinAPI</a:t>
            </a:r>
            <a:r>
              <a:rPr lang="en-US" sz="1800" dirty="0"/>
              <a:t> </a:t>
            </a:r>
            <a:r>
              <a:rPr lang="ru-RU" sz="1800" dirty="0"/>
              <a:t>функций;</a:t>
            </a:r>
          </a:p>
          <a:p>
            <a:pPr lvl="0"/>
            <a:r>
              <a:rPr lang="ru-RU" sz="1800" dirty="0"/>
              <a:t>разработка калькулятора</a:t>
            </a:r>
            <a:r>
              <a:rPr lang="en-US" sz="1800" dirty="0"/>
              <a:t>;</a:t>
            </a:r>
            <a:endParaRPr lang="ru-RU" sz="1800" dirty="0"/>
          </a:p>
          <a:p>
            <a:pPr lvl="0"/>
            <a:r>
              <a:rPr lang="ru-RU" sz="1800" dirty="0"/>
              <a:t>тестирование разработанного программного обеспечения;</a:t>
            </a:r>
          </a:p>
          <a:p>
            <a:pPr lvl="0"/>
            <a:r>
              <a:rPr lang="ru-RU" sz="1800" dirty="0"/>
              <a:t>анализ полученных результатов;</a:t>
            </a:r>
          </a:p>
          <a:p>
            <a:pPr lvl="0"/>
            <a:r>
              <a:rPr lang="ru-RU" sz="1800" dirty="0"/>
              <a:t>подготовка расчетно-пояснительной записки и графических листов;</a:t>
            </a:r>
          </a:p>
          <a:p>
            <a:pPr lvl="0"/>
            <a:r>
              <a:rPr lang="ru-RU" sz="1800" dirty="0"/>
              <a:t>подготовка презентации и речи для защиты курсовой работы;</a:t>
            </a:r>
          </a:p>
          <a:p>
            <a:pPr lvl="0"/>
            <a:r>
              <a:rPr lang="ru-RU" sz="1800" dirty="0"/>
              <a:t>защита курсовой работы.</a:t>
            </a:r>
          </a:p>
          <a:p>
            <a:endParaRPr lang="ru-RU" sz="18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451954" y="965752"/>
            <a:ext cx="4287078" cy="59966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Цель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4814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предметной области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941443"/>
            <a:ext cx="9601200" cy="3581400"/>
          </a:xfrm>
        </p:spPr>
        <p:txBody>
          <a:bodyPr/>
          <a:lstStyle/>
          <a:p>
            <a:pPr algn="just"/>
            <a:r>
              <a:rPr lang="ru-RU" dirty="0" smtClean="0"/>
              <a:t>Предметной </a:t>
            </a:r>
            <a:r>
              <a:rPr lang="ru-RU" dirty="0"/>
              <a:t>областью является прикладное программное приложение, </a:t>
            </a:r>
            <a:r>
              <a:rPr lang="ru-RU" dirty="0" smtClean="0"/>
              <a:t>осуществляющее вычисление арифметических и тригонометрических выражений, задача которого обеспечить быстрое и удобное взаимодействие с пользовательским интерфейсом. </a:t>
            </a:r>
            <a:r>
              <a:rPr lang="ru-RU" dirty="0"/>
              <a:t>Пользователь приложения </a:t>
            </a:r>
            <a:r>
              <a:rPr lang="ru-RU" dirty="0" smtClean="0"/>
              <a:t>может вводить данные как с клавиатуры, так и с помощью мыши, а также переключать режимы работы калькулятора.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2657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проекта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371600" y="2286000"/>
            <a:ext cx="5638800" cy="3581400"/>
          </a:xfrm>
        </p:spPr>
        <p:txBody>
          <a:bodyPr/>
          <a:lstStyle/>
          <a:p>
            <a:r>
              <a:rPr lang="ru-RU" dirty="0" smtClean="0"/>
              <a:t>Данное приложение реализует многоуровневый архитектурный шаблон.</a:t>
            </a:r>
            <a:endParaRPr lang="ru-RU" dirty="0"/>
          </a:p>
        </p:txBody>
      </p:sp>
      <p:pic>
        <p:nvPicPr>
          <p:cNvPr id="7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813" y="2286000"/>
            <a:ext cx="4273804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6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схема системы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6432" y="0"/>
            <a:ext cx="4395439" cy="6858000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960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17713"/>
          </a:xfrm>
        </p:spPr>
        <p:txBody>
          <a:bodyPr/>
          <a:lstStyle/>
          <a:p>
            <a:r>
              <a:rPr lang="ru-RU" dirty="0" smtClean="0"/>
              <a:t>Ограничения и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603513"/>
            <a:ext cx="9601200" cy="4263887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Технологии:</a:t>
            </a:r>
          </a:p>
          <a:p>
            <a:r>
              <a:rPr lang="ru-RU" dirty="0"/>
              <a:t>я</a:t>
            </a:r>
            <a:r>
              <a:rPr lang="ru-RU" dirty="0" smtClean="0"/>
              <a:t>зык программирования </a:t>
            </a:r>
            <a:r>
              <a:rPr lang="en-US" dirty="0" smtClean="0"/>
              <a:t>C/C++;</a:t>
            </a:r>
          </a:p>
          <a:p>
            <a:r>
              <a:rPr lang="ru-RU" dirty="0"/>
              <a:t>и</a:t>
            </a:r>
            <a:r>
              <a:rPr lang="ru-RU" dirty="0" smtClean="0"/>
              <a:t>спользование </a:t>
            </a:r>
            <a:r>
              <a:rPr lang="en-US" dirty="0" smtClean="0"/>
              <a:t>Windows API </a:t>
            </a:r>
            <a:r>
              <a:rPr lang="ru-RU" dirty="0" smtClean="0"/>
              <a:t>функций для реализации методов калькулятора;</a:t>
            </a:r>
          </a:p>
          <a:p>
            <a:r>
              <a:rPr lang="ru-RU" dirty="0"/>
              <a:t>с</a:t>
            </a:r>
            <a:r>
              <a:rPr lang="ru-RU" dirty="0" smtClean="0"/>
              <a:t>реда разработки </a:t>
            </a:r>
            <a:r>
              <a:rPr lang="en-US" dirty="0" smtClean="0"/>
              <a:t>Visual Studio 2019;</a:t>
            </a:r>
          </a:p>
          <a:p>
            <a:r>
              <a:rPr lang="ru-RU" dirty="0"/>
              <a:t>т</a:t>
            </a:r>
            <a:r>
              <a:rPr lang="ru-RU" dirty="0" smtClean="0"/>
              <a:t>ип приложения – оконное;</a:t>
            </a:r>
          </a:p>
          <a:p>
            <a:pPr marL="0" indent="0" algn="ctr">
              <a:buNone/>
            </a:pPr>
            <a:r>
              <a:rPr lang="ru-RU" dirty="0" smtClean="0"/>
              <a:t>Ограничения:</a:t>
            </a:r>
          </a:p>
          <a:p>
            <a:pPr marL="0" indent="0">
              <a:buNone/>
            </a:pPr>
            <a:r>
              <a:rPr lang="ru-RU" dirty="0" smtClean="0"/>
              <a:t>Входные данные:</a:t>
            </a:r>
          </a:p>
          <a:p>
            <a:r>
              <a:rPr lang="ru-RU" dirty="0"/>
              <a:t>ч</a:t>
            </a:r>
            <a:r>
              <a:rPr lang="ru-RU" dirty="0" smtClean="0"/>
              <a:t>исла (операнды или постоянные);</a:t>
            </a:r>
          </a:p>
          <a:p>
            <a:r>
              <a:rPr lang="ru-RU" dirty="0" smtClean="0"/>
              <a:t>тригонометрические функции;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885041" y="4108173"/>
            <a:ext cx="4214193" cy="2253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Выходные данные:</a:t>
            </a:r>
          </a:p>
          <a:p>
            <a:pPr marL="384048" lvl="0" indent="-384048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ru-RU" sz="2000" dirty="0" smtClean="0">
                <a:solidFill>
                  <a:srgbClr val="191B0E"/>
                </a:solidFill>
              </a:rPr>
              <a:t>вычисленные числовые значения входных данных;</a:t>
            </a:r>
          </a:p>
          <a:p>
            <a:pPr marL="384048" lvl="0" indent="-384048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ru-RU" sz="2000" dirty="0">
                <a:solidFill>
                  <a:srgbClr val="191B0E"/>
                </a:solidFill>
              </a:rPr>
              <a:t>с</a:t>
            </a:r>
            <a:r>
              <a:rPr lang="ru-RU" sz="2000" dirty="0" smtClean="0">
                <a:solidFill>
                  <a:srgbClr val="191B0E"/>
                </a:solidFill>
              </a:rPr>
              <a:t>ообщение об ошибке при некорректном вводе.</a:t>
            </a:r>
          </a:p>
          <a:p>
            <a:pPr marL="384048" lvl="0" indent="-384048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9157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2330" y="0"/>
            <a:ext cx="9601200" cy="62616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Диаграмма использования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923" y="795129"/>
            <a:ext cx="11295059" cy="585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332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3134139" cy="8514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Блок-схема функции </a:t>
            </a:r>
            <a:r>
              <a:rPr lang="en-US" dirty="0" smtClean="0"/>
              <a:t>Calculate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8954" y="460513"/>
            <a:ext cx="2430557" cy="612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80282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530</TotalTime>
  <Words>390</Words>
  <Application>Microsoft Office PowerPoint</Application>
  <PresentationFormat>Широкоэкранный</PresentationFormat>
  <Paragraphs>53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5" baseType="lpstr">
      <vt:lpstr>Franklin Gothic Book</vt:lpstr>
      <vt:lpstr>Crop</vt:lpstr>
      <vt:lpstr>Курсовая работа</vt:lpstr>
      <vt:lpstr>Основание для разработки и актуальность</vt:lpstr>
      <vt:lpstr>Задачи</vt:lpstr>
      <vt:lpstr>Описание предметной области</vt:lpstr>
      <vt:lpstr>Структура проекта</vt:lpstr>
      <vt:lpstr>Общая схема системы</vt:lpstr>
      <vt:lpstr>Ограничения и технологии</vt:lpstr>
      <vt:lpstr>Диаграмма использования</vt:lpstr>
      <vt:lpstr>Блок-схема функции Calculate</vt:lpstr>
      <vt:lpstr>Блок-схема функции WndProc</vt:lpstr>
      <vt:lpstr>Скриншоты пользовательского интерфейса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Роман Роман</dc:creator>
  <cp:lastModifiedBy>Роман Роман</cp:lastModifiedBy>
  <cp:revision>43</cp:revision>
  <dcterms:created xsi:type="dcterms:W3CDTF">2021-05-23T19:56:23Z</dcterms:created>
  <dcterms:modified xsi:type="dcterms:W3CDTF">2021-05-24T21:00:50Z</dcterms:modified>
</cp:coreProperties>
</file>