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75" r:id="rId2"/>
    <p:sldId id="263" r:id="rId3"/>
    <p:sldId id="264" r:id="rId4"/>
    <p:sldId id="265" r:id="rId5"/>
    <p:sldId id="266" r:id="rId6"/>
    <p:sldId id="267" r:id="rId7"/>
    <p:sldId id="276" r:id="rId8"/>
    <p:sldId id="268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0DC2F-5444-437E-B198-AF486F3D1F70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24A44-9DD0-4A5D-BE70-20CDDF2DAB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11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24A44-9DD0-4A5D-BE70-20CDDF2DAB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41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E5B0D7-3154-424F-9AFF-D6548EA40344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90CE-012B-462C-8CA9-04BEE85B308F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B5C2-CBB1-4F22-81C7-B73E9FF53C1E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F0A-3BEF-4EAD-9C3B-988EE8DEB9BD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CFA419-9BD1-4FD0-A4FA-F6B453558A45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816-D81C-48FD-A7A0-1FFCED991711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4568-4178-4BE1-B31D-5AE811005197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95BA-5222-484F-B051-9F1013048393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B97C-553A-4DCA-9675-240CABBC35A3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D88BAA-FF07-449B-AB4A-EBEB00BA6E3E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1559C1-65FC-4395-B7D1-A8350BAEDDC4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52A34E8-C410-47A8-BE0A-7A2AB5BB9330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1198418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Курсовая работа</a:t>
            </a: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2756363" y="2577727"/>
            <a:ext cx="6831673" cy="2229262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На тему</a:t>
            </a:r>
            <a:r>
              <a:rPr lang="en-US" dirty="0" smtClean="0"/>
              <a:t>: «</a:t>
            </a:r>
            <a:r>
              <a:rPr lang="ru-RU" dirty="0" smtClean="0"/>
              <a:t>Калькулятор с расширенными возможностями</a:t>
            </a:r>
            <a:r>
              <a:rPr lang="en-US" dirty="0" smtClean="0"/>
              <a:t>»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По дисциплине Системное Программирование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Выполнил студент группы ИУК5-42Б Кузнецов Р.С.</a:t>
            </a:r>
          </a:p>
          <a:p>
            <a:pPr marL="0" indent="0" algn="ctr">
              <a:buNone/>
            </a:pPr>
            <a:r>
              <a:rPr lang="ru-RU" dirty="0" smtClean="0"/>
              <a:t>Руководитель</a:t>
            </a:r>
            <a:r>
              <a:rPr lang="en-US" dirty="0" smtClean="0"/>
              <a:t> </a:t>
            </a:r>
            <a:r>
              <a:rPr lang="ru-RU" dirty="0" smtClean="0"/>
              <a:t>Фролов П.В.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7828" y="325582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47655" y="1358531"/>
            <a:ext cx="5491439" cy="1726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 ходе выполнения курсовой работы был разработан калькулятор с расширенными возможностями на основе </a:t>
            </a:r>
            <a:r>
              <a:rPr lang="en-US" dirty="0" err="1" smtClean="0"/>
              <a:t>WinAPI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99507" y="3302458"/>
            <a:ext cx="6857999" cy="1350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Были сформированы навыки по разработке и реализации программного приложения с использованием интерфейса прикладного программирования (АРI) операционных </a:t>
            </a:r>
            <a:r>
              <a:rPr lang="ru-RU" dirty="0" smtClean="0"/>
              <a:t>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17921" y="4965831"/>
            <a:ext cx="5621173" cy="1726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 будущем можно усовершенствовать разработанное приложение путем добавления дополнительного функционала (например, добавление кнопок памяти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30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500" dirty="0" smtClean="0"/>
              <a:t>Спасибо за внимание!</a:t>
            </a:r>
            <a:endParaRPr lang="ru-RU" sz="55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0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7828" y="191739"/>
            <a:ext cx="9601200" cy="1036983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Основание для </a:t>
            </a:r>
            <a:r>
              <a:rPr lang="ru-RU" dirty="0" smtClean="0"/>
              <a:t>разработки и 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92614" y="5123068"/>
            <a:ext cx="4668228" cy="15326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1800" dirty="0" smtClean="0"/>
              <a:t>Во </a:t>
            </a:r>
            <a:r>
              <a:rPr lang="ru-RU" sz="1800" dirty="0"/>
              <a:t>время усердной работы не хотелось бы делать лишних действий в условиях </a:t>
            </a:r>
            <a:r>
              <a:rPr lang="ru-RU" sz="1800" dirty="0" smtClean="0"/>
              <a:t>ограниченности по времени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92614" y="1228722"/>
            <a:ext cx="4668228" cy="1532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 большинстве видов </a:t>
            </a:r>
            <a:r>
              <a:rPr lang="ru-RU" dirty="0" smtClean="0"/>
              <a:t>калькуляторов невозможно вычислять тригонометрические функции</a:t>
            </a:r>
            <a:r>
              <a:rPr lang="en-US" dirty="0" smtClean="0"/>
              <a:t> </a:t>
            </a:r>
            <a:r>
              <a:rPr lang="ru-RU" dirty="0" smtClean="0"/>
              <a:t>быстро и удобно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92614" y="3117861"/>
            <a:ext cx="4668228" cy="1648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ru-RU" dirty="0" smtClean="0"/>
              <a:t>вычислений, нужно </a:t>
            </a:r>
            <a:r>
              <a:rPr lang="ru-RU" dirty="0"/>
              <a:t>искать другой вид калькулятора или разбираться в </a:t>
            </a:r>
            <a:r>
              <a:rPr lang="ru-RU" dirty="0" smtClean="0"/>
              <a:t>настройках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7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6258" y="965752"/>
            <a:ext cx="4287078" cy="59966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</a:t>
            </a:r>
            <a:r>
              <a:rPr lang="ru-RU" dirty="0" smtClean="0"/>
              <a:t>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Целью курсовой работы является формирование практических навыков по разработке и реализации программного приложения с использованием интерфейса прикладного программирования (АРI) операционных систем.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5308788" cy="4340088"/>
          </a:xfrm>
        </p:spPr>
        <p:txBody>
          <a:bodyPr>
            <a:normAutofit/>
          </a:bodyPr>
          <a:lstStyle/>
          <a:p>
            <a:pPr lvl="0"/>
            <a:r>
              <a:rPr lang="ru-RU" sz="1800" dirty="0"/>
              <a:t>исследование предметной области</a:t>
            </a:r>
            <a:r>
              <a:rPr lang="en-US" sz="1800" dirty="0"/>
              <a:t>;</a:t>
            </a:r>
            <a:endParaRPr lang="ru-RU" sz="1800" dirty="0"/>
          </a:p>
          <a:p>
            <a:pPr lvl="0"/>
            <a:r>
              <a:rPr lang="ru-RU" sz="1800" dirty="0"/>
              <a:t>изучение принципов системного программирования и работы </a:t>
            </a:r>
            <a:r>
              <a:rPr lang="en-US" sz="1800" dirty="0" err="1"/>
              <a:t>WinAPI</a:t>
            </a:r>
            <a:r>
              <a:rPr lang="en-US" sz="1800" dirty="0"/>
              <a:t> </a:t>
            </a:r>
            <a:r>
              <a:rPr lang="ru-RU" sz="1800" dirty="0"/>
              <a:t>функций;</a:t>
            </a:r>
          </a:p>
          <a:p>
            <a:pPr lvl="0"/>
            <a:r>
              <a:rPr lang="ru-RU" sz="1800" dirty="0"/>
              <a:t>разработка калькулятора</a:t>
            </a:r>
            <a:r>
              <a:rPr lang="en-US" sz="1800" dirty="0"/>
              <a:t>;</a:t>
            </a:r>
            <a:endParaRPr lang="ru-RU" sz="1800" dirty="0"/>
          </a:p>
          <a:p>
            <a:pPr lvl="0"/>
            <a:r>
              <a:rPr lang="ru-RU" sz="1800" dirty="0"/>
              <a:t>тестирование разработанного программного обеспечения;</a:t>
            </a:r>
          </a:p>
          <a:p>
            <a:pPr lvl="0"/>
            <a:r>
              <a:rPr lang="ru-RU" sz="1800" dirty="0"/>
              <a:t>анализ полученных результатов;</a:t>
            </a:r>
          </a:p>
          <a:p>
            <a:pPr lvl="0"/>
            <a:r>
              <a:rPr lang="ru-RU" sz="1800" dirty="0"/>
              <a:t>подготовка расчетно-пояснительной записки и графических листов;</a:t>
            </a:r>
          </a:p>
          <a:p>
            <a:pPr lvl="0"/>
            <a:r>
              <a:rPr lang="ru-RU" sz="1800" dirty="0"/>
              <a:t>подготовка презентации и речи для защиты курсовой работы;</a:t>
            </a:r>
          </a:p>
          <a:p>
            <a:pPr lvl="0"/>
            <a:r>
              <a:rPr lang="ru-RU" sz="1800" dirty="0"/>
              <a:t>защита курсовой работы.</a:t>
            </a:r>
          </a:p>
          <a:p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51954" y="965752"/>
            <a:ext cx="4287078" cy="5996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Цель 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7101" y="2412497"/>
            <a:ext cx="9601200" cy="2104084"/>
          </a:xfrm>
        </p:spPr>
        <p:txBody>
          <a:bodyPr/>
          <a:lstStyle/>
          <a:p>
            <a:pPr marL="0" indent="0" algn="ctr">
              <a:buNone/>
            </a:pPr>
            <a:r>
              <a:rPr lang="ru-RU" sz="2500" dirty="0" smtClean="0"/>
              <a:t>Предметной </a:t>
            </a:r>
            <a:r>
              <a:rPr lang="ru-RU" sz="2500" dirty="0"/>
              <a:t>областью является прикладное программное приложение, </a:t>
            </a:r>
            <a:r>
              <a:rPr lang="ru-RU" sz="2500" dirty="0" smtClean="0"/>
              <a:t>осуществляющее вычисление арифметических и тригонометрических выражений, задача которого обеспечить быстрое и удобное взаимодействие с пользовательским интерфейсом. </a:t>
            </a:r>
            <a:endParaRPr lang="ru-RU" sz="25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371600" y="2286000"/>
            <a:ext cx="5638800" cy="3581400"/>
          </a:xfrm>
        </p:spPr>
        <p:txBody>
          <a:bodyPr/>
          <a:lstStyle/>
          <a:p>
            <a:r>
              <a:rPr lang="ru-RU" dirty="0" smtClean="0"/>
              <a:t>Данное приложение реализует многоуровневый архитектурный шаблон.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120" y="1215736"/>
            <a:ext cx="3010898" cy="49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 системы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6432" y="0"/>
            <a:ext cx="4395439" cy="68580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31618"/>
            <a:ext cx="9601200" cy="79663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Основные использованные функции </a:t>
            </a:r>
            <a:r>
              <a:rPr lang="en-US" dirty="0" smtClean="0"/>
              <a:t>Windows API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11375" y="1240218"/>
            <a:ext cx="10792695" cy="1814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dirty="0" err="1" smtClean="0"/>
              <a:t>GetMessage</a:t>
            </a:r>
            <a:r>
              <a:rPr lang="ru-RU" dirty="0"/>
              <a:t>(&amp;</a:t>
            </a:r>
            <a:r>
              <a:rPr lang="ru-RU" dirty="0" err="1"/>
              <a:t>msg</a:t>
            </a:r>
            <a:r>
              <a:rPr lang="ru-RU" dirty="0"/>
              <a:t>, NULL, 0, 0) - извлекает сообщение из очереди сообщений вызывающего потока и помещает его в заданную структуру:</a:t>
            </a:r>
          </a:p>
          <a:p>
            <a:pPr lvl="1"/>
            <a:r>
              <a:rPr lang="ru-RU" dirty="0" err="1"/>
              <a:t>msg</a:t>
            </a:r>
            <a:r>
              <a:rPr lang="ru-RU" dirty="0"/>
              <a:t> - указатель на структуру MSG, которая принимает информацию из очереди сообщений потока,</a:t>
            </a:r>
          </a:p>
          <a:p>
            <a:pPr lvl="1"/>
            <a:r>
              <a:rPr lang="en-US" dirty="0"/>
              <a:t>NULL </a:t>
            </a:r>
            <a:r>
              <a:rPr lang="ru-RU" dirty="0"/>
              <a:t>– дескриптор окна,</a:t>
            </a:r>
          </a:p>
          <a:p>
            <a:pPr lvl="1"/>
            <a:r>
              <a:rPr lang="ru-RU" dirty="0"/>
              <a:t>Обе величины нулевые, следовательно, функция </a:t>
            </a:r>
            <a:r>
              <a:rPr lang="ru-RU" dirty="0" err="1"/>
              <a:t>GetMessage</a:t>
            </a:r>
            <a:r>
              <a:rPr lang="ru-RU" dirty="0"/>
              <a:t> возвращает все доступные сообщения (то есть никакой фильтрации в диапазоне значений не выполняется).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25433" y="3160490"/>
            <a:ext cx="7564583" cy="1814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dirty="0" err="1" smtClean="0"/>
              <a:t>GetWindowText</a:t>
            </a:r>
            <a:r>
              <a:rPr lang="ru-RU" dirty="0" smtClean="0"/>
              <a:t>(</a:t>
            </a:r>
            <a:r>
              <a:rPr lang="ru-RU" dirty="0" err="1" smtClean="0"/>
              <a:t>hEdit</a:t>
            </a:r>
            <a:r>
              <a:rPr lang="ru-RU" dirty="0"/>
              <a:t>, </a:t>
            </a:r>
            <a:r>
              <a:rPr lang="ru-RU" dirty="0" err="1"/>
              <a:t>buf</a:t>
            </a:r>
            <a:r>
              <a:rPr lang="ru-RU" dirty="0"/>
              <a:t>, </a:t>
            </a:r>
            <a:r>
              <a:rPr lang="ru-RU" dirty="0" err="1"/>
              <a:t>sizeof</a:t>
            </a:r>
            <a:r>
              <a:rPr lang="ru-RU" dirty="0"/>
              <a:t>(</a:t>
            </a:r>
            <a:r>
              <a:rPr lang="ru-RU" dirty="0" err="1"/>
              <a:t>buf</a:t>
            </a:r>
            <a:r>
              <a:rPr lang="ru-RU" dirty="0"/>
              <a:t>)) - копирует текст окна в буфер:</a:t>
            </a:r>
          </a:p>
          <a:p>
            <a:pPr lvl="1"/>
            <a:r>
              <a:rPr lang="ru-RU" dirty="0" err="1"/>
              <a:t>hEdit</a:t>
            </a:r>
            <a:r>
              <a:rPr lang="ru-RU" dirty="0"/>
              <a:t> - дескриптор окна управления с текстом (окно ввода-вывода);</a:t>
            </a:r>
          </a:p>
          <a:p>
            <a:pPr lvl="1"/>
            <a:r>
              <a:rPr lang="ru-RU" dirty="0" err="1"/>
              <a:t>buf</a:t>
            </a:r>
            <a:r>
              <a:rPr lang="ru-RU" dirty="0"/>
              <a:t> - адрес буфера для текста;</a:t>
            </a:r>
          </a:p>
          <a:p>
            <a:r>
              <a:rPr lang="ru-RU" dirty="0" smtClean="0"/>
              <a:t>	</a:t>
            </a:r>
            <a:r>
              <a:rPr lang="ru-RU" dirty="0" err="1" smtClean="0"/>
              <a:t>sizeof</a:t>
            </a:r>
            <a:r>
              <a:rPr lang="ru-RU" dirty="0" smtClean="0"/>
              <a:t>(</a:t>
            </a:r>
            <a:r>
              <a:rPr lang="ru-RU" dirty="0" err="1" smtClean="0"/>
              <a:t>buf</a:t>
            </a:r>
            <a:r>
              <a:rPr lang="ru-RU" dirty="0"/>
              <a:t>) - максимальное число символов для копирования;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164179" y="5080762"/>
            <a:ext cx="6487085" cy="16030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dirty="0" err="1" smtClean="0"/>
              <a:t>SetWindowText</a:t>
            </a:r>
            <a:r>
              <a:rPr lang="en-US" dirty="0" smtClean="0"/>
              <a:t>(</a:t>
            </a:r>
            <a:r>
              <a:rPr lang="en-US" dirty="0" err="1" smtClean="0"/>
              <a:t>hEdit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) - </a:t>
            </a:r>
            <a:r>
              <a:rPr lang="ru-RU" dirty="0"/>
              <a:t>изменяет текст окна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hEdit</a:t>
            </a:r>
            <a:r>
              <a:rPr lang="ru-RU" dirty="0"/>
              <a:t> - дескриптор окна, текст которого должен быть изменен (окно ввода-вывода);</a:t>
            </a:r>
          </a:p>
          <a:p>
            <a:pPr lvl="1"/>
            <a:r>
              <a:rPr lang="en-US" dirty="0" err="1"/>
              <a:t>buf</a:t>
            </a:r>
            <a:r>
              <a:rPr lang="en-US" dirty="0"/>
              <a:t> </a:t>
            </a:r>
            <a:r>
              <a:rPr lang="ru-RU" dirty="0"/>
              <a:t>– адрес буфера для текста.</a:t>
            </a:r>
          </a:p>
        </p:txBody>
      </p:sp>
    </p:spTree>
    <p:extLst>
      <p:ext uri="{BB962C8B-B14F-4D97-AF65-F5344CB8AC3E}">
        <p14:creationId xmlns:p14="http://schemas.microsoft.com/office/powerpoint/2010/main" val="202680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7713"/>
          </a:xfrm>
        </p:spPr>
        <p:txBody>
          <a:bodyPr/>
          <a:lstStyle/>
          <a:p>
            <a:r>
              <a:rPr lang="ru-RU" dirty="0" smtClean="0"/>
              <a:t>Ограничения и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03513"/>
            <a:ext cx="9060873" cy="426388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Технологии:</a:t>
            </a:r>
          </a:p>
          <a:p>
            <a:r>
              <a:rPr lang="ru-RU" dirty="0"/>
              <a:t>я</a:t>
            </a:r>
            <a:r>
              <a:rPr lang="ru-RU" dirty="0" smtClean="0"/>
              <a:t>зык программирования </a:t>
            </a:r>
            <a:r>
              <a:rPr lang="en-US" dirty="0" smtClean="0"/>
              <a:t>C/C++;</a:t>
            </a:r>
          </a:p>
          <a:p>
            <a:r>
              <a:rPr lang="ru-RU" dirty="0"/>
              <a:t>и</a:t>
            </a:r>
            <a:r>
              <a:rPr lang="ru-RU" dirty="0" smtClean="0"/>
              <a:t>спользование </a:t>
            </a:r>
            <a:r>
              <a:rPr lang="en-US" dirty="0" smtClean="0"/>
              <a:t>Windows API </a:t>
            </a:r>
            <a:r>
              <a:rPr lang="ru-RU" dirty="0" smtClean="0"/>
              <a:t>функций для реализации методов калькулятора;</a:t>
            </a:r>
          </a:p>
          <a:p>
            <a:r>
              <a:rPr lang="ru-RU" dirty="0"/>
              <a:t>с</a:t>
            </a:r>
            <a:r>
              <a:rPr lang="ru-RU" dirty="0" smtClean="0"/>
              <a:t>реда разработки </a:t>
            </a:r>
            <a:r>
              <a:rPr lang="en-US" dirty="0" smtClean="0"/>
              <a:t>Visual Studio 2019;</a:t>
            </a:r>
          </a:p>
          <a:p>
            <a:r>
              <a:rPr lang="ru-RU" dirty="0"/>
              <a:t>т</a:t>
            </a:r>
            <a:r>
              <a:rPr lang="ru-RU" dirty="0" smtClean="0"/>
              <a:t>ип приложения – оконное;</a:t>
            </a:r>
          </a:p>
          <a:p>
            <a:pPr marL="0" indent="0" algn="ctr">
              <a:buNone/>
            </a:pPr>
            <a:r>
              <a:rPr lang="ru-RU" dirty="0" smtClean="0"/>
              <a:t>Ограничения:</a:t>
            </a:r>
          </a:p>
          <a:p>
            <a:pPr marL="0" indent="0">
              <a:buNone/>
            </a:pPr>
            <a:r>
              <a:rPr lang="ru-RU" dirty="0" smtClean="0"/>
              <a:t>Входные данные:</a:t>
            </a:r>
          </a:p>
          <a:p>
            <a:pPr lvl="0"/>
            <a:r>
              <a:rPr lang="ru-RU" dirty="0"/>
              <a:t>арифметические </a:t>
            </a:r>
            <a:r>
              <a:rPr lang="ru-RU" dirty="0" smtClean="0"/>
              <a:t>выражения</a:t>
            </a:r>
          </a:p>
          <a:p>
            <a:pPr marL="0" lvl="0" indent="0">
              <a:buNone/>
            </a:pPr>
            <a:r>
              <a:rPr lang="ru-RU" dirty="0" smtClean="0"/>
              <a:t>      в </a:t>
            </a:r>
            <a:r>
              <a:rPr lang="ru-RU" dirty="0"/>
              <a:t>текстовом формате;</a:t>
            </a:r>
          </a:p>
          <a:p>
            <a:r>
              <a:rPr lang="ru-RU" dirty="0"/>
              <a:t>тригонометрические </a:t>
            </a:r>
            <a:r>
              <a:rPr lang="ru-RU" dirty="0" smtClean="0"/>
              <a:t>выражения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</a:t>
            </a:r>
            <a:r>
              <a:rPr lang="ru-RU" dirty="0"/>
              <a:t>в текстовом формате.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04932" y="3735456"/>
            <a:ext cx="4214193" cy="225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Выходные данные:</a:t>
            </a:r>
          </a:p>
          <a:p>
            <a:pPr marL="384048" lvl="0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ru-RU" sz="2000" dirty="0" smtClean="0">
                <a:solidFill>
                  <a:srgbClr val="191B0E"/>
                </a:solidFill>
              </a:rPr>
              <a:t>вычисленные числовые значения входных данных;</a:t>
            </a:r>
          </a:p>
          <a:p>
            <a:pPr marL="384048" lvl="0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ru-RU" sz="2000" dirty="0">
                <a:solidFill>
                  <a:srgbClr val="191B0E"/>
                </a:solidFill>
              </a:rPr>
              <a:t>с</a:t>
            </a:r>
            <a:r>
              <a:rPr lang="ru-RU" sz="2000" dirty="0" smtClean="0">
                <a:solidFill>
                  <a:srgbClr val="191B0E"/>
                </a:solidFill>
              </a:rPr>
              <a:t>ообщение об ошибке при некорректном вводе.</a:t>
            </a:r>
          </a:p>
          <a:p>
            <a:pPr marL="384048" lvl="0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866243" cy="8647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Скриншоты пользовательского интерфейса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075" y="2071686"/>
            <a:ext cx="2924175" cy="3952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169" y="2280189"/>
            <a:ext cx="2914650" cy="1533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169" y="4212740"/>
            <a:ext cx="2905125" cy="15335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738" y="2289714"/>
            <a:ext cx="2895600" cy="1524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5213" y="4222265"/>
            <a:ext cx="2895600" cy="1524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428" y="1581495"/>
            <a:ext cx="320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приложения при запуске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993169" y="1581495"/>
            <a:ext cx="302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вычисления в </a:t>
            </a:r>
          </a:p>
          <a:p>
            <a:r>
              <a:rPr lang="ru-RU" dirty="0" smtClean="0"/>
              <a:t>режиме работы с градусами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581475" y="1576363"/>
            <a:ext cx="310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вычисления в </a:t>
            </a:r>
          </a:p>
          <a:p>
            <a:r>
              <a:rPr lang="ru-RU" dirty="0" smtClean="0"/>
              <a:t>режиме работы с радианами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39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849</TotalTime>
  <Words>409</Words>
  <Application>Microsoft Office PowerPoint</Application>
  <PresentationFormat>Широкоэкранный</PresentationFormat>
  <Paragraphs>76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Курсовая работа</vt:lpstr>
      <vt:lpstr>Основание для разработки и актуальность</vt:lpstr>
      <vt:lpstr>Задачи</vt:lpstr>
      <vt:lpstr>Описание предметной области</vt:lpstr>
      <vt:lpstr>Структура проекта</vt:lpstr>
      <vt:lpstr>Общая схема системы</vt:lpstr>
      <vt:lpstr>Основные использованные функции Windows API</vt:lpstr>
      <vt:lpstr>Ограничения и технологии</vt:lpstr>
      <vt:lpstr>Скриншоты пользовательского интерфейса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Роман</dc:creator>
  <cp:lastModifiedBy>Роман Роман</cp:lastModifiedBy>
  <cp:revision>67</cp:revision>
  <dcterms:created xsi:type="dcterms:W3CDTF">2021-05-23T19:56:23Z</dcterms:created>
  <dcterms:modified xsi:type="dcterms:W3CDTF">2021-05-26T00:46:10Z</dcterms:modified>
</cp:coreProperties>
</file>