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72" r:id="rId6"/>
    <p:sldId id="270" r:id="rId7"/>
    <p:sldId id="268" r:id="rId8"/>
    <p:sldId id="273" r:id="rId9"/>
    <p:sldId id="271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xmlns="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xmlns="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xmlns="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A24C834-B741-4195-B095-CF0589AF7461}"/>
              </a:ext>
            </a:extLst>
          </p:cNvPr>
          <p:cNvSpPr/>
          <p:nvPr/>
        </p:nvSpPr>
        <p:spPr>
          <a:xfrm>
            <a:off x="0" y="1340976"/>
            <a:ext cx="12192000" cy="4158048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448"/>
            <a:ext cx="9144000" cy="730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</a:t>
            </a:r>
            <a:r>
              <a:rPr lang="ru-RU" dirty="0"/>
              <a:t>я</a:t>
            </a:r>
            <a:r>
              <a:rPr lang="ru-RU" dirty="0" smtClean="0"/>
              <a:t> работа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2111"/>
            <a:ext cx="9144000" cy="72026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 тему</a:t>
            </a:r>
            <a:r>
              <a:rPr lang="ru-RU" sz="2800" dirty="0"/>
              <a:t>:</a:t>
            </a:r>
            <a:r>
              <a:rPr lang="ru-RU" sz="2800" dirty="0" smtClean="0"/>
              <a:t> </a:t>
            </a:r>
            <a:r>
              <a:rPr lang="ru-RU" sz="2800" dirty="0" smtClean="0"/>
              <a:t>«</a:t>
            </a:r>
            <a:r>
              <a:rPr lang="ru-RU" sz="2800" i="1" dirty="0"/>
              <a:t>Разработка системы  автоматического управления шаговым двигателем на микроконтроллере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8458" y="3197409"/>
            <a:ext cx="574202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ru-RU" sz="2000" dirty="0">
                <a:solidFill>
                  <a:prstClr val="white"/>
                </a:solidFill>
              </a:rPr>
              <a:t>По дисциплине «Элементы управления в </a:t>
            </a:r>
            <a:r>
              <a:rPr lang="ru-RU" sz="2000" dirty="0" err="1">
                <a:solidFill>
                  <a:prstClr val="white"/>
                </a:solidFill>
              </a:rPr>
              <a:t>АСОИиУ</a:t>
            </a:r>
            <a:r>
              <a:rPr lang="ru-RU" sz="2000" dirty="0">
                <a:solidFill>
                  <a:prstClr val="white"/>
                </a:solidFill>
              </a:rPr>
              <a:t>»</a:t>
            </a:r>
          </a:p>
          <a:p>
            <a:pPr lvl="0" algn="ctr"/>
            <a:endParaRPr lang="ru-RU" sz="2000" dirty="0">
              <a:solidFill>
                <a:prstClr val="white"/>
              </a:solidFill>
            </a:endParaRPr>
          </a:p>
          <a:p>
            <a:pPr lvl="0" algn="ctr"/>
            <a:r>
              <a:rPr lang="ru-RU" sz="2000" dirty="0">
                <a:solidFill>
                  <a:prstClr val="white"/>
                </a:solidFill>
              </a:rPr>
              <a:t>Выполнил студент группы ИУК5-72Б Кузнецов Р.С.</a:t>
            </a:r>
          </a:p>
          <a:p>
            <a:pPr lvl="0" algn="ctr"/>
            <a:endParaRPr lang="ru-RU" sz="2000" dirty="0">
              <a:solidFill>
                <a:prstClr val="white"/>
              </a:solidFill>
            </a:endParaRPr>
          </a:p>
          <a:p>
            <a:pPr lvl="0" algn="ctr"/>
            <a:r>
              <a:rPr lang="ru-RU" sz="2000" dirty="0">
                <a:solidFill>
                  <a:prstClr val="white"/>
                </a:solidFill>
              </a:rPr>
              <a:t>Руководитель </a:t>
            </a:r>
            <a:r>
              <a:rPr lang="ru-RU" sz="2000" dirty="0" smtClean="0">
                <a:solidFill>
                  <a:prstClr val="white"/>
                </a:solidFill>
              </a:rPr>
              <a:t>Вершинин Е.В.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749298" y="2278733"/>
            <a:ext cx="497214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6AB6FD9A-1AFC-4807-9449-71974F4B8494}"/>
              </a:ext>
            </a:extLst>
          </p:cNvPr>
          <p:cNvSpPr/>
          <p:nvPr/>
        </p:nvSpPr>
        <p:spPr>
          <a:xfrm rot="16200000">
            <a:off x="7321885" y="764800"/>
            <a:ext cx="3499156" cy="535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2055615" y="298930"/>
            <a:ext cx="2461187" cy="5244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948989" y="97435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51424" y="1643229"/>
            <a:ext cx="5057132" cy="3077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Целью курсовой работы является разработка </a:t>
            </a:r>
            <a:r>
              <a:rPr lang="ru-RU" sz="2500" dirty="0" smtClean="0">
                <a:solidFill>
                  <a:schemeClr val="bg1"/>
                </a:solidFill>
              </a:rPr>
              <a:t>программы </a:t>
            </a:r>
            <a:r>
              <a:rPr lang="ru-RU" sz="2500" dirty="0">
                <a:solidFill>
                  <a:schemeClr val="bg1"/>
                </a:solidFill>
              </a:rPr>
              <a:t>для управления </a:t>
            </a:r>
            <a:r>
              <a:rPr lang="ru-RU" sz="2500" dirty="0" smtClean="0">
                <a:solidFill>
                  <a:schemeClr val="bg1"/>
                </a:solidFill>
              </a:rPr>
              <a:t>шаговым двигателем </a:t>
            </a:r>
            <a:r>
              <a:rPr lang="ru-RU" sz="2500" dirty="0">
                <a:solidFill>
                  <a:schemeClr val="bg1"/>
                </a:solidFill>
              </a:rPr>
              <a:t>на микроконтроллере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438134" y="1643228"/>
            <a:ext cx="5308788" cy="391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 smtClean="0">
                <a:solidFill>
                  <a:schemeClr val="bg1"/>
                </a:solidFill>
              </a:rPr>
              <a:t>Исследование и изучение предметной области, существующих аналогов</a:t>
            </a:r>
            <a:r>
              <a:rPr lang="en-US" sz="2500" dirty="0" smtClean="0">
                <a:solidFill>
                  <a:schemeClr val="bg1"/>
                </a:solidFill>
              </a:rPr>
              <a:t>;</a:t>
            </a:r>
            <a:endParaRPr lang="ru-RU" sz="25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>
                <a:solidFill>
                  <a:schemeClr val="bg1"/>
                </a:solidFill>
              </a:rPr>
              <a:t>Формирование навыков по разработке и реализации программ для управления шаговыми двигателями на </a:t>
            </a:r>
            <a:r>
              <a:rPr lang="ru-RU" sz="2500" dirty="0" smtClean="0">
                <a:solidFill>
                  <a:schemeClr val="bg1"/>
                </a:solidFill>
              </a:rPr>
              <a:t>микроконтроллере.</a:t>
            </a:r>
            <a:endParaRPr lang="ru-RU" sz="25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132779" y="99634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17" y="152420"/>
            <a:ext cx="6870539" cy="1325563"/>
          </a:xfrm>
        </p:spPr>
        <p:txBody>
          <a:bodyPr/>
          <a:lstStyle/>
          <a:p>
            <a:pPr algn="ctr"/>
            <a:r>
              <a:rPr lang="ru-RU" dirty="0"/>
              <a:t>Шаговый двигатель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06E17476-810A-473C-839C-F99C2DC7380F}"/>
              </a:ext>
            </a:extLst>
          </p:cNvPr>
          <p:cNvCxnSpPr/>
          <p:nvPr/>
        </p:nvCxnSpPr>
        <p:spPr>
          <a:xfrm>
            <a:off x="8966977" y="6108058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2060357F-DE11-421D-853D-70018423605E}"/>
              </a:ext>
            </a:extLst>
          </p:cNvPr>
          <p:cNvCxnSpPr/>
          <p:nvPr/>
        </p:nvCxnSpPr>
        <p:spPr>
          <a:xfrm>
            <a:off x="1986988" y="1899053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3" y="2069458"/>
            <a:ext cx="4543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95116"/>
            <a:ext cx="11290300" cy="877620"/>
          </a:xfrm>
        </p:spPr>
        <p:txBody>
          <a:bodyPr/>
          <a:lstStyle/>
          <a:p>
            <a:pPr algn="ctr"/>
            <a:r>
              <a:rPr lang="ru-RU" dirty="0"/>
              <a:t>Драйвер управления двигателями L293D</a:t>
            </a:r>
            <a:endParaRPr lang="ru-RU" dirty="0"/>
          </a:p>
        </p:txBody>
      </p:sp>
      <p:pic>
        <p:nvPicPr>
          <p:cNvPr id="6" name="Picture 4" descr="https://ratingservices.ru/wp-content/uploads/a/a/d/aadfa59c1a95af23966b948ceda2875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 bwMode="auto">
          <a:xfrm>
            <a:off x="2529446" y="1208661"/>
            <a:ext cx="7272808" cy="50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78774"/>
            <a:ext cx="11290300" cy="877620"/>
          </a:xfrm>
        </p:spPr>
        <p:txBody>
          <a:bodyPr/>
          <a:lstStyle/>
          <a:p>
            <a:pPr algn="ctr"/>
            <a:r>
              <a:rPr lang="ru-RU" dirty="0"/>
              <a:t>Схема в виртуальном </a:t>
            </a:r>
            <a:r>
              <a:rPr lang="ru-RU" dirty="0" smtClean="0"/>
              <a:t>стенде </a:t>
            </a:r>
            <a:r>
              <a:rPr lang="en-US" dirty="0" smtClean="0"/>
              <a:t>Proteus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5592" y="1245209"/>
            <a:ext cx="7760516" cy="44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14301"/>
            <a:ext cx="11290300" cy="877620"/>
          </a:xfrm>
        </p:spPr>
        <p:txBody>
          <a:bodyPr/>
          <a:lstStyle/>
          <a:p>
            <a:pPr algn="ctr"/>
            <a:r>
              <a:rPr lang="ru-RU" dirty="0"/>
              <a:t>Работа микроконтроллера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3953" y="991921"/>
            <a:ext cx="98237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Настройка портов: на ввод DDRB=0x0</a:t>
            </a:r>
            <a:r>
              <a:rPr lang="ru-RU" sz="2400" dirty="0"/>
              <a:t>,</a:t>
            </a:r>
            <a:r>
              <a:rPr lang="ru-RU" sz="2400" dirty="0" smtClean="0"/>
              <a:t> PORTB</a:t>
            </a:r>
            <a:r>
              <a:rPr lang="ru-RU" sz="2400" dirty="0"/>
              <a:t>= </a:t>
            </a:r>
            <a:r>
              <a:rPr lang="ru-RU" sz="2400" dirty="0" smtClean="0"/>
              <a:t>0b11111111 подается напряжение</a:t>
            </a:r>
            <a:r>
              <a:rPr lang="ru-RU" sz="2400" dirty="0"/>
              <a:t>;</a:t>
            </a:r>
            <a:r>
              <a:rPr lang="ru-RU" sz="2400" dirty="0" smtClean="0"/>
              <a:t> на вывод </a:t>
            </a:r>
            <a:r>
              <a:rPr lang="ru-RU" sz="2400" dirty="0"/>
              <a:t>DDRС= 0b0001111. </a:t>
            </a:r>
            <a:r>
              <a:rPr lang="ru-RU" sz="2400" dirty="0"/>
              <a:t>Н</a:t>
            </a:r>
            <a:r>
              <a:rPr lang="ru-RU" sz="2400" dirty="0" smtClean="0"/>
              <a:t>а </a:t>
            </a:r>
            <a:r>
              <a:rPr lang="ru-RU" sz="2400" dirty="0"/>
              <a:t>вывод </a:t>
            </a:r>
            <a:r>
              <a:rPr lang="ru-RU" sz="2400" dirty="0" smtClean="0"/>
              <a:t>DDR</a:t>
            </a:r>
            <a:r>
              <a:rPr lang="en-US" sz="2400" dirty="0"/>
              <a:t>D</a:t>
            </a:r>
            <a:r>
              <a:rPr lang="ru-RU" sz="2400" dirty="0"/>
              <a:t> = 0xFF и PORTD = </a:t>
            </a:r>
            <a:r>
              <a:rPr lang="ru-RU" sz="2400" dirty="0" smtClean="0"/>
              <a:t>0x00</a:t>
            </a:r>
            <a:endParaRPr lang="ru-RU" sz="2400" dirty="0"/>
          </a:p>
          <a:p>
            <a:r>
              <a:rPr lang="ru-RU" sz="2400" dirty="0"/>
              <a:t>DDRD = 0b11111111 устанавливает PORTA на выход. После чего в бесконечном цикле </a:t>
            </a:r>
            <a:r>
              <a:rPr lang="ru-RU" sz="2400" dirty="0" err="1"/>
              <a:t>while</a:t>
            </a:r>
            <a:r>
              <a:rPr lang="ru-RU" sz="2400" dirty="0"/>
              <a:t>(1) происходит следующее.</a:t>
            </a:r>
          </a:p>
          <a:p>
            <a:r>
              <a:rPr lang="ru-RU" sz="2400" dirty="0"/>
              <a:t> </a:t>
            </a:r>
          </a:p>
          <a:p>
            <a:r>
              <a:rPr lang="ru-RU" sz="2400" dirty="0"/>
              <a:t>В </a:t>
            </a:r>
            <a:r>
              <a:rPr lang="ru-RU" sz="2400" dirty="0" smtClean="0"/>
              <a:t>функции </a:t>
            </a:r>
            <a:r>
              <a:rPr lang="en-US" sz="2400" dirty="0" smtClean="0"/>
              <a:t>right (</a:t>
            </a:r>
            <a:r>
              <a:rPr lang="ru-RU" sz="2400" dirty="0" smtClean="0"/>
              <a:t>движение двигателя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находится 8 поочерёдно выполняющихся операций. </a:t>
            </a:r>
            <a:r>
              <a:rPr lang="en-US" sz="2400" dirty="0"/>
              <a:t>PORTD = </a:t>
            </a:r>
            <a:r>
              <a:rPr lang="en-US" sz="2400" dirty="0" smtClean="0"/>
              <a:t>0b00001001;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0b00001000;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0b00001010;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0b00000010;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0b00000110;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0b00000100;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</a:t>
            </a:r>
            <a:r>
              <a:rPr lang="en-US" sz="2400" dirty="0" smtClean="0"/>
              <a:t>0b00000101;</a:t>
            </a:r>
            <a:r>
              <a:rPr lang="ru-RU" sz="2400" dirty="0" smtClean="0"/>
              <a:t> </a:t>
            </a:r>
            <a:r>
              <a:rPr lang="en-US" sz="2400" dirty="0" smtClean="0"/>
              <a:t>PORTD </a:t>
            </a:r>
            <a:r>
              <a:rPr lang="en-US" sz="2400" dirty="0"/>
              <a:t>= 0b00000001;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0,1,2 </a:t>
            </a:r>
            <a:r>
              <a:rPr lang="ru-RU" sz="2400" dirty="0"/>
              <a:t>и 3 </a:t>
            </a:r>
            <a:r>
              <a:rPr lang="ru-RU" sz="2400" dirty="0" err="1"/>
              <a:t>пины</a:t>
            </a:r>
            <a:r>
              <a:rPr lang="ru-RU" sz="2400" dirty="0"/>
              <a:t> отвечают за поворот ротора двигателя, на 45⁰ каждый шаг. </a:t>
            </a:r>
          </a:p>
          <a:p>
            <a:pPr indent="-342900"/>
            <a:r>
              <a:rPr lang="ru-RU" sz="2400" dirty="0"/>
              <a:t>Задержка увеличивается при нажатии на кнопку: от </a:t>
            </a:r>
            <a:r>
              <a:rPr lang="ru-RU" sz="2400" dirty="0" smtClean="0"/>
              <a:t>120 </a:t>
            </a:r>
            <a:r>
              <a:rPr lang="ru-RU" sz="2400" dirty="0" err="1"/>
              <a:t>мс</a:t>
            </a:r>
            <a:r>
              <a:rPr lang="ru-RU" sz="2400" dirty="0"/>
              <a:t> до </a:t>
            </a:r>
            <a:r>
              <a:rPr lang="ru-RU" sz="2400" dirty="0" smtClean="0"/>
              <a:t>300 </a:t>
            </a:r>
            <a:r>
              <a:rPr lang="ru-RU" sz="2400" dirty="0" err="1"/>
              <a:t>мс</a:t>
            </a:r>
            <a:r>
              <a:rPr lang="ru-RU" sz="2400" dirty="0"/>
              <a:t>, а скорость поворота шагового двигателя снижается.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12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54001"/>
            <a:ext cx="11290300" cy="1028700"/>
          </a:xfrm>
        </p:spPr>
        <p:txBody>
          <a:bodyPr/>
          <a:lstStyle/>
          <a:p>
            <a:pPr algn="ctr"/>
            <a:r>
              <a:rPr lang="ru-RU" dirty="0" smtClean="0"/>
              <a:t>Принцип работы светодиодов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>
            <a:off x="2655345" y="2224215"/>
            <a:ext cx="7021010" cy="2199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ru-RU" sz="2000" dirty="0"/>
              <a:t>Когда скорость вращения вала понижается до требуемых 45% (задержка повышается до 300 </a:t>
            </a:r>
            <a:r>
              <a:rPr lang="ru-RU" sz="2000" dirty="0" err="1"/>
              <a:t>мс</a:t>
            </a:r>
            <a:r>
              <a:rPr lang="ru-RU" sz="2000" dirty="0"/>
              <a:t>), то загораются 2 зелёных диода, </a:t>
            </a:r>
            <a:r>
              <a:rPr lang="ru-RU" sz="2000" dirty="0" smtClean="0"/>
              <a:t>сигнализирующие </a:t>
            </a:r>
            <a:r>
              <a:rPr lang="ru-RU" sz="2000" dirty="0"/>
              <a:t>достижение скорости </a:t>
            </a:r>
            <a:r>
              <a:rPr lang="ru-RU" sz="2000" dirty="0" smtClean="0"/>
              <a:t>в 45</a:t>
            </a:r>
            <a:r>
              <a:rPr lang="ru-RU" sz="2000" dirty="0"/>
              <a:t>%. На зелёные лампочки подается напряжение PORT</a:t>
            </a:r>
            <a:r>
              <a:rPr lang="en-US" sz="2000" dirty="0"/>
              <a:t>C</a:t>
            </a:r>
            <a:r>
              <a:rPr lang="ru-RU" sz="2000" dirty="0"/>
              <a:t> = 0b0000011 и они загораются.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80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78775"/>
            <a:ext cx="11290300" cy="877620"/>
          </a:xfrm>
        </p:spPr>
        <p:txBody>
          <a:bodyPr/>
          <a:lstStyle/>
          <a:p>
            <a:pPr algn="ctr"/>
            <a:r>
              <a:rPr lang="ru-RU" dirty="0" smtClean="0"/>
              <a:t>Работа схемы в</a:t>
            </a:r>
            <a:r>
              <a:rPr lang="en-US" dirty="0" smtClean="0"/>
              <a:t> Proteus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674" y="1355176"/>
            <a:ext cx="7468351" cy="46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5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5484427" y="976773"/>
            <a:ext cx="2436471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125249" y="2335950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В ходе выполнения курсовой работы </a:t>
            </a:r>
            <a:r>
              <a:rPr lang="ru-RU" sz="2500" dirty="0" smtClean="0">
                <a:solidFill>
                  <a:schemeClr val="bg1"/>
                </a:solidFill>
              </a:rPr>
              <a:t>была разработана </a:t>
            </a:r>
            <a:r>
              <a:rPr lang="ru-RU" sz="2500" dirty="0" smtClean="0">
                <a:solidFill>
                  <a:schemeClr val="bg1"/>
                </a:solidFill>
              </a:rPr>
              <a:t>программа </a:t>
            </a:r>
            <a:r>
              <a:rPr lang="ru-RU" sz="2500" dirty="0">
                <a:solidFill>
                  <a:schemeClr val="bg1"/>
                </a:solidFill>
              </a:rPr>
              <a:t>для управления шаговым двигателем на микроконтроллере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775" y="0"/>
            <a:ext cx="6870539" cy="1325563"/>
          </a:xfrm>
        </p:spPr>
        <p:txBody>
          <a:bodyPr/>
          <a:lstStyle/>
          <a:p>
            <a:pPr algn="ctr"/>
            <a:r>
              <a:rPr lang="ru-RU" dirty="0"/>
              <a:t>З</a:t>
            </a:r>
            <a:r>
              <a:rPr lang="ru-RU" dirty="0" smtClean="0"/>
              <a:t>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281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Курсовая работа</vt:lpstr>
      <vt:lpstr>Презентация PowerPoint</vt:lpstr>
      <vt:lpstr>Шаговый двигатель</vt:lpstr>
      <vt:lpstr>Драйвер управления двигателями L293D</vt:lpstr>
      <vt:lpstr>Схема в виртуальном стенде Proteus</vt:lpstr>
      <vt:lpstr>Работа микроконтроллера</vt:lpstr>
      <vt:lpstr>Принцип работы светодиодов</vt:lpstr>
      <vt:lpstr>Работа схемы в Proteus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Роман Роман</cp:lastModifiedBy>
  <cp:revision>87</cp:revision>
  <dcterms:created xsi:type="dcterms:W3CDTF">2021-12-06T03:54:55Z</dcterms:created>
  <dcterms:modified xsi:type="dcterms:W3CDTF">2022-12-14T15:57:03Z</dcterms:modified>
</cp:coreProperties>
</file>