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70" r:id="rId6"/>
    <p:sldId id="268" r:id="rId7"/>
    <p:sldId id="269" r:id="rId8"/>
    <p:sldId id="271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="" xmlns:a16="http://schemas.microsoft.com/office/drawing/2014/main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="" xmlns:a16="http://schemas.microsoft.com/office/drawing/2014/main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="" xmlns:a16="http://schemas.microsoft.com/office/drawing/2014/main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="" xmlns:a16="http://schemas.microsoft.com/office/drawing/2014/main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="" xmlns:a16="http://schemas.microsoft.com/office/drawing/2014/main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3A24C834-B741-4195-B095-CF0589AF7461}"/>
              </a:ext>
            </a:extLst>
          </p:cNvPr>
          <p:cNvSpPr/>
          <p:nvPr/>
        </p:nvSpPr>
        <p:spPr>
          <a:xfrm>
            <a:off x="0" y="1340976"/>
            <a:ext cx="12192000" cy="4158048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 дисциплине </a:t>
            </a:r>
            <a:r>
              <a:rPr lang="ru-RU" sz="2000" dirty="0" smtClean="0"/>
              <a:t>«Вычислительные средства </a:t>
            </a:r>
            <a:r>
              <a:rPr lang="ru-RU" sz="2000" dirty="0" smtClean="0"/>
              <a:t>АСОИ»</a:t>
            </a:r>
            <a:endParaRPr lang="ru-RU" sz="2000" dirty="0"/>
          </a:p>
          <a:p>
            <a:pPr algn="ctr"/>
            <a:endParaRPr lang="ru-RU" sz="2000" dirty="0"/>
          </a:p>
          <a:p>
            <a:pPr algn="ctr"/>
            <a:r>
              <a:rPr lang="ru-RU" sz="2000" dirty="0"/>
              <a:t>Выполнил студент группы </a:t>
            </a:r>
            <a:r>
              <a:rPr lang="ru-RU" sz="2000" dirty="0" smtClean="0"/>
              <a:t>ИУК5-72Б </a:t>
            </a:r>
            <a:r>
              <a:rPr lang="ru-RU" sz="2000" dirty="0"/>
              <a:t>Кузнецов Р.С.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Руководитель Вершинин Е.В.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448"/>
            <a:ext cx="9144000" cy="7301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</a:t>
            </a:r>
            <a:r>
              <a:rPr lang="ru-RU" dirty="0"/>
              <a:t>я</a:t>
            </a:r>
            <a:r>
              <a:rPr lang="ru-RU" dirty="0" smtClean="0"/>
              <a:t> работа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3746"/>
            <a:ext cx="9144000" cy="7202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 тему</a:t>
            </a:r>
            <a:r>
              <a:rPr lang="ru-RU" sz="2800" dirty="0"/>
              <a:t>:</a:t>
            </a:r>
            <a:r>
              <a:rPr lang="ru-RU" sz="2800" dirty="0" smtClean="0"/>
              <a:t> «Веб-приложение агрегатор услуг по ремонту»</a:t>
            </a:r>
            <a:endParaRPr lang="ru-RU" sz="28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6AB6FD9A-1AFC-4807-9449-71974F4B8494}"/>
              </a:ext>
            </a:extLst>
          </p:cNvPr>
          <p:cNvSpPr/>
          <p:nvPr/>
        </p:nvSpPr>
        <p:spPr>
          <a:xfrm rot="16200000">
            <a:off x="7076406" y="1010280"/>
            <a:ext cx="3990112" cy="535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450AF9F7-281C-4F9E-BABF-05CBB22A9EA9}"/>
              </a:ext>
            </a:extLst>
          </p:cNvPr>
          <p:cNvSpPr/>
          <p:nvPr/>
        </p:nvSpPr>
        <p:spPr>
          <a:xfrm rot="16200000">
            <a:off x="2380454" y="9138"/>
            <a:ext cx="1791730" cy="515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948989" y="974357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03942" y="1627567"/>
            <a:ext cx="5392058" cy="39116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Целью курсовой работы является разработка </a:t>
            </a:r>
            <a:r>
              <a:rPr lang="ru-RU" sz="2500" dirty="0" smtClean="0">
                <a:solidFill>
                  <a:schemeClr val="bg1"/>
                </a:solidFill>
              </a:rPr>
              <a:t>веб-приложения </a:t>
            </a:r>
            <a:r>
              <a:rPr lang="ru-RU" sz="2500" dirty="0" err="1" smtClean="0">
                <a:solidFill>
                  <a:schemeClr val="bg1"/>
                </a:solidFill>
              </a:rPr>
              <a:t>агрегатора</a:t>
            </a:r>
            <a:r>
              <a:rPr lang="ru-RU" sz="2500" dirty="0" smtClean="0">
                <a:solidFill>
                  <a:schemeClr val="bg1"/>
                </a:solidFill>
              </a:rPr>
              <a:t> услуг по ремонту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438134" y="1643228"/>
            <a:ext cx="5308788" cy="391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500" dirty="0" smtClean="0">
                <a:solidFill>
                  <a:schemeClr val="bg1"/>
                </a:solidFill>
              </a:rPr>
              <a:t>Исследование и изучение предметной области, существующих аналогов</a:t>
            </a:r>
            <a:r>
              <a:rPr lang="en-US" sz="2500" dirty="0" smtClean="0">
                <a:solidFill>
                  <a:schemeClr val="bg1"/>
                </a:solidFill>
              </a:rPr>
              <a:t>;</a:t>
            </a:r>
            <a:endParaRPr lang="ru-RU" sz="25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500" dirty="0" smtClean="0">
                <a:solidFill>
                  <a:schemeClr val="bg1"/>
                </a:solidFill>
              </a:rPr>
              <a:t>Формирование навыков по разработке и реализации веб-приложения с использованием клиент-серверной архитектуры, паттерна </a:t>
            </a:r>
            <a:r>
              <a:rPr lang="en-US" sz="2500" dirty="0" smtClean="0">
                <a:solidFill>
                  <a:schemeClr val="bg1"/>
                </a:solidFill>
              </a:rPr>
              <a:t>MVC </a:t>
            </a:r>
            <a:r>
              <a:rPr lang="ru-RU" sz="2500" dirty="0" smtClean="0">
                <a:solidFill>
                  <a:schemeClr val="bg1"/>
                </a:solidFill>
              </a:rPr>
              <a:t>и базы данных </a:t>
            </a:r>
            <a:r>
              <a:rPr lang="en-US" sz="2500" dirty="0" err="1" smtClean="0">
                <a:solidFill>
                  <a:schemeClr val="bg1"/>
                </a:solidFill>
              </a:rPr>
              <a:t>MongoDB</a:t>
            </a:r>
            <a:r>
              <a:rPr lang="en-US" sz="2500" dirty="0" smtClean="0">
                <a:solidFill>
                  <a:schemeClr val="bg1"/>
                </a:solidFill>
              </a:rPr>
              <a:t>.</a:t>
            </a:r>
            <a:endParaRPr lang="ru-RU" sz="25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800" dirty="0" smtClean="0">
              <a:solidFill>
                <a:schemeClr val="bg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132779" y="996347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5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17" y="152420"/>
            <a:ext cx="6870539" cy="1325563"/>
          </a:xfrm>
        </p:spPr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1877536" y="2781019"/>
            <a:ext cx="86172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Предметной областью </a:t>
            </a:r>
            <a:r>
              <a:rPr lang="ru-RU" sz="3200" dirty="0" smtClean="0">
                <a:solidFill>
                  <a:schemeClr val="accent2"/>
                </a:solidFill>
              </a:rPr>
              <a:t>является предоставление и получение услуг </a:t>
            </a:r>
            <a:r>
              <a:rPr lang="ru-RU" sz="3200" dirty="0">
                <a:solidFill>
                  <a:schemeClr val="accent2"/>
                </a:solidFill>
              </a:rPr>
              <a:t>по </a:t>
            </a:r>
            <a:r>
              <a:rPr lang="ru-RU" sz="3200" dirty="0" smtClean="0">
                <a:solidFill>
                  <a:schemeClr val="accent2"/>
                </a:solidFill>
              </a:rPr>
              <a:t>ремонту с возможностью коммуникации между исполнителем и заказчиком по поводу услуги при помощи чата </a:t>
            </a:r>
            <a:endParaRPr lang="ru-RU" sz="3200" dirty="0">
              <a:solidFill>
                <a:schemeClr val="accent2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06E17476-810A-473C-839C-F99C2DC7380F}"/>
              </a:ext>
            </a:extLst>
          </p:cNvPr>
          <p:cNvCxnSpPr/>
          <p:nvPr/>
        </p:nvCxnSpPr>
        <p:spPr>
          <a:xfrm>
            <a:off x="8966977" y="6108058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2060357F-DE11-421D-853D-70018423605E}"/>
              </a:ext>
            </a:extLst>
          </p:cNvPr>
          <p:cNvCxnSpPr/>
          <p:nvPr/>
        </p:nvCxnSpPr>
        <p:spPr>
          <a:xfrm>
            <a:off x="1986988" y="1899053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"/>
            <a:ext cx="11290300" cy="877620"/>
          </a:xfrm>
        </p:spPr>
        <p:txBody>
          <a:bodyPr/>
          <a:lstStyle/>
          <a:p>
            <a:pPr algn="ctr"/>
            <a:r>
              <a:rPr lang="ru-RU" dirty="0"/>
              <a:t>Архитектура системы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1188950" y="6210019"/>
            <a:ext cx="99538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dirty="0" smtClean="0">
                <a:solidFill>
                  <a:schemeClr val="accent2"/>
                </a:solidFill>
              </a:rPr>
              <a:t>Клиент-серверная архитектура </a:t>
            </a:r>
            <a:r>
              <a:rPr lang="ru-RU" sz="2500" dirty="0">
                <a:solidFill>
                  <a:schemeClr val="accent2"/>
                </a:solidFill>
              </a:rPr>
              <a:t>с использованием паттерна MVC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47557"/>
            <a:ext cx="8140700" cy="55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14301"/>
            <a:ext cx="11290300" cy="877620"/>
          </a:xfrm>
        </p:spPr>
        <p:txBody>
          <a:bodyPr/>
          <a:lstStyle/>
          <a:p>
            <a:pPr algn="ctr"/>
            <a:r>
              <a:rPr lang="ru-RU" dirty="0" smtClean="0"/>
              <a:t>Логическая схема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0" y="877621"/>
            <a:ext cx="10298060" cy="5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54001"/>
            <a:ext cx="11290300" cy="1028700"/>
          </a:xfrm>
        </p:spPr>
        <p:txBody>
          <a:bodyPr/>
          <a:lstStyle/>
          <a:p>
            <a:pPr algn="ctr"/>
            <a:r>
              <a:rPr lang="ru-RU" dirty="0"/>
              <a:t>Скриншоты пользовательского интерфейса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36699"/>
            <a:ext cx="6167426" cy="36708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73" y="1845569"/>
            <a:ext cx="5072927" cy="30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4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52401"/>
            <a:ext cx="11290300" cy="1028700"/>
          </a:xfrm>
        </p:spPr>
        <p:txBody>
          <a:bodyPr/>
          <a:lstStyle/>
          <a:p>
            <a:pPr algn="ctr"/>
            <a:r>
              <a:rPr lang="ru-RU" dirty="0"/>
              <a:t>Скриншоты пользовательского интерфейса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7" y="1908259"/>
            <a:ext cx="3443863" cy="32987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19" y="1054101"/>
            <a:ext cx="4623199" cy="46898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9" y="1908259"/>
            <a:ext cx="3364221" cy="3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6AB6FD9A-1AFC-4807-9449-71974F4B8494}"/>
              </a:ext>
            </a:extLst>
          </p:cNvPr>
          <p:cNvSpPr/>
          <p:nvPr/>
        </p:nvSpPr>
        <p:spPr>
          <a:xfrm rot="16200000">
            <a:off x="7076406" y="1010280"/>
            <a:ext cx="3990112" cy="535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450AF9F7-281C-4F9E-BABF-05CBB22A9EA9}"/>
              </a:ext>
            </a:extLst>
          </p:cNvPr>
          <p:cNvSpPr/>
          <p:nvPr/>
        </p:nvSpPr>
        <p:spPr>
          <a:xfrm rot="16200000">
            <a:off x="2380454" y="9138"/>
            <a:ext cx="1791730" cy="515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711743" y="1635456"/>
            <a:ext cx="5392058" cy="39116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500" dirty="0">
                <a:solidFill>
                  <a:schemeClr val="bg1"/>
                </a:solidFill>
              </a:rPr>
              <a:t>В ходе выполнения курсовой работы </a:t>
            </a:r>
            <a:r>
              <a:rPr lang="ru-RU" sz="2500" dirty="0" smtClean="0">
                <a:solidFill>
                  <a:schemeClr val="bg1"/>
                </a:solidFill>
              </a:rPr>
              <a:t>было разработано веб-приложение </a:t>
            </a:r>
            <a:r>
              <a:rPr lang="ru-RU" sz="2500" dirty="0" err="1" smtClean="0">
                <a:solidFill>
                  <a:schemeClr val="bg1"/>
                </a:solidFill>
              </a:rPr>
              <a:t>агрегатор</a:t>
            </a:r>
            <a:r>
              <a:rPr lang="ru-RU" sz="2500" dirty="0" smtClean="0">
                <a:solidFill>
                  <a:schemeClr val="bg1"/>
                </a:solidFill>
              </a:rPr>
              <a:t> услуг по ремонту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438134" y="1643228"/>
            <a:ext cx="5308788" cy="39116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500" dirty="0">
                <a:solidFill>
                  <a:schemeClr val="bg1"/>
                </a:solidFill>
              </a:rPr>
              <a:t>В будущем можно усовершенствовать разработанное приложение путем добавления дополнительного </a:t>
            </a:r>
            <a:r>
              <a:rPr lang="ru-RU" sz="2500" dirty="0" smtClean="0">
                <a:solidFill>
                  <a:schemeClr val="bg1"/>
                </a:solidFill>
              </a:rPr>
              <a:t>функционала (возможность запрашивания услуг - создания заказа услуги; более удобный и быстрый доступ к чатам)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05" y="-156651"/>
            <a:ext cx="6870539" cy="1325563"/>
          </a:xfrm>
        </p:spPr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67DF6E54-D19C-4CD4-8F96-28069ABFC599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="" xmlns:a16="http://schemas.microsoft.com/office/drawing/2014/main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3749298" y="2278733"/>
            <a:ext cx="497214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156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Курсовая работа</vt:lpstr>
      <vt:lpstr>Презентация PowerPoint</vt:lpstr>
      <vt:lpstr>Предметная область</vt:lpstr>
      <vt:lpstr>Архитектура системы</vt:lpstr>
      <vt:lpstr>Логическая схема базы данных</vt:lpstr>
      <vt:lpstr>Скриншоты пользовательского интерфейса</vt:lpstr>
      <vt:lpstr>Скриншоты пользовательского интерфейса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Роман Роман</cp:lastModifiedBy>
  <cp:revision>69</cp:revision>
  <dcterms:created xsi:type="dcterms:W3CDTF">2021-12-06T03:54:55Z</dcterms:created>
  <dcterms:modified xsi:type="dcterms:W3CDTF">2022-12-07T22:51:52Z</dcterms:modified>
</cp:coreProperties>
</file>