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66" r:id="rId6"/>
    <p:sldId id="257" r:id="rId7"/>
    <p:sldId id="264" r:id="rId8"/>
    <p:sldId id="267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xmlns="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xmlns="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xmlns="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A24C834-B741-4195-B095-CF0589AF7461}"/>
              </a:ext>
            </a:extLst>
          </p:cNvPr>
          <p:cNvSpPr/>
          <p:nvPr/>
        </p:nvSpPr>
        <p:spPr>
          <a:xfrm>
            <a:off x="0" y="1340976"/>
            <a:ext cx="12192000" cy="4158048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 дисциплине </a:t>
            </a:r>
            <a:r>
              <a:rPr lang="ru-RU" sz="2000" dirty="0" smtClean="0"/>
              <a:t>«Вычислительные средства АСОИУ</a:t>
            </a:r>
            <a:r>
              <a:rPr lang="ru-RU" sz="2000" dirty="0"/>
              <a:t>»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/>
              <a:t>Выполнил студент группы </a:t>
            </a:r>
            <a:r>
              <a:rPr lang="ru-RU" sz="2000" dirty="0" smtClean="0"/>
              <a:t>ИУК5-72Б </a:t>
            </a:r>
            <a:r>
              <a:rPr lang="ru-RU" sz="2000" dirty="0"/>
              <a:t>Кузнецов Р.С.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Руководитель Вершинин Е.В.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0848"/>
            <a:ext cx="9144000" cy="7301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 smtClean="0"/>
              <a:t>работа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1046"/>
            <a:ext cx="9144000" cy="7202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 тему</a:t>
            </a:r>
            <a:r>
              <a:rPr lang="ru-RU" sz="2800" dirty="0"/>
              <a:t>:</a:t>
            </a:r>
            <a:r>
              <a:rPr lang="ru-RU" sz="2800" dirty="0" smtClean="0"/>
              <a:t> «Веб-приложение агрегатор услуг по ремонту»</a:t>
            </a:r>
            <a:endParaRPr lang="ru-RU" sz="28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6AB6FD9A-1AFC-4807-9449-71974F4B8494}"/>
              </a:ext>
            </a:extLst>
          </p:cNvPr>
          <p:cNvSpPr/>
          <p:nvPr/>
        </p:nvSpPr>
        <p:spPr>
          <a:xfrm rot="16200000">
            <a:off x="8097898" y="2249840"/>
            <a:ext cx="1791733" cy="5070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 rot="16200000">
            <a:off x="2519749" y="2207519"/>
            <a:ext cx="1791730" cy="515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A59A394-BE77-4359-93AF-CF1DEA7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036258" y="366091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99464" y="1661884"/>
            <a:ext cx="5392058" cy="39116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2500" smtClean="0"/>
              <a:t>Целью курсовой работы является разработка веб-чата с возможностью обмена файлами </a:t>
            </a:r>
          </a:p>
          <a:p>
            <a:endParaRPr lang="ru-RU" dirty="0"/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525403" y="1661884"/>
            <a:ext cx="5308788" cy="43400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500" smtClean="0"/>
              <a:t>Исследование и изучение технологии веб-сокетов</a:t>
            </a:r>
            <a:r>
              <a:rPr lang="en-US" sz="2500" smtClean="0"/>
              <a:t>;</a:t>
            </a:r>
            <a:endParaRPr lang="ru-RU" sz="2500" smtClean="0"/>
          </a:p>
          <a:p>
            <a:pPr>
              <a:lnSpc>
                <a:spcPct val="150000"/>
              </a:lnSpc>
            </a:pPr>
            <a:r>
              <a:rPr lang="ru-RU" sz="2500" smtClean="0"/>
              <a:t>Формирование навыков по разработке и реализации веб-приложения с использованием клиент-серверной архитектуры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800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451954" y="365192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5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ru-RU" dirty="0"/>
              <a:t>и </a:t>
            </a:r>
            <a:r>
              <a:rPr lang="en-US" dirty="0" err="1"/>
              <a:t>Vue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873586" y="2148708"/>
            <a:ext cx="86172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Фреймворки </a:t>
            </a:r>
            <a:r>
              <a:rPr lang="ru-RU" sz="3200" dirty="0" err="1">
                <a:solidFill>
                  <a:schemeClr val="accent2"/>
                </a:solidFill>
              </a:rPr>
              <a:t>JavaScript</a:t>
            </a:r>
            <a:r>
              <a:rPr lang="ru-RU" sz="3200" dirty="0">
                <a:solidFill>
                  <a:schemeClr val="accent2"/>
                </a:solidFill>
              </a:rPr>
              <a:t> становятся </a:t>
            </a:r>
            <a:r>
              <a:rPr lang="ru-RU" sz="3200" dirty="0" smtClean="0">
                <a:solidFill>
                  <a:schemeClr val="accent2"/>
                </a:solidFill>
              </a:rPr>
              <a:t>всё </a:t>
            </a:r>
            <a:r>
              <a:rPr lang="ru-RU" sz="3200" dirty="0">
                <a:solidFill>
                  <a:schemeClr val="accent2"/>
                </a:solidFill>
              </a:rPr>
              <a:t>более универсальными с каждым обновлением. </a:t>
            </a:r>
            <a:r>
              <a:rPr lang="ru-RU" sz="3200" b="1" dirty="0" err="1">
                <a:solidFill>
                  <a:schemeClr val="accent2"/>
                </a:solidFill>
              </a:rPr>
              <a:t>Vue</a:t>
            </a:r>
            <a:r>
              <a:rPr lang="ru-RU" sz="3200" dirty="0">
                <a:solidFill>
                  <a:schemeClr val="accent2"/>
                </a:solidFill>
              </a:rPr>
              <a:t> и </a:t>
            </a:r>
            <a:r>
              <a:rPr lang="ru-RU" sz="3200" b="1" dirty="0" err="1">
                <a:solidFill>
                  <a:schemeClr val="accent2"/>
                </a:solidFill>
              </a:rPr>
              <a:t>React</a:t>
            </a:r>
            <a:r>
              <a:rPr lang="ru-RU" sz="3200" dirty="0">
                <a:solidFill>
                  <a:schemeClr val="accent2"/>
                </a:solidFill>
              </a:rPr>
              <a:t> используют виртуальные модели DOM и состоят из компонентных и реактивных элементов. Они нацелены на достижение схожих целей, однако их структура и подходы отличаются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06E17476-810A-473C-839C-F99C2DC7380F}"/>
              </a:ext>
            </a:extLst>
          </p:cNvPr>
          <p:cNvCxnSpPr/>
          <p:nvPr/>
        </p:nvCxnSpPr>
        <p:spPr>
          <a:xfrm>
            <a:off x="7500395" y="6146158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2060357F-DE11-421D-853D-70018423605E}"/>
              </a:ext>
            </a:extLst>
          </p:cNvPr>
          <p:cNvCxnSpPr/>
          <p:nvPr/>
        </p:nvCxnSpPr>
        <p:spPr>
          <a:xfrm>
            <a:off x="2750917" y="1911753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88900"/>
            <a:ext cx="11290300" cy="1325563"/>
          </a:xfrm>
        </p:spPr>
        <p:txBody>
          <a:bodyPr/>
          <a:lstStyle/>
          <a:p>
            <a:pPr algn="ctr"/>
            <a:r>
              <a:rPr lang="ru-RU" dirty="0"/>
              <a:t>Сравнение </a:t>
            </a:r>
            <a:r>
              <a:rPr lang="ru-RU" dirty="0" smtClean="0"/>
              <a:t>показателей при манипуляциях с</a:t>
            </a:r>
            <a:r>
              <a:rPr lang="ru-RU" dirty="0"/>
              <a:t> </a:t>
            </a:r>
            <a:r>
              <a:rPr lang="ru-RU" dirty="0" smtClean="0"/>
              <a:t>1000 строками </a:t>
            </a:r>
            <a:r>
              <a:rPr lang="ru-RU" dirty="0"/>
              <a:t>(в миллисекундах)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xmlns="" id="{49D21E03-7A4F-455B-A43F-6400225FC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783157"/>
              </p:ext>
            </p:extLst>
          </p:nvPr>
        </p:nvGraphicFramePr>
        <p:xfrm>
          <a:off x="393700" y="1325563"/>
          <a:ext cx="7842249" cy="54990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14083">
                  <a:extLst>
                    <a:ext uri="{9D8B030D-6E8A-4147-A177-3AD203B41FA5}">
                      <a16:colId xmlns:a16="http://schemas.microsoft.com/office/drawing/2014/main" xmlns="" val="1060721299"/>
                    </a:ext>
                  </a:extLst>
                </a:gridCol>
                <a:gridCol w="2614083">
                  <a:extLst>
                    <a:ext uri="{9D8B030D-6E8A-4147-A177-3AD203B41FA5}">
                      <a16:colId xmlns:a16="http://schemas.microsoft.com/office/drawing/2014/main" xmlns="" val="3730294796"/>
                    </a:ext>
                  </a:extLst>
                </a:gridCol>
                <a:gridCol w="2614083">
                  <a:extLst>
                    <a:ext uri="{9D8B030D-6E8A-4147-A177-3AD203B41FA5}">
                      <a16:colId xmlns:a16="http://schemas.microsoft.com/office/drawing/2014/main" xmlns="" val="2835790685"/>
                    </a:ext>
                  </a:extLst>
                </a:gridCol>
              </a:tblGrid>
              <a:tr h="8470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Сравнительная операция</a:t>
                      </a:r>
                      <a:endParaRPr lang="ru-RU" sz="2000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Vue</a:t>
                      </a:r>
                      <a:endParaRPr lang="ru-RU" sz="2000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</a:t>
                      </a:r>
                      <a:endParaRPr lang="ru-RU" sz="20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826020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9297412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Замена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75992689"/>
                  </a:ext>
                </a:extLst>
              </a:tr>
              <a:tr h="818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Замена каждой 10-ой строки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1803528"/>
                  </a:ext>
                </a:extLst>
              </a:tr>
              <a:tr h="818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Выбор конкретной строки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2000" b="1" i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20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94233698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Перестановка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ru-RU" sz="2000" b="1" i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494</a:t>
                      </a:r>
                      <a:endParaRPr lang="ru-RU" sz="2000" b="1" i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0167924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Удаление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20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20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169626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8432800" y="1325563"/>
            <a:ext cx="35687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accent2"/>
                </a:solidFill>
              </a:rPr>
              <a:t>Из экспериментальных данных следует, что отношение средней арифметической производительности </a:t>
            </a:r>
            <a:r>
              <a:rPr lang="ru-RU" sz="3000" dirty="0" err="1">
                <a:solidFill>
                  <a:schemeClr val="accent2"/>
                </a:solidFill>
              </a:rPr>
              <a:t>Vue</a:t>
            </a:r>
            <a:r>
              <a:rPr lang="ru-RU" sz="3000" dirty="0">
                <a:solidFill>
                  <a:schemeClr val="accent2"/>
                </a:solidFill>
              </a:rPr>
              <a:t> к </a:t>
            </a:r>
            <a:r>
              <a:rPr lang="ru-RU" sz="3000" dirty="0" err="1">
                <a:solidFill>
                  <a:schemeClr val="accent2"/>
                </a:solidFill>
              </a:rPr>
              <a:t>React</a:t>
            </a:r>
            <a:r>
              <a:rPr lang="ru-RU" sz="3000" dirty="0">
                <a:solidFill>
                  <a:schemeClr val="accent2"/>
                </a:solidFill>
              </a:rPr>
              <a:t> равно 1,46, когда дело доходит до манипулирования DOM. </a:t>
            </a:r>
            <a:endParaRPr lang="en-US" sz="3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97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Сравнение показателей выделения памяти (в Мбайт)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xmlns="" id="{49D21E03-7A4F-455B-A43F-6400225FC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298768"/>
              </p:ext>
            </p:extLst>
          </p:nvPr>
        </p:nvGraphicFramePr>
        <p:xfrm>
          <a:off x="393700" y="1427163"/>
          <a:ext cx="7842249" cy="5486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14083">
                  <a:extLst>
                    <a:ext uri="{9D8B030D-6E8A-4147-A177-3AD203B41FA5}">
                      <a16:colId xmlns:a16="http://schemas.microsoft.com/office/drawing/2014/main" xmlns="" val="1060721299"/>
                    </a:ext>
                  </a:extLst>
                </a:gridCol>
                <a:gridCol w="2614083">
                  <a:extLst>
                    <a:ext uri="{9D8B030D-6E8A-4147-A177-3AD203B41FA5}">
                      <a16:colId xmlns:a16="http://schemas.microsoft.com/office/drawing/2014/main" xmlns="" val="3730294796"/>
                    </a:ext>
                  </a:extLst>
                </a:gridCol>
                <a:gridCol w="2614083">
                  <a:extLst>
                    <a:ext uri="{9D8B030D-6E8A-4147-A177-3AD203B41FA5}">
                      <a16:colId xmlns:a16="http://schemas.microsoft.com/office/drawing/2014/main" xmlns="" val="2835790685"/>
                    </a:ext>
                  </a:extLst>
                </a:gridCol>
              </a:tblGrid>
              <a:tr h="8470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памяти</a:t>
                      </a:r>
                    </a:p>
                  </a:txBody>
                  <a:tcPr marL="68580" marR="68580" marT="0" marB="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Vue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</a:t>
                      </a:r>
                      <a:endParaRPr lang="ru-RU" sz="2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826020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 загрузки страницы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9297412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 добавления 1000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75992689"/>
                  </a:ext>
                </a:extLst>
              </a:tr>
              <a:tr h="818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 обновления каждой 10-ой строки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1803528"/>
                  </a:ext>
                </a:extLst>
              </a:tr>
              <a:tr h="818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 создания и очищения 1000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sz="20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94233698"/>
                  </a:ext>
                </a:extLst>
              </a:tr>
              <a:tr h="688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 добавления 10000 строк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39.5</a:t>
                      </a:r>
                      <a:endParaRPr lang="ru-RU" sz="2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01679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8394700" y="2782313"/>
            <a:ext cx="35687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accent2"/>
                </a:solidFill>
              </a:rPr>
              <a:t>Отношение средней арифметической занимаемой памяти </a:t>
            </a:r>
            <a:r>
              <a:rPr lang="ru-RU" sz="3000" dirty="0" err="1">
                <a:solidFill>
                  <a:schemeClr val="accent2"/>
                </a:solidFill>
              </a:rPr>
              <a:t>Vue</a:t>
            </a:r>
            <a:r>
              <a:rPr lang="ru-RU" sz="3000" dirty="0">
                <a:solidFill>
                  <a:schemeClr val="accent2"/>
                </a:solidFill>
              </a:rPr>
              <a:t> к </a:t>
            </a:r>
            <a:r>
              <a:rPr lang="ru-RU" sz="3000" dirty="0" err="1">
                <a:solidFill>
                  <a:schemeClr val="accent2"/>
                </a:solidFill>
              </a:rPr>
              <a:t>React</a:t>
            </a:r>
            <a:r>
              <a:rPr lang="ru-RU" sz="3000" dirty="0">
                <a:solidFill>
                  <a:schemeClr val="accent2"/>
                </a:solidFill>
              </a:rPr>
              <a:t> равно 1,29.</a:t>
            </a:r>
            <a:endParaRPr lang="en-US" sz="3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06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доводы в пользу использования конкретного </a:t>
            </a:r>
            <a:r>
              <a:rPr lang="ru-RU" dirty="0" err="1"/>
              <a:t>фреймворка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0" y="2270124"/>
            <a:ext cx="4610100" cy="3521075"/>
          </a:xfrm>
        </p:spPr>
        <p:txBody>
          <a:bodyPr>
            <a:normAutofit/>
          </a:bodyPr>
          <a:lstStyle/>
          <a:p>
            <a:r>
              <a:rPr lang="ru-RU" sz="2600" dirty="0"/>
              <a:t>один файловый </a:t>
            </a:r>
            <a:r>
              <a:rPr lang="ru-RU" sz="2600" dirty="0" smtClean="0"/>
              <a:t>компонент</a:t>
            </a:r>
            <a:r>
              <a:rPr lang="en-US" sz="2600" dirty="0" smtClean="0"/>
              <a:t>;</a:t>
            </a:r>
          </a:p>
          <a:p>
            <a:r>
              <a:rPr lang="ru-RU" sz="2600" dirty="0"/>
              <a:t>единый синтаксис</a:t>
            </a:r>
            <a:r>
              <a:rPr lang="ru-RU" sz="2600" dirty="0" smtClean="0"/>
              <a:t>;</a:t>
            </a:r>
            <a:endParaRPr lang="en-US" sz="2600" dirty="0" smtClean="0"/>
          </a:p>
          <a:p>
            <a:r>
              <a:rPr lang="ru-RU" sz="2600" dirty="0"/>
              <a:t>эффективность официальных плагинов</a:t>
            </a:r>
            <a:r>
              <a:rPr lang="ru-RU" sz="2600" dirty="0" smtClean="0"/>
              <a:t>;</a:t>
            </a:r>
            <a:endParaRPr lang="en-US" sz="2600" dirty="0" smtClean="0"/>
          </a:p>
          <a:p>
            <a:r>
              <a:rPr lang="ru-RU" sz="2600" dirty="0"/>
              <a:t>более высокая производительность</a:t>
            </a:r>
            <a:r>
              <a:rPr lang="ru-RU" sz="2600" dirty="0" smtClean="0"/>
              <a:t>;</a:t>
            </a:r>
            <a:endParaRPr lang="en-US" sz="2600" dirty="0" smtClean="0"/>
          </a:p>
          <a:p>
            <a:r>
              <a:rPr lang="ru-RU" sz="2600" dirty="0"/>
              <a:t>предлагает лучшую </a:t>
            </a:r>
            <a:r>
              <a:rPr lang="ru-RU" sz="2600" dirty="0" smtClean="0"/>
              <a:t>масштабируемость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 txBox="1">
            <a:spLocks/>
          </p:cNvSpPr>
          <p:nvPr/>
        </p:nvSpPr>
        <p:spPr>
          <a:xfrm>
            <a:off x="939800" y="2270124"/>
            <a:ext cx="49784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поддерживает мобильную разработку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универсален </a:t>
            </a:r>
            <a:r>
              <a:rPr lang="ru-RU" dirty="0"/>
              <a:t>и </a:t>
            </a:r>
            <a:r>
              <a:rPr lang="ru-RU" dirty="0" smtClean="0"/>
              <a:t>гибок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JSX </a:t>
            </a:r>
            <a:r>
              <a:rPr lang="ru-RU" dirty="0"/>
              <a:t>делает написание пользовательских компонентов </a:t>
            </a:r>
            <a:r>
              <a:rPr lang="ru-RU" dirty="0" smtClean="0"/>
              <a:t>проще</a:t>
            </a:r>
            <a:r>
              <a:rPr lang="en-US" dirty="0"/>
              <a:t>;</a:t>
            </a:r>
            <a:endParaRPr lang="en-US" dirty="0" smtClean="0"/>
          </a:p>
          <a:p>
            <a:r>
              <a:rPr lang="ru-RU" dirty="0" smtClean="0"/>
              <a:t>более </a:t>
            </a:r>
            <a:r>
              <a:rPr lang="ru-RU" dirty="0"/>
              <a:t>простое и дружелюбное написание </a:t>
            </a:r>
            <a:r>
              <a:rPr lang="en-US" dirty="0"/>
              <a:t>SEO </a:t>
            </a:r>
            <a:r>
              <a:rPr lang="ru-RU" dirty="0" smtClean="0"/>
              <a:t>разметки</a:t>
            </a:r>
            <a:r>
              <a:rPr lang="en-US" dirty="0" smtClean="0"/>
              <a:t>;</a:t>
            </a:r>
          </a:p>
          <a:p>
            <a:r>
              <a:rPr lang="ru-RU" dirty="0"/>
              <a:t>предлагает лучшую экосистему, больше шаблонов и дополнительных </a:t>
            </a:r>
            <a:r>
              <a:rPr lang="ru-RU" dirty="0" smtClean="0"/>
              <a:t>инструментов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71857" y="1718327"/>
            <a:ext cx="926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React</a:t>
            </a:r>
            <a:endParaRPr lang="ru-RU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12380" y="1718327"/>
            <a:ext cx="6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/>
              <a:t>Vue</a:t>
            </a:r>
            <a:endParaRPr lang="ru-RU" sz="2500" b="1" dirty="0"/>
          </a:p>
        </p:txBody>
      </p:sp>
    </p:spTree>
    <p:extLst>
      <p:ext uri="{BB962C8B-B14F-4D97-AF65-F5344CB8AC3E}">
        <p14:creationId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97823A-4F3C-48C1-B0F1-198D0F02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9725"/>
            <a:ext cx="6870539" cy="1325563"/>
          </a:xfrm>
        </p:spPr>
        <p:txBody>
          <a:bodyPr/>
          <a:lstStyle/>
          <a:p>
            <a:r>
              <a:rPr lang="ru-RU" dirty="0"/>
              <a:t>Когда выбирать </a:t>
            </a:r>
            <a:r>
              <a:rPr lang="en-US" dirty="0"/>
              <a:t>React</a:t>
            </a:r>
            <a:r>
              <a:rPr lang="ru-RU" dirty="0"/>
              <a:t>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093" y="1939119"/>
            <a:ext cx="5178707" cy="13255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платформы на базе сообщества (торговая площадка, форум);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xmlns="" id="{A5724F9D-3FDB-4F96-AB34-8278B8FB926E}"/>
              </a:ext>
            </a:extLst>
          </p:cNvPr>
          <p:cNvSpPr txBox="1">
            <a:spLocks/>
          </p:cNvSpPr>
          <p:nvPr/>
        </p:nvSpPr>
        <p:spPr>
          <a:xfrm>
            <a:off x="841093" y="3399619"/>
            <a:ext cx="561050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социальных медиа (соц. сети, сайты знакомств и т.д.);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xmlns="" id="{8FE966A1-C648-4662-9A3B-B2FE71708E74}"/>
              </a:ext>
            </a:extLst>
          </p:cNvPr>
          <p:cNvSpPr txBox="1">
            <a:spLocks/>
          </p:cNvSpPr>
          <p:nvPr/>
        </p:nvSpPr>
        <p:spPr>
          <a:xfrm>
            <a:off x="841092" y="4860119"/>
            <a:ext cx="561051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сложных веб-платформ с мобильной функциональностью.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C5E091C-4FCC-4F5F-A539-8DE1CF33CFAE}"/>
              </a:ext>
            </a:extLst>
          </p:cNvPr>
          <p:cNvSpPr/>
          <p:nvPr/>
        </p:nvSpPr>
        <p:spPr>
          <a:xfrm rot="16200000">
            <a:off x="-1928771" y="3893293"/>
            <a:ext cx="4054318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xmlns="" id="{8D809365-2E4C-4F48-A6DE-25CC4A599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6502" y="2395002"/>
            <a:ext cx="413796" cy="413796"/>
          </a:xfrm>
          <a:prstGeom prst="rect">
            <a:avLst/>
          </a:prstGeom>
        </p:spPr>
      </p:pic>
      <p:pic>
        <p:nvPicPr>
          <p:cNvPr id="13" name="Рисунок 12" descr="Флажок со сплошной заливкой">
            <a:extLst>
              <a:ext uri="{FF2B5EF4-FFF2-40B4-BE49-F238E27FC236}">
                <a16:creationId xmlns:a16="http://schemas.microsoft.com/office/drawing/2014/main" xmlns="" id="{CCACD390-05DB-4783-8862-52F0328D0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6502" y="3791505"/>
            <a:ext cx="413796" cy="413796"/>
          </a:xfrm>
          <a:prstGeom prst="rect">
            <a:avLst/>
          </a:prstGeom>
        </p:spPr>
      </p:pic>
      <p:pic>
        <p:nvPicPr>
          <p:cNvPr id="14" name="Рисунок 13" descr="Флажок со сплошной заливкой">
            <a:extLst>
              <a:ext uri="{FF2B5EF4-FFF2-40B4-BE49-F238E27FC236}">
                <a16:creationId xmlns:a16="http://schemas.microsoft.com/office/drawing/2014/main" xmlns="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6502" y="5188008"/>
            <a:ext cx="413796" cy="413796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xmlns="" id="{B497823A-4F3C-48C1-B0F1-198D0F02D8CB}"/>
              </a:ext>
            </a:extLst>
          </p:cNvPr>
          <p:cNvSpPr txBox="1">
            <a:spLocks/>
          </p:cNvSpPr>
          <p:nvPr/>
        </p:nvSpPr>
        <p:spPr>
          <a:xfrm>
            <a:off x="6658499" y="339725"/>
            <a:ext cx="6870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Когда выбирать </a:t>
            </a:r>
            <a:r>
              <a:rPr lang="en-US" dirty="0" err="1" smtClean="0"/>
              <a:t>Vue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 txBox="1">
            <a:spLocks/>
          </p:cNvSpPr>
          <p:nvPr/>
        </p:nvSpPr>
        <p:spPr>
          <a:xfrm>
            <a:off x="6966192" y="1939119"/>
            <a:ext cx="409550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dirty="0"/>
              <a:t>Разработка компактной системы;</a:t>
            </a:r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xmlns="" id="{A5724F9D-3FDB-4F96-AB34-8278B8FB926E}"/>
              </a:ext>
            </a:extLst>
          </p:cNvPr>
          <p:cNvSpPr txBox="1">
            <a:spLocks/>
          </p:cNvSpPr>
          <p:nvPr/>
        </p:nvSpPr>
        <p:spPr>
          <a:xfrm>
            <a:off x="6966192" y="3399619"/>
            <a:ext cx="4527308" cy="169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dirty="0"/>
              <a:t>Разработка приложений, работающих в режиме реального времени;</a:t>
            </a:r>
          </a:p>
        </p:txBody>
      </p:sp>
      <p:pic>
        <p:nvPicPr>
          <p:cNvPr id="33" name="Рисунок 32" descr="Флажок со сплошной заливкой">
            <a:extLst>
              <a:ext uri="{FF2B5EF4-FFF2-40B4-BE49-F238E27FC236}">
                <a16:creationId xmlns:a16="http://schemas.microsoft.com/office/drawing/2014/main" xmlns="" id="{8D809365-2E4C-4F48-A6DE-25CC4A599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25615" y="2118657"/>
            <a:ext cx="413796" cy="413796"/>
          </a:xfrm>
          <a:prstGeom prst="rect">
            <a:avLst/>
          </a:prstGeom>
        </p:spPr>
      </p:pic>
      <p:pic>
        <p:nvPicPr>
          <p:cNvPr id="34" name="Рисунок 33" descr="Флажок со сплошной заливкой">
            <a:extLst>
              <a:ext uri="{FF2B5EF4-FFF2-40B4-BE49-F238E27FC236}">
                <a16:creationId xmlns:a16="http://schemas.microsoft.com/office/drawing/2014/main" xmlns="" id="{CCACD390-05DB-4783-8862-52F0328D0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26637" y="3780799"/>
            <a:ext cx="413796" cy="413796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0C5E091C-4FCC-4F5F-A539-8DE1CF33CFAE}"/>
              </a:ext>
            </a:extLst>
          </p:cNvPr>
          <p:cNvSpPr/>
          <p:nvPr/>
        </p:nvSpPr>
        <p:spPr>
          <a:xfrm rot="16200000">
            <a:off x="10066455" y="3889312"/>
            <a:ext cx="4054318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ru-RU" dirty="0"/>
              <a:t>и </a:t>
            </a:r>
            <a:r>
              <a:rPr lang="en-US" dirty="0" err="1"/>
              <a:t>Vue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308100" y="1911752"/>
            <a:ext cx="103759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</a:rPr>
              <a:t>Благодаря высокой скорости и легкому синтаксису оба инструмента обеспечивают высокую производительность и универсальные возможности. </a:t>
            </a:r>
            <a:r>
              <a:rPr lang="ru-RU" sz="3200" dirty="0" err="1">
                <a:solidFill>
                  <a:schemeClr val="accent2"/>
                </a:solidFill>
              </a:rPr>
              <a:t>Vue</a:t>
            </a:r>
            <a:r>
              <a:rPr lang="ru-RU" sz="3200" dirty="0">
                <a:solidFill>
                  <a:schemeClr val="accent2"/>
                </a:solidFill>
              </a:rPr>
              <a:t> предлагает множество функций, встроенных в основную версию; стандартные возможности </a:t>
            </a:r>
            <a:r>
              <a:rPr lang="ru-RU" sz="3200" dirty="0" err="1">
                <a:solidFill>
                  <a:schemeClr val="accent2"/>
                </a:solidFill>
              </a:rPr>
              <a:t>React</a:t>
            </a:r>
            <a:r>
              <a:rPr lang="ru-RU" sz="3200" dirty="0">
                <a:solidFill>
                  <a:schemeClr val="accent2"/>
                </a:solidFill>
              </a:rPr>
              <a:t> ограничены, но можно скачать дополнительные библиотеки. В целом оба </a:t>
            </a:r>
            <a:r>
              <a:rPr lang="ru-RU" sz="3200" dirty="0" err="1">
                <a:solidFill>
                  <a:schemeClr val="accent2"/>
                </a:solidFill>
              </a:rPr>
              <a:t>фреймворка</a:t>
            </a:r>
            <a:r>
              <a:rPr lang="ru-RU" sz="3200" dirty="0">
                <a:solidFill>
                  <a:schemeClr val="accent2"/>
                </a:solidFill>
              </a:rPr>
              <a:t> позволяют создавать сложные конструкции с использованием шаблонов.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06E17476-810A-473C-839C-F99C2DC7380F}"/>
              </a:ext>
            </a:extLst>
          </p:cNvPr>
          <p:cNvCxnSpPr/>
          <p:nvPr/>
        </p:nvCxnSpPr>
        <p:spPr>
          <a:xfrm>
            <a:off x="9952942" y="5952850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2060357F-DE11-421D-853D-70018423605E}"/>
              </a:ext>
            </a:extLst>
          </p:cNvPr>
          <p:cNvCxnSpPr/>
          <p:nvPr/>
        </p:nvCxnSpPr>
        <p:spPr>
          <a:xfrm>
            <a:off x="1417417" y="1730376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xmlns="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3749298" y="2278733"/>
            <a:ext cx="497214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389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Введение</vt:lpstr>
      <vt:lpstr>React и Vue</vt:lpstr>
      <vt:lpstr>Сравнение показателей при манипуляциях с 1000 строками (в миллисекундах)</vt:lpstr>
      <vt:lpstr>Сравнение показателей выделения памяти (в Мбайт)</vt:lpstr>
      <vt:lpstr>Основные доводы в пользу использования конкретного фреймворка</vt:lpstr>
      <vt:lpstr>Когда выбирать React?</vt:lpstr>
      <vt:lpstr>React и Vue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евро</cp:lastModifiedBy>
  <cp:revision>40</cp:revision>
  <dcterms:created xsi:type="dcterms:W3CDTF">2021-12-06T03:54:55Z</dcterms:created>
  <dcterms:modified xsi:type="dcterms:W3CDTF">2022-12-07T14:56:12Z</dcterms:modified>
</cp:coreProperties>
</file>