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1" r:id="rId5"/>
    <p:sldId id="270" r:id="rId6"/>
    <p:sldId id="268" r:id="rId7"/>
    <p:sldId id="269" r:id="rId8"/>
    <p:sldId id="271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0A1A5D-5A81-47DB-BE2C-03E0990F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431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D18D89D-FEB0-4064-AD3B-357BF020B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C08CCA0-7AC9-4458-99BC-25257703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985775-DA12-4519-AD4E-BF0D8B5A28A2}" type="datetimeFigureOut">
              <a:rPr lang="ru-RU" smtClean="0"/>
              <a:pPr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F7410E7-85CD-46DA-BC17-90383213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CC549DF-D60D-41D0-9ADE-DA8EA16A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66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A3F95C-774F-4E30-AE17-04AC0612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A740606-3AD8-42ED-B129-A3DEC06B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F47C616E-EC5D-4161-B871-4DBFA23F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17A186C-6BE5-484A-94F6-B5CFB1FB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4059D37-F92B-4726-A34B-164AC46F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EB8A300-DCC2-4DBC-89F3-19460679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AE01FBC-E1B1-44CF-B5F4-B0621F58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8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CDE81A-B789-490D-9823-1DCB7955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4E3DE41-335B-4255-BD1B-1BD5FD76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1CDC965-EE27-49DE-926C-3E4E5F35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187F107-3B06-47AE-890B-4028A5F7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4E7A224-216B-43E1-A95E-10F95BB0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5BF9C8F-012F-410C-9624-42ADB56B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8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7FA0CA-376B-46DC-813B-5E5FBFAA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1EBA494-E82E-4757-A3C0-955EA65D1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3117C38-1525-4DAA-A6A8-79732457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CF361C5-F126-4C0B-AE3A-2CBA980E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F4F4485-29FD-4F98-96FC-E5D8DCB9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942FB67-03FB-449E-89B5-DF67F63D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7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75B5E7-60F9-464C-B174-D06589C5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8484D1-D333-4AE1-BBFC-CD1DEC20F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4A59D6A-B58D-4E95-A396-200C9B9B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EB437D5-797B-49CA-AD3B-BE3CAF57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A1F4BFD-DCAB-4FA8-B42C-658D6832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0DD7D349-5ABD-40CA-91CD-9AC19B7C0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28E4FE5-4CB9-457C-9776-A6FC25BB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6DF420E-C006-48BA-ACD0-A009889F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36841BA-4A5C-4F80-82B2-3FE13D1D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B5348BA-A8D9-4752-9849-D1F48047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1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A079D8C-B135-4B29-9B74-4C89FD7E531F}"/>
              </a:ext>
            </a:extLst>
          </p:cNvPr>
          <p:cNvSpPr/>
          <p:nvPr userDrawn="1"/>
        </p:nvSpPr>
        <p:spPr>
          <a:xfrm>
            <a:off x="8625840" y="6644640"/>
            <a:ext cx="360000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FF0D1648-B806-40EE-B6E3-7634106F579D}"/>
              </a:ext>
            </a:extLst>
          </p:cNvPr>
          <p:cNvSpPr/>
          <p:nvPr userDrawn="1"/>
        </p:nvSpPr>
        <p:spPr>
          <a:xfrm>
            <a:off x="0" y="-22383"/>
            <a:ext cx="360000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5F2DE-3202-46E3-A4DF-1E1F8D2367F3}"/>
              </a:ext>
            </a:extLst>
          </p:cNvPr>
          <p:cNvSpPr/>
          <p:nvPr userDrawn="1"/>
        </p:nvSpPr>
        <p:spPr>
          <a:xfrm rot="16200000">
            <a:off x="8820811" y="3139757"/>
            <a:ext cx="6492875" cy="213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D4E4023C-83D7-4B9B-83E0-97AB0F4AC43B}"/>
              </a:ext>
            </a:extLst>
          </p:cNvPr>
          <p:cNvSpPr/>
          <p:nvPr userDrawn="1"/>
        </p:nvSpPr>
        <p:spPr>
          <a:xfrm rot="16200000">
            <a:off x="-3139758" y="3504883"/>
            <a:ext cx="6492875" cy="213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80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70539" cy="1325563"/>
          </a:xfrm>
        </p:spPr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0539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xmlns="" id="{8B632DE5-F5F2-4462-94DA-69002633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32750" y="0"/>
            <a:ext cx="41592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3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1134973-9603-4EB5-B737-91F29D4CD883}"/>
              </a:ext>
            </a:extLst>
          </p:cNvPr>
          <p:cNvSpPr/>
          <p:nvPr userDrawn="1"/>
        </p:nvSpPr>
        <p:spPr>
          <a:xfrm>
            <a:off x="563880" y="428043"/>
            <a:ext cx="11155680" cy="5991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AAAB7C-7C1B-4105-BE24-F811EBB4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AECA37A-4894-4A33-9EBE-8B2E3502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3A43-64E5-4616-89E6-626296516E98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230E9E2-71FB-4D16-B449-EA5254AC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FF10A82-3FA8-48BC-A562-4BDCC940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69BD-07F3-416C-B560-DF49FE6E323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xmlns="" id="{F0D9FAC9-46ED-4B2F-8516-B63FF23543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301875"/>
            <a:ext cx="4895129" cy="156845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xmlns="" id="{4413139B-1729-455B-B830-4DAB12D9B2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8672" y="4428023"/>
            <a:ext cx="4879887" cy="135572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:a16="http://schemas.microsoft.com/office/drawing/2014/main" xmlns="" id="{222B09F7-7246-4274-A513-9BEACBF61E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3441" y="4428022"/>
            <a:ext cx="4879888" cy="135572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xmlns="" id="{4B61BE1B-0619-47D5-8D00-1DBE9B7F40B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458672" y="2320617"/>
            <a:ext cx="4940847" cy="15684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8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14E300-70A9-4046-B13A-C580CDF0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E2941CF8-4508-43CA-BA33-C0B9ED75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F7B9934-7384-4A83-8B0E-FFF486DD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4F36D14-7448-4ACB-B1EC-DDDAAA9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4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72816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6F616B-C814-43CB-9D66-2ACCE175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8AE93A1-6738-46E4-8F22-EE921A98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C78392C-C9F7-4DEF-AA81-542C2AAC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00A34EB-7EF1-4575-A605-E6075A6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1F6B72C-E973-4717-9B32-EB861DCB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7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9AC03E-CC96-46B4-8F06-809941B6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ED83CB0-A9EB-4FCC-AFF1-9C0719455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2A519CA-8C32-464E-AB8C-C7DAE493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9389CDC-954B-4F3C-8708-20D835E7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21DA71-9B62-4B5B-9FC5-8A2FE4CE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BC5407C-33E1-4753-B9AC-F00DBA80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7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D663584-63A5-4369-B563-05FB3555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38BDB9A-93BD-4EBA-9434-1716F897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C6B4D10-58E3-4843-B773-ACE30429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F791276-15DC-4AAA-A29A-7294AAED5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D984DE98-0C02-460E-AEB8-1FFCF6EE5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AE545B8-BE5D-416A-A9C4-DD942138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203D84F0-63EB-4F1F-A304-21FC5773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6BA2A66-252D-4BBD-AD7E-3C84EC95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9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presentation-creation.ru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569195-B136-450A-9EBB-E4D3255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C56AFD3-762E-431D-8169-48E9431F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0B0A7F1-90CF-4B8D-9FE0-9796384F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85775-DA12-4519-AD4E-BF0D8B5A28A2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22E4D6C-F1D3-4A14-8D0D-B4CCD0AC8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DACE525-741D-45DF-830F-DE1754B07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F1CE1-AE97-4474-A621-9FAA4F63F5A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7"/>
            <a:extLst>
              <a:ext uri="{FF2B5EF4-FFF2-40B4-BE49-F238E27FC236}">
                <a16:creationId xmlns:a16="http://schemas.microsoft.com/office/drawing/2014/main" xmlns="" id="{5B02C175-E080-45D1-9C7B-D1AA06E5A42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2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3A24C834-B741-4195-B095-CF0589AF7461}"/>
              </a:ext>
            </a:extLst>
          </p:cNvPr>
          <p:cNvSpPr/>
          <p:nvPr/>
        </p:nvSpPr>
        <p:spPr>
          <a:xfrm>
            <a:off x="0" y="1340976"/>
            <a:ext cx="12192000" cy="4158048"/>
          </a:xfrm>
          <a:prstGeom prst="rect">
            <a:avLst/>
          </a:prstGeom>
          <a:solidFill>
            <a:srgbClr val="60709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По дисциплине </a:t>
            </a:r>
            <a:r>
              <a:rPr lang="ru-RU" sz="2000" dirty="0" smtClean="0"/>
              <a:t>«Вычислительные средства АСОИ»</a:t>
            </a:r>
            <a:endParaRPr lang="ru-RU" sz="2000" dirty="0"/>
          </a:p>
          <a:p>
            <a:pPr algn="ctr"/>
            <a:endParaRPr lang="ru-RU" sz="2000" dirty="0"/>
          </a:p>
          <a:p>
            <a:pPr algn="ctr"/>
            <a:r>
              <a:rPr lang="ru-RU" sz="2000" dirty="0"/>
              <a:t>Выполнил студент группы </a:t>
            </a:r>
            <a:r>
              <a:rPr lang="ru-RU" sz="2000" dirty="0" smtClean="0"/>
              <a:t>ИУК5-72Б </a:t>
            </a:r>
            <a:r>
              <a:rPr lang="ru-RU" sz="2000" dirty="0"/>
              <a:t>Кузнецов Р.С.</a:t>
            </a:r>
          </a:p>
          <a:p>
            <a:pPr algn="ctr"/>
            <a:endParaRPr lang="ru-RU" sz="2000" dirty="0"/>
          </a:p>
          <a:p>
            <a:pPr algn="ctr"/>
            <a:r>
              <a:rPr lang="ru-RU" sz="2000" dirty="0" smtClean="0"/>
              <a:t>Руководитель Вершинин Е.В.</a:t>
            </a: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3F741A-A27B-4CE2-B7D3-79591874A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2448"/>
            <a:ext cx="9144000" cy="7301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Курсова</a:t>
            </a:r>
            <a:r>
              <a:rPr lang="ru-RU" dirty="0"/>
              <a:t>я</a:t>
            </a:r>
            <a:r>
              <a:rPr lang="ru-RU" dirty="0" smtClean="0"/>
              <a:t> работа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C2BA5F0-712E-441B-8DC7-1A2DEE33D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3746"/>
            <a:ext cx="9144000" cy="7202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 тему</a:t>
            </a:r>
            <a:r>
              <a:rPr lang="ru-RU" sz="2800" dirty="0"/>
              <a:t>:</a:t>
            </a:r>
            <a:r>
              <a:rPr lang="ru-RU" sz="2800" dirty="0" smtClean="0"/>
              <a:t> «Веб-приложение агрегатор услуг по ремонту»</a:t>
            </a:r>
            <a:endParaRPr lang="ru-RU" sz="28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38D3D184-4321-4E38-BE07-42489AB6216D}"/>
              </a:ext>
            </a:extLst>
          </p:cNvPr>
          <p:cNvCxnSpPr>
            <a:cxnSpLocks/>
          </p:cNvCxnSpPr>
          <p:nvPr/>
        </p:nvCxnSpPr>
        <p:spPr>
          <a:xfrm>
            <a:off x="10789920" y="3420000"/>
            <a:ext cx="1188720" cy="0"/>
          </a:xfrm>
          <a:prstGeom prst="line">
            <a:avLst/>
          </a:prstGeom>
          <a:ln w="666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D6A11B4B-69CF-4A51-9644-617C8A15784E}"/>
              </a:ext>
            </a:extLst>
          </p:cNvPr>
          <p:cNvCxnSpPr>
            <a:cxnSpLocks/>
          </p:cNvCxnSpPr>
          <p:nvPr/>
        </p:nvCxnSpPr>
        <p:spPr>
          <a:xfrm>
            <a:off x="137160" y="3421380"/>
            <a:ext cx="1188720" cy="0"/>
          </a:xfrm>
          <a:prstGeom prst="line">
            <a:avLst/>
          </a:prstGeom>
          <a:ln w="666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65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xmlns="" id="{6AB6FD9A-1AFC-4807-9449-71974F4B8494}"/>
              </a:ext>
            </a:extLst>
          </p:cNvPr>
          <p:cNvSpPr/>
          <p:nvPr/>
        </p:nvSpPr>
        <p:spPr>
          <a:xfrm rot="16200000">
            <a:off x="7076406" y="1010280"/>
            <a:ext cx="3990112" cy="5350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xmlns="" id="{450AF9F7-281C-4F9E-BABF-05CBB22A9EA9}"/>
              </a:ext>
            </a:extLst>
          </p:cNvPr>
          <p:cNvSpPr/>
          <p:nvPr/>
        </p:nvSpPr>
        <p:spPr>
          <a:xfrm rot="16200000">
            <a:off x="2380454" y="9138"/>
            <a:ext cx="1791730" cy="5154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D9DBC35E-48E7-462C-9C9D-0CBCE2EA9228}"/>
              </a:ext>
            </a:extLst>
          </p:cNvPr>
          <p:cNvSpPr/>
          <p:nvPr/>
        </p:nvSpPr>
        <p:spPr>
          <a:xfrm rot="16200000">
            <a:off x="-1881235" y="3571924"/>
            <a:ext cx="3993970" cy="231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77244B79-61B0-4DBC-816D-C65406D31146}"/>
              </a:ext>
            </a:extLst>
          </p:cNvPr>
          <p:cNvSpPr/>
          <p:nvPr/>
        </p:nvSpPr>
        <p:spPr>
          <a:xfrm>
            <a:off x="6396000" y="6661229"/>
            <a:ext cx="5796000" cy="196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6948989" y="974357"/>
            <a:ext cx="4287078" cy="599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60709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1003942" y="1627567"/>
            <a:ext cx="5392058" cy="39116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2500" dirty="0" smtClean="0">
                <a:solidFill>
                  <a:schemeClr val="bg1"/>
                </a:solidFill>
              </a:rPr>
              <a:t>Целью курсовой работы является разработка веб-приложения </a:t>
            </a:r>
            <a:r>
              <a:rPr lang="ru-RU" sz="2500" dirty="0" err="1" smtClean="0">
                <a:solidFill>
                  <a:schemeClr val="bg1"/>
                </a:solidFill>
              </a:rPr>
              <a:t>агрегатора</a:t>
            </a:r>
            <a:r>
              <a:rPr lang="ru-RU" sz="2500" dirty="0" smtClean="0">
                <a:solidFill>
                  <a:schemeClr val="bg1"/>
                </a:solidFill>
              </a:rPr>
              <a:t> услуг по ремонту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Объект 3"/>
          <p:cNvSpPr txBox="1">
            <a:spLocks/>
          </p:cNvSpPr>
          <p:nvPr/>
        </p:nvSpPr>
        <p:spPr>
          <a:xfrm>
            <a:off x="6438134" y="1643228"/>
            <a:ext cx="5308788" cy="391160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500" dirty="0" smtClean="0">
                <a:solidFill>
                  <a:schemeClr val="bg1"/>
                </a:solidFill>
              </a:rPr>
              <a:t>Исследование и изучение предметной области, существующих аналогов</a:t>
            </a:r>
            <a:r>
              <a:rPr lang="en-US" sz="2500" dirty="0" smtClean="0">
                <a:solidFill>
                  <a:schemeClr val="bg1"/>
                </a:solidFill>
              </a:rPr>
              <a:t>;</a:t>
            </a:r>
            <a:endParaRPr lang="ru-RU" sz="25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500" dirty="0" smtClean="0">
                <a:solidFill>
                  <a:schemeClr val="bg1"/>
                </a:solidFill>
              </a:rPr>
              <a:t>Формирование навыков по разработке и реализации веб-приложения с использованием клиент-серверной архитектуры, паттерна </a:t>
            </a:r>
            <a:r>
              <a:rPr lang="en-US" sz="2500" dirty="0" smtClean="0">
                <a:solidFill>
                  <a:schemeClr val="bg1"/>
                </a:solidFill>
              </a:rPr>
              <a:t>MVC </a:t>
            </a:r>
            <a:r>
              <a:rPr lang="ru-RU" sz="2500" dirty="0" smtClean="0">
                <a:solidFill>
                  <a:schemeClr val="bg1"/>
                </a:solidFill>
              </a:rPr>
              <a:t>и базы данных </a:t>
            </a:r>
            <a:r>
              <a:rPr lang="en-US" sz="2500" dirty="0" err="1" smtClean="0">
                <a:solidFill>
                  <a:schemeClr val="bg1"/>
                </a:solidFill>
              </a:rPr>
              <a:t>MongoDB</a:t>
            </a:r>
            <a:r>
              <a:rPr lang="en-US" sz="2500" dirty="0" smtClean="0">
                <a:solidFill>
                  <a:schemeClr val="bg1"/>
                </a:solidFill>
              </a:rPr>
              <a:t>.</a:t>
            </a:r>
            <a:endParaRPr lang="ru-RU" sz="25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sz="1800" dirty="0" smtClean="0">
              <a:solidFill>
                <a:schemeClr val="bg1"/>
              </a:solidFill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1132779" y="996347"/>
            <a:ext cx="4287078" cy="599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60709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56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917" y="152420"/>
            <a:ext cx="6870539" cy="1325563"/>
          </a:xfrm>
        </p:spPr>
        <p:txBody>
          <a:bodyPr/>
          <a:lstStyle/>
          <a:p>
            <a:pPr algn="ctr"/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1877536" y="2781019"/>
            <a:ext cx="861729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2"/>
                </a:solidFill>
              </a:rPr>
              <a:t>Предметной областью </a:t>
            </a:r>
            <a:r>
              <a:rPr lang="ru-RU" sz="3200" dirty="0" smtClean="0">
                <a:solidFill>
                  <a:schemeClr val="accent2"/>
                </a:solidFill>
              </a:rPr>
              <a:t>является </a:t>
            </a:r>
            <a:r>
              <a:rPr lang="ru-RU" sz="3200" dirty="0" smtClean="0">
                <a:solidFill>
                  <a:schemeClr val="accent2"/>
                </a:solidFill>
              </a:rPr>
              <a:t>информационная поддержка малого бизнеса и самозанятых, предоставляющих услуги населению по разнообразным видам ремонта</a:t>
            </a:r>
            <a:endParaRPr lang="ru-RU" sz="3200" dirty="0">
              <a:solidFill>
                <a:schemeClr val="accent2"/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xmlns="" id="{06E17476-810A-473C-839C-F99C2DC7380F}"/>
              </a:ext>
            </a:extLst>
          </p:cNvPr>
          <p:cNvCxnSpPr/>
          <p:nvPr/>
        </p:nvCxnSpPr>
        <p:spPr>
          <a:xfrm>
            <a:off x="8966977" y="6108058"/>
            <a:ext cx="152785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2060357F-DE11-421D-853D-70018423605E}"/>
              </a:ext>
            </a:extLst>
          </p:cNvPr>
          <p:cNvCxnSpPr/>
          <p:nvPr/>
        </p:nvCxnSpPr>
        <p:spPr>
          <a:xfrm>
            <a:off x="1986988" y="1899053"/>
            <a:ext cx="152785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5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D69FB5-73CD-4EAB-9F49-153919DA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"/>
            <a:ext cx="11290300" cy="877620"/>
          </a:xfrm>
        </p:spPr>
        <p:txBody>
          <a:bodyPr/>
          <a:lstStyle/>
          <a:p>
            <a:pPr algn="ctr"/>
            <a:r>
              <a:rPr lang="ru-RU" dirty="0"/>
              <a:t>Архитектура системы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C36DFE7-A785-443A-8C47-5E53293E5B03}"/>
              </a:ext>
            </a:extLst>
          </p:cNvPr>
          <p:cNvSpPr txBox="1"/>
          <p:nvPr/>
        </p:nvSpPr>
        <p:spPr>
          <a:xfrm>
            <a:off x="1188950" y="6210019"/>
            <a:ext cx="99538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500" dirty="0" smtClean="0">
                <a:solidFill>
                  <a:schemeClr val="accent2"/>
                </a:solidFill>
              </a:rPr>
              <a:t>Клиент-серверная архитектура </a:t>
            </a:r>
            <a:r>
              <a:rPr lang="ru-RU" sz="2500" dirty="0">
                <a:solidFill>
                  <a:schemeClr val="accent2"/>
                </a:solidFill>
              </a:rPr>
              <a:t>с использованием паттерна MVC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47557"/>
            <a:ext cx="8140700" cy="559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D69FB5-73CD-4EAB-9F49-153919DA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14301"/>
            <a:ext cx="11290300" cy="877620"/>
          </a:xfrm>
        </p:spPr>
        <p:txBody>
          <a:bodyPr/>
          <a:lstStyle/>
          <a:p>
            <a:pPr algn="ctr"/>
            <a:r>
              <a:rPr lang="ru-RU" dirty="0" smtClean="0"/>
              <a:t>Логическая схема базы 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20" y="877621"/>
            <a:ext cx="10298060" cy="53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D69FB5-73CD-4EAB-9F49-153919DA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254001"/>
            <a:ext cx="11290300" cy="1028700"/>
          </a:xfrm>
        </p:spPr>
        <p:txBody>
          <a:bodyPr/>
          <a:lstStyle/>
          <a:p>
            <a:pPr algn="ctr"/>
            <a:r>
              <a:rPr lang="ru-RU" dirty="0"/>
              <a:t>Скриншоты пользовательского интерфейса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536699"/>
            <a:ext cx="6167426" cy="36708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73" y="1845569"/>
            <a:ext cx="5072927" cy="30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4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D69FB5-73CD-4EAB-9F49-153919DA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52401"/>
            <a:ext cx="11290300" cy="1028700"/>
          </a:xfrm>
        </p:spPr>
        <p:txBody>
          <a:bodyPr/>
          <a:lstStyle/>
          <a:p>
            <a:pPr algn="ctr"/>
            <a:r>
              <a:rPr lang="ru-RU" dirty="0"/>
              <a:t>Скриншоты пользовательского интерфейса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7" y="1908259"/>
            <a:ext cx="3443863" cy="32987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219" y="1054101"/>
            <a:ext cx="4623199" cy="46898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9" y="1908259"/>
            <a:ext cx="3364221" cy="3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4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xmlns="" id="{6AB6FD9A-1AFC-4807-9449-71974F4B8494}"/>
              </a:ext>
            </a:extLst>
          </p:cNvPr>
          <p:cNvSpPr/>
          <p:nvPr/>
        </p:nvSpPr>
        <p:spPr>
          <a:xfrm rot="16200000">
            <a:off x="7076406" y="1010280"/>
            <a:ext cx="3990112" cy="5350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xmlns="" id="{450AF9F7-281C-4F9E-BABF-05CBB22A9EA9}"/>
              </a:ext>
            </a:extLst>
          </p:cNvPr>
          <p:cNvSpPr/>
          <p:nvPr/>
        </p:nvSpPr>
        <p:spPr>
          <a:xfrm rot="16200000">
            <a:off x="2380454" y="9138"/>
            <a:ext cx="1791730" cy="51548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D9DBC35E-48E7-462C-9C9D-0CBCE2EA9228}"/>
              </a:ext>
            </a:extLst>
          </p:cNvPr>
          <p:cNvSpPr/>
          <p:nvPr/>
        </p:nvSpPr>
        <p:spPr>
          <a:xfrm rot="16200000">
            <a:off x="-1881235" y="3571924"/>
            <a:ext cx="3993970" cy="231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77244B79-61B0-4DBC-816D-C65406D31146}"/>
              </a:ext>
            </a:extLst>
          </p:cNvPr>
          <p:cNvSpPr/>
          <p:nvPr/>
        </p:nvSpPr>
        <p:spPr>
          <a:xfrm>
            <a:off x="6396000" y="6661229"/>
            <a:ext cx="5796000" cy="196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711743" y="1635456"/>
            <a:ext cx="5392058" cy="39116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2500" dirty="0">
                <a:solidFill>
                  <a:schemeClr val="bg1"/>
                </a:solidFill>
              </a:rPr>
              <a:t>В ходе выполнения курсовой работы </a:t>
            </a:r>
            <a:r>
              <a:rPr lang="ru-RU" sz="2500" dirty="0" smtClean="0">
                <a:solidFill>
                  <a:schemeClr val="bg1"/>
                </a:solidFill>
              </a:rPr>
              <a:t>было разработано веб-приложение </a:t>
            </a:r>
            <a:r>
              <a:rPr lang="ru-RU" sz="2500" dirty="0" err="1" smtClean="0">
                <a:solidFill>
                  <a:schemeClr val="bg1"/>
                </a:solidFill>
              </a:rPr>
              <a:t>агрегатор</a:t>
            </a:r>
            <a:r>
              <a:rPr lang="ru-RU" sz="2500" dirty="0" smtClean="0">
                <a:solidFill>
                  <a:schemeClr val="bg1"/>
                </a:solidFill>
              </a:rPr>
              <a:t> услуг по ремонту</a:t>
            </a:r>
            <a:endParaRPr lang="ru-RU" sz="2500" dirty="0">
              <a:solidFill>
                <a:schemeClr val="bg1"/>
              </a:solidFill>
            </a:endParaRPr>
          </a:p>
        </p:txBody>
      </p:sp>
      <p:sp>
        <p:nvSpPr>
          <p:cNvPr id="15" name="Объект 3"/>
          <p:cNvSpPr txBox="1">
            <a:spLocks/>
          </p:cNvSpPr>
          <p:nvPr/>
        </p:nvSpPr>
        <p:spPr>
          <a:xfrm>
            <a:off x="6438134" y="1643228"/>
            <a:ext cx="5308788" cy="39116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2500" dirty="0">
                <a:solidFill>
                  <a:schemeClr val="bg1"/>
                </a:solidFill>
              </a:rPr>
              <a:t>В будущем можно усовершенствовать разработанное приложение путем добавления дополнительного </a:t>
            </a:r>
            <a:r>
              <a:rPr lang="ru-RU" sz="2500" dirty="0" smtClean="0">
                <a:solidFill>
                  <a:schemeClr val="bg1"/>
                </a:solidFill>
              </a:rPr>
              <a:t>функционала (возможность запрашивания услуг - создания заказа услуги; более удобный и быстрый доступ к чатам)</a:t>
            </a:r>
            <a:endParaRPr lang="ru-RU" sz="2500" dirty="0">
              <a:solidFill>
                <a:schemeClr val="bg1"/>
              </a:solidFill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05" y="-156651"/>
            <a:ext cx="6870539" cy="1325563"/>
          </a:xfrm>
        </p:spPr>
        <p:txBody>
          <a:bodyPr/>
          <a:lstStyle/>
          <a:p>
            <a:r>
              <a:rPr lang="ru-RU" dirty="0"/>
              <a:t>З</a:t>
            </a:r>
            <a:r>
              <a:rPr lang="ru-RU" dirty="0" smtClean="0"/>
              <a:t>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85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67DF6E54-D19C-4CD4-8F96-28069ABFC599}"/>
              </a:ext>
            </a:extLst>
          </p:cNvPr>
          <p:cNvSpPr/>
          <p:nvPr/>
        </p:nvSpPr>
        <p:spPr>
          <a:xfrm>
            <a:off x="1795045" y="1226456"/>
            <a:ext cx="8880656" cy="4405088"/>
          </a:xfrm>
          <a:prstGeom prst="rect">
            <a:avLst/>
          </a:prstGeom>
          <a:solidFill>
            <a:srgbClr val="60709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9">
            <a:extLst>
              <a:ext uri="{FF2B5EF4-FFF2-40B4-BE49-F238E27FC236}">
                <a16:creationId xmlns:a16="http://schemas.microsoft.com/office/drawing/2014/main" xmlns="" id="{A7E80435-8CBD-49DE-A3E2-BAA82F873308}"/>
              </a:ext>
            </a:extLst>
          </p:cNvPr>
          <p:cNvSpPr txBox="1">
            <a:spLocks/>
          </p:cNvSpPr>
          <p:nvPr/>
        </p:nvSpPr>
        <p:spPr>
          <a:xfrm>
            <a:off x="3749298" y="2278733"/>
            <a:ext cx="4972149" cy="1150267"/>
          </a:xfrm>
          <a:prstGeom prst="rect">
            <a:avLst/>
          </a:prstGeom>
          <a:effectLst>
            <a:outerShdw blurRad="50800" dist="38100" dir="5400000" algn="t" rotWithShape="0">
              <a:schemeClr val="accent4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solidFill>
                  <a:schemeClr val="bg1"/>
                </a:solidFill>
              </a:rPr>
              <a:t>СПАСИБО ЗА ВНИМАНИЕ!</a:t>
            </a:r>
            <a:endParaRPr lang="ru-RU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151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Тема Office</vt:lpstr>
      <vt:lpstr>Курсовая работа</vt:lpstr>
      <vt:lpstr>Презентация PowerPoint</vt:lpstr>
      <vt:lpstr>Предметная область</vt:lpstr>
      <vt:lpstr>Архитектура системы</vt:lpstr>
      <vt:lpstr>Логическая схема базы данных</vt:lpstr>
      <vt:lpstr>Скриншоты пользовательского интерфейса</vt:lpstr>
      <vt:lpstr>Скриншоты пользовательского интерфейса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евро</cp:lastModifiedBy>
  <cp:revision>72</cp:revision>
  <dcterms:created xsi:type="dcterms:W3CDTF">2021-12-06T03:54:55Z</dcterms:created>
  <dcterms:modified xsi:type="dcterms:W3CDTF">2022-12-08T12:47:10Z</dcterms:modified>
</cp:coreProperties>
</file>