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343" r:id="rId3"/>
    <p:sldId id="349" r:id="rId4"/>
    <p:sldId id="350" r:id="rId5"/>
    <p:sldId id="351" r:id="rId6"/>
    <p:sldId id="352" r:id="rId7"/>
    <p:sldId id="353" r:id="rId8"/>
    <p:sldId id="345" r:id="rId9"/>
    <p:sldId id="346" r:id="rId10"/>
    <p:sldId id="354" r:id="rId11"/>
    <p:sldId id="355" r:id="rId12"/>
    <p:sldId id="347" r:id="rId13"/>
    <p:sldId id="358" r:id="rId14"/>
    <p:sldId id="357" r:id="rId15"/>
    <p:sldId id="341" r:id="rId16"/>
    <p:sldId id="34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4514" autoAdjust="0"/>
  </p:normalViewPr>
  <p:slideViewPr>
    <p:cSldViewPr>
      <p:cViewPr varScale="1">
        <p:scale>
          <a:sx n="102" d="100"/>
          <a:sy n="102" d="100"/>
        </p:scale>
        <p:origin x="306" y="96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Metrics</a:t>
            </a: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548680"/>
            <a:ext cx="8928992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document.documentElement.scrollWidth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document.documentElement.scrollHeight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полный размер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страницы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 учётом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прокрутки 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uk-UA" b="1" dirty="0">
                <a:latin typeface="Courier New" pitchFamily="49" charset="0"/>
                <a:cs typeface="Courier New" pitchFamily="49" charset="0"/>
              </a:rPr>
              <a:t>Но в браузерах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Chrome/Safari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Opera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при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отсутствии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прокрутки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documentElement.scrollHeight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работа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ет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некорректно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 и 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его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может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быть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меньше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uk-UA" b="1" dirty="0" err="1">
                <a:latin typeface="Courier New" pitchFamily="49" charset="0"/>
                <a:cs typeface="Courier New" pitchFamily="49" charset="0"/>
              </a:rPr>
              <a:t>чем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documentElement.clientHeight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6512" y="44624"/>
            <a:ext cx="6048101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Ширина/высота страницы с учётом прокрутки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708920"/>
            <a:ext cx="8928992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Плэтому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полный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размер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страницы с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учётом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прокрутки вычисляют так</a:t>
            </a:r>
          </a:p>
          <a:p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scrollHeight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document.documentElement.scrollHeihgt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clientHeight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document.documentElement.clientHeihgt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b="1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scrollHeight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Math.max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scrollHeight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clientHeight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0"/>
            <a:ext cx="417646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Получение текущей прокрутки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204372"/>
            <a:ext cx="8928992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Таким образом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надо поддерживать старые браузера -  пишем функцию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которая посчитает нам </a:t>
            </a:r>
            <a:r>
              <a:rPr lang="ru-RU" b="1" dirty="0" smtClean="0"/>
              <a:t>текущую прокрутку (след. слайд)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если не надо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поддерживать старые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браузера – используем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window.pageYOffset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window.pageXOffset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5486"/>
              </p:ext>
            </p:extLst>
          </p:nvPr>
        </p:nvGraphicFramePr>
        <p:xfrm>
          <a:off x="107504" y="548680"/>
          <a:ext cx="878497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190794903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32327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IE 9+,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*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window.pageYOffset</a:t>
                      </a:r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window.pageXOffset</a:t>
                      </a:r>
                      <a:endParaRPr lang="ru-RU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0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IE 8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document.documentElement.scrollTop</a:t>
                      </a:r>
                      <a:endParaRPr lang="en-US" b="1" dirty="0" smtClean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document.documentElement.scrollLeft</a:t>
                      </a:r>
                      <a:endParaRPr lang="ru-RU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b="1" dirty="0" err="1" smtClean="0">
                          <a:solidFill>
                            <a:schemeClr val="tx1"/>
                          </a:solidFill>
                        </a:rPr>
                        <a:t>старые</a:t>
                      </a:r>
                      <a:endParaRPr lang="uk-UA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Webkit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document.body.scrollTop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document.body.scrollLeft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1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Quirks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mode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</a:rPr>
                        <a:t>без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doctype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document.body.scrollTop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document.body.scrollLeft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3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IE 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i="1" dirty="0" smtClean="0">
                          <a:solidFill>
                            <a:schemeClr val="tx1"/>
                          </a:solidFill>
                        </a:rPr>
                        <a:t>У</a:t>
                      </a:r>
                      <a:r>
                        <a:rPr lang="uk-UA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i="1" baseline="0" dirty="0" err="1" smtClean="0">
                          <a:solidFill>
                            <a:schemeClr val="tx1"/>
                          </a:solidFill>
                        </a:rPr>
                        <a:t>него</a:t>
                      </a:r>
                      <a:r>
                        <a:rPr lang="uk-UA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i="1" baseline="0" dirty="0" err="1" smtClean="0">
                          <a:solidFill>
                            <a:schemeClr val="tx1"/>
                          </a:solidFill>
                        </a:rPr>
                        <a:t>есть</a:t>
                      </a:r>
                      <a:r>
                        <a:rPr lang="uk-UA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i="1" baseline="0" dirty="0" err="1" smtClean="0">
                          <a:solidFill>
                            <a:schemeClr val="tx1"/>
                          </a:solidFill>
                        </a:rPr>
                        <a:t>дополнительный</a:t>
                      </a:r>
                      <a:r>
                        <a:rPr lang="uk-UA" b="1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i="1" dirty="0" err="1" smtClean="0">
                          <a:solidFill>
                            <a:schemeClr val="tx1"/>
                          </a:solidFill>
                        </a:rPr>
                        <a:t>отступ</a:t>
                      </a:r>
                      <a:r>
                        <a:rPr lang="uk-UA" b="1" i="1" dirty="0" smtClean="0">
                          <a:solidFill>
                            <a:schemeClr val="tx1"/>
                          </a:solidFill>
                        </a:rPr>
                        <a:t> и его </a:t>
                      </a:r>
                      <a:r>
                        <a:rPr lang="uk-UA" b="1" i="1" dirty="0" err="1" smtClean="0">
                          <a:solidFill>
                            <a:schemeClr val="tx1"/>
                          </a:solidFill>
                        </a:rPr>
                        <a:t>нужно</a:t>
                      </a:r>
                      <a:r>
                        <a:rPr lang="uk-UA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b="1" i="1" dirty="0" err="1" smtClean="0">
                          <a:solidFill>
                            <a:schemeClr val="tx1"/>
                          </a:solidFill>
                        </a:rPr>
                        <a:t>вычесть</a:t>
                      </a:r>
                      <a:r>
                        <a:rPr lang="uk-UA" b="1" i="1" dirty="0" smtClean="0">
                          <a:solidFill>
                            <a:schemeClr val="tx1"/>
                          </a:solidFill>
                        </a:rPr>
                        <a:t> для 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IR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7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uk-UA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document.documentElement.clientTop</a:t>
                      </a:r>
                      <a:endParaRPr lang="ru-RU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4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8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504" y="116632"/>
            <a:ext cx="8928992" cy="39703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getCoords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(el)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window;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document;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el.getBoundingClientRect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.pageYOffset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.documentElement.scrollTop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.pageXOffset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.documentElement.scrollLeft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top: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left: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Math.round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box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sLeft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5736" y="0"/>
            <a:ext cx="417646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Прокрутка страницы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6428"/>
              </p:ext>
            </p:extLst>
          </p:nvPr>
        </p:nvGraphicFramePr>
        <p:xfrm>
          <a:off x="107504" y="548680"/>
          <a:ext cx="8784976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190794903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32327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scrollBy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прокручивает страницу относительно текущих координат.</a:t>
                      </a:r>
                    </a:p>
                    <a:p>
                      <a:r>
                        <a:rPr lang="ru-RU" i="1" dirty="0" smtClean="0">
                          <a:solidFill>
                            <a:schemeClr val="tx1"/>
                          </a:solidFill>
                        </a:rPr>
                        <a:t>Например, нужно прокрутить страницу на 10px вниз</a:t>
                      </a:r>
                    </a:p>
                    <a:p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window.scrollBy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(0, 10)</a:t>
                      </a:r>
                      <a:endParaRPr lang="ru-RU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0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scrollTo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(X,Y)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smtClean="0">
                          <a:solidFill>
                            <a:srgbClr val="002060"/>
                          </a:solidFill>
                        </a:rPr>
                        <a:t>П</a:t>
                      </a:r>
                      <a:r>
                        <a:rPr lang="ru-RU" b="1" dirty="0" err="1" smtClean="0">
                          <a:solidFill>
                            <a:schemeClr val="tx1"/>
                          </a:solidFill>
                        </a:rPr>
                        <a:t>рокручивает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 страницу к указанным координатам относительно документа.</a:t>
                      </a: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Эквивалентно установке свойств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scrollLeft</a:t>
                      </a: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ru-RU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scrollTop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i="1" dirty="0" smtClean="0">
                          <a:solidFill>
                            <a:schemeClr val="tx1"/>
                          </a:solidFill>
                        </a:rPr>
                        <a:t>Например, нужно прокрутить в начало документа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window.scroll</a:t>
                      </a:r>
                      <a:r>
                        <a:rPr lang="ru-RU" b="1" dirty="0" err="1" smtClean="0">
                          <a:solidFill>
                            <a:srgbClr val="C00000"/>
                          </a:solidFill>
                        </a:rPr>
                        <a:t>Ещ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(0, 0)</a:t>
                      </a:r>
                      <a:endParaRPr lang="ru-RU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1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130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Чтобы запретить прокрутку страницы, достаточно поставить </a:t>
                      </a:r>
                      <a:r>
                        <a:rPr lang="ru-RU" b="1" dirty="0" err="1" smtClean="0">
                          <a:solidFill>
                            <a:srgbClr val="C00000"/>
                          </a:solidFill>
                        </a:rPr>
                        <a:t>document.body.style.overflow</a:t>
                      </a:r>
                      <a:r>
                        <a:rPr lang="ru-RU" b="1" dirty="0" smtClean="0">
                          <a:solidFill>
                            <a:srgbClr val="C00000"/>
                          </a:solidFill>
                        </a:rPr>
                        <a:t> = "</a:t>
                      </a:r>
                      <a:r>
                        <a:rPr lang="ru-RU" b="1" dirty="0" err="1" smtClean="0">
                          <a:solidFill>
                            <a:srgbClr val="C00000"/>
                          </a:solidFill>
                        </a:rPr>
                        <a:t>hidden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3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6783" cy="6021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1705" y="332656"/>
            <a:ext cx="2892783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clientWidth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clientHeight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/>
              <a:t>ширина </a:t>
            </a:r>
            <a:r>
              <a:rPr lang="ru-RU" b="1" dirty="0"/>
              <a:t>содержимого </a:t>
            </a:r>
            <a:r>
              <a:rPr lang="ru-RU" b="1" dirty="0" smtClean="0"/>
              <a:t>элемента </a:t>
            </a:r>
          </a:p>
          <a:p>
            <a:r>
              <a:rPr lang="ru-RU" b="1" dirty="0" err="1" smtClean="0">
                <a:solidFill>
                  <a:srgbClr val="0070C0"/>
                </a:solidFill>
              </a:rPr>
              <a:t>width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/ height</a:t>
            </a:r>
            <a:r>
              <a:rPr lang="ru-RU" b="1" dirty="0" smtClean="0"/>
              <a:t> </a:t>
            </a:r>
            <a:r>
              <a:rPr lang="ru-RU" b="1" dirty="0"/>
              <a:t>вместе с полями </a:t>
            </a:r>
            <a:r>
              <a:rPr lang="ru-RU" b="1" dirty="0" err="1">
                <a:solidFill>
                  <a:srgbClr val="0070C0"/>
                </a:solidFill>
              </a:rPr>
              <a:t>padding</a:t>
            </a:r>
            <a:r>
              <a:rPr lang="ru-RU" b="1" dirty="0"/>
              <a:t>, </a:t>
            </a:r>
            <a:r>
              <a:rPr lang="ru-RU" b="1" dirty="0" smtClean="0"/>
              <a:t>без прокрутки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60232" y="193764"/>
            <a:ext cx="2316719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offsetWidth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offsetHeight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внешняя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width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height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элемента, то есть его полный размер, включая рамки </a:t>
            </a:r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39"/>
            <a:ext cx="6444208" cy="645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260648"/>
            <a:ext cx="3024336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clientTop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clientLeft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/>
              <a:t>отступ </a:t>
            </a:r>
            <a:r>
              <a:rPr lang="ru-RU" b="1" dirty="0"/>
              <a:t>внутренней части элемента от внешней</a:t>
            </a:r>
            <a:r>
              <a:rPr lang="ru-RU" b="1" dirty="0" smtClean="0"/>
              <a:t>.</a:t>
            </a:r>
            <a:endParaRPr lang="en-US" b="1" dirty="0" smtClean="0"/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6632"/>
            <a:ext cx="55714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8144" y="332656"/>
            <a:ext cx="3096344" cy="56323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scrollWidth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scrollHeight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аналоги </a:t>
            </a:r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clientWidth</a:t>
            </a:r>
            <a:endParaRPr lang="ru-RU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clientHeight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но с учетом прокрутки.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Но если свойства </a:t>
            </a:r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clientWidth</a:t>
            </a:r>
            <a:endParaRPr lang="ru-RU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clientHeight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относятся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только к видимой области элемента,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scrollWidth</a:t>
            </a:r>
            <a:endParaRPr lang="ru-RU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scrollHeight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добавляют к ней прокрученную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область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которую не видно) по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горизонтали/вертикали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" y="22281"/>
            <a:ext cx="5917321" cy="68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248" y="332656"/>
            <a:ext cx="2160240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scrollTop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scrollLeft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/>
              <a:t>ширина/высота </a:t>
            </a:r>
            <a:r>
              <a:rPr lang="ru-RU" b="1" dirty="0"/>
              <a:t>невидимой, прокрученной в данный момент, части элемента слева и </a:t>
            </a:r>
            <a:r>
              <a:rPr lang="ru-RU" b="1" dirty="0" smtClean="0"/>
              <a:t>сверху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824"/>
            <a:ext cx="6120680" cy="67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0713"/>
            <a:ext cx="5212875" cy="4570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4293096"/>
            <a:ext cx="8784976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offsetLeft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offsetTop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- </a:t>
            </a:r>
            <a:r>
              <a:rPr lang="ru-RU" b="1" dirty="0" smtClean="0"/>
              <a:t>смещение </a:t>
            </a:r>
            <a:r>
              <a:rPr lang="ru-RU" b="1" dirty="0"/>
              <a:t>относительно ближайшего позиционированного элемента </a:t>
            </a:r>
            <a:r>
              <a:rPr lang="ru-RU" b="1" dirty="0" smtClean="0"/>
              <a:t>(</a:t>
            </a:r>
            <a:r>
              <a:rPr lang="ru-RU" b="1" dirty="0"/>
              <a:t>т.е. свойство </a:t>
            </a:r>
            <a:r>
              <a:rPr lang="ru-RU" b="1" dirty="0" err="1" smtClean="0"/>
              <a:t>position</a:t>
            </a:r>
            <a:r>
              <a:rPr lang="ru-RU" b="1" dirty="0" smtClean="0"/>
              <a:t> </a:t>
            </a:r>
            <a:r>
              <a:rPr lang="ru-RU" b="1" dirty="0"/>
              <a:t>которого не равно </a:t>
            </a:r>
            <a:r>
              <a:rPr lang="ru-RU" b="1" dirty="0" err="1" smtClean="0"/>
              <a:t>static</a:t>
            </a:r>
            <a:r>
              <a:rPr lang="ru-RU" b="1" dirty="0" smtClean="0"/>
              <a:t>)</a:t>
            </a:r>
            <a:r>
              <a:rPr lang="en-US" b="1" dirty="0" smtClean="0"/>
              <a:t> </a:t>
            </a:r>
            <a:r>
              <a:rPr lang="ru-RU" b="1" dirty="0" smtClean="0"/>
              <a:t>или </a:t>
            </a:r>
            <a:r>
              <a:rPr lang="ru-RU" b="1" dirty="0"/>
              <a:t>BODY, если такой </a:t>
            </a:r>
            <a:r>
              <a:rPr lang="ru-RU" b="1" dirty="0" smtClean="0"/>
              <a:t>отсутствует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offsetParent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находится ссылка на этот родитель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266"/>
            <a:ext cx="4650482" cy="2260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16632"/>
            <a:ext cx="42479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el.getBoundingClientRect</a:t>
            </a:r>
            <a:r>
              <a:rPr lang="en-US" b="1" dirty="0" smtClean="0"/>
              <a:t>();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7569" y="116632"/>
            <a:ext cx="4188927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Возвращает объект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с координатами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элемента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top,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left,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width,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height,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bottom,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right  	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569" y="3158966"/>
            <a:ext cx="4188927" cy="10156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ru-RU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координат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ы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относительно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верхнего левого угла порта просмотра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0363" y="53916"/>
            <a:ext cx="3600400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 err="1" smtClean="0"/>
              <a:t>Размер</a:t>
            </a:r>
            <a:r>
              <a:rPr lang="uk-UA" b="1" dirty="0" smtClean="0"/>
              <a:t> </a:t>
            </a:r>
            <a:r>
              <a:rPr lang="uk-UA" b="1" dirty="0" err="1" smtClean="0"/>
              <a:t>окна</a:t>
            </a:r>
            <a:r>
              <a:rPr lang="uk-UA" b="1" dirty="0" smtClean="0"/>
              <a:t> </a:t>
            </a:r>
            <a:r>
              <a:rPr lang="uk-UA" b="1" dirty="0" err="1" smtClean="0"/>
              <a:t>браузкра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476672"/>
            <a:ext cx="892899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HTML документ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– это </a:t>
            </a:r>
            <a:r>
              <a:rPr lang="ru-R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document.documentElement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он соответствует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тегу &lt;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342509"/>
            <a:ext cx="8928992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documentElement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clientWidth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documentElement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clientHeight</a:t>
            </a:r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ширина/высота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видимой области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окна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минус прокрутка.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505670"/>
            <a:ext cx="8928992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window.innerWidth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window.innerHeight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ширина / высота окна включая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прокрутку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5968</TotalTime>
  <Words>430</Words>
  <Application>Microsoft Office PowerPoint</Application>
  <PresentationFormat>Экран (4:3)</PresentationFormat>
  <Paragraphs>118</Paragraphs>
  <Slides>16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Wingdings 2</vt:lpstr>
      <vt:lpstr>Wingdings 3</vt:lpstr>
      <vt:lpstr>Тема1</vt:lpstr>
      <vt:lpstr>Metrics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899</cp:revision>
  <dcterms:modified xsi:type="dcterms:W3CDTF">2018-08-03T15:19:50Z</dcterms:modified>
</cp:coreProperties>
</file>