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256" r:id="rId2"/>
    <p:sldId id="345" r:id="rId3"/>
    <p:sldId id="348" r:id="rId4"/>
    <p:sldId id="353" r:id="rId5"/>
    <p:sldId id="354" r:id="rId6"/>
    <p:sldId id="355" r:id="rId7"/>
    <p:sldId id="356" r:id="rId8"/>
    <p:sldId id="365" r:id="rId9"/>
    <p:sldId id="366" r:id="rId10"/>
    <p:sldId id="367" r:id="rId11"/>
    <p:sldId id="368" r:id="rId12"/>
    <p:sldId id="357" r:id="rId13"/>
    <p:sldId id="358" r:id="rId14"/>
    <p:sldId id="359" r:id="rId15"/>
    <p:sldId id="360" r:id="rId16"/>
    <p:sldId id="337" r:id="rId17"/>
    <p:sldId id="274" r:id="rId18"/>
    <p:sldId id="278" r:id="rId19"/>
    <p:sldId id="309" r:id="rId20"/>
    <p:sldId id="369" r:id="rId21"/>
    <p:sldId id="340" r:id="rId22"/>
    <p:sldId id="338" r:id="rId23"/>
    <p:sldId id="283" r:id="rId24"/>
    <p:sldId id="289" r:id="rId25"/>
    <p:sldId id="325" r:id="rId26"/>
    <p:sldId id="334" r:id="rId27"/>
    <p:sldId id="285" r:id="rId28"/>
    <p:sldId id="342" r:id="rId29"/>
    <p:sldId id="352" r:id="rId30"/>
    <p:sldId id="341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6F"/>
    <a:srgbClr val="D2D715"/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514" autoAdjust="0"/>
  </p:normalViewPr>
  <p:slideViewPr>
    <p:cSldViewPr>
      <p:cViewPr varScale="1">
        <p:scale>
          <a:sx n="108" d="100"/>
          <a:sy n="108" d="100"/>
        </p:scale>
        <p:origin x="20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42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2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83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63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5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0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5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8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7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59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16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34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1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21.02.2021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tFyT1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9036496" cy="3312368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Типы в </a:t>
            </a:r>
            <a:r>
              <a:rPr lang="en-US" sz="66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JavaScript</a:t>
            </a:r>
            <a:endParaRPr lang="ru-RU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215" y="5733256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https://beetroot.academy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25939-5C2A-4DE6-8D56-96A0DDFDF3F8}"/>
              </a:ext>
            </a:extLst>
          </p:cNvPr>
          <p:cNvSpPr txBox="1"/>
          <p:nvPr/>
        </p:nvSpPr>
        <p:spPr>
          <a:xfrm>
            <a:off x="1299595" y="44624"/>
            <a:ext cx="6542077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>
                <a:solidFill>
                  <a:srgbClr val="002060"/>
                </a:solidFill>
              </a:rPr>
              <a:t>Способы преобразования из строки в число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1880E-B914-4C7D-B327-064181E181BC}"/>
              </a:ext>
            </a:extLst>
          </p:cNvPr>
          <p:cNvSpPr txBox="1"/>
          <p:nvPr/>
        </p:nvSpPr>
        <p:spPr>
          <a:xfrm>
            <a:off x="54158" y="476672"/>
            <a:ext cx="9007594" cy="101566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Применить к строке любой арифметический оператор кроме </a:t>
            </a:r>
          </a:p>
          <a:p>
            <a:r>
              <a:rPr lang="ru-RU" dirty="0"/>
              <a:t>   бинарного  </a:t>
            </a:r>
            <a:r>
              <a:rPr lang="ru-RU" dirty="0" err="1"/>
              <a:t>опрератора</a:t>
            </a:r>
            <a:r>
              <a:rPr lang="ru-RU" dirty="0"/>
              <a:t> </a:t>
            </a:r>
            <a:r>
              <a:rPr lang="ru-RU" sz="2400" dirty="0">
                <a:solidFill>
                  <a:schemeClr val="accent2"/>
                </a:solidFill>
              </a:rPr>
              <a:t>+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       </a:t>
            </a:r>
            <a:r>
              <a:rPr lang="en-US" dirty="0">
                <a:solidFill>
                  <a:srgbClr val="002060"/>
                </a:solidFill>
              </a:rPr>
              <a:t>a = </a:t>
            </a:r>
            <a:r>
              <a:rPr lang="ru-RU" dirty="0">
                <a:solidFill>
                  <a:srgbClr val="002060"/>
                </a:solidFill>
              </a:rPr>
              <a:t>"12" – 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a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EF8BB-FC2B-492D-BB77-7503FA201A52}"/>
              </a:ext>
            </a:extLst>
          </p:cNvPr>
          <p:cNvSpPr txBox="1"/>
          <p:nvPr/>
        </p:nvSpPr>
        <p:spPr>
          <a:xfrm>
            <a:off x="66836" y="1555051"/>
            <a:ext cx="9007594" cy="1846659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Применить к строке унарный оператор </a:t>
            </a:r>
            <a:r>
              <a:rPr lang="ru-RU" sz="2400" dirty="0">
                <a:solidFill>
                  <a:schemeClr val="accent2"/>
                </a:solidFill>
              </a:rPr>
              <a:t>+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x = </a:t>
            </a:r>
            <a:r>
              <a:rPr lang="ru-RU" dirty="0">
                <a:solidFill>
                  <a:srgbClr val="002060"/>
                </a:solidFill>
              </a:rPr>
              <a:t>"12"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x = +x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x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12</a:t>
            </a:r>
          </a:p>
          <a:p>
            <a:r>
              <a:rPr lang="ru-RU" dirty="0"/>
              <a:t>Но если строка не является числом – будет  </a:t>
            </a:r>
            <a:r>
              <a:rPr lang="en-US" dirty="0" err="1">
                <a:solidFill>
                  <a:schemeClr val="accent2"/>
                </a:solidFill>
              </a:rPr>
              <a:t>NaN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		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x = </a:t>
            </a:r>
            <a:r>
              <a:rPr lang="ru-RU" dirty="0">
                <a:solidFill>
                  <a:srgbClr val="002060"/>
                </a:solidFill>
              </a:rPr>
              <a:t>"12</a:t>
            </a:r>
            <a:r>
              <a:rPr lang="en-US" dirty="0" err="1">
                <a:solidFill>
                  <a:srgbClr val="002060"/>
                </a:solidFill>
              </a:rPr>
              <a:t>px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+x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NaN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83801-0946-433C-93F6-D225FC98140B}"/>
              </a:ext>
            </a:extLst>
          </p:cNvPr>
          <p:cNvSpPr txBox="1"/>
          <p:nvPr/>
        </p:nvSpPr>
        <p:spPr>
          <a:xfrm>
            <a:off x="82248" y="3526557"/>
            <a:ext cx="9007594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3. 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/>
              <a:t>	 </a:t>
            </a:r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x = </a:t>
            </a:r>
            <a:r>
              <a:rPr lang="ru-RU" dirty="0">
                <a:solidFill>
                  <a:srgbClr val="002060"/>
                </a:solidFill>
              </a:rPr>
              <a:t>"12</a:t>
            </a:r>
            <a:r>
              <a:rPr lang="en-US" dirty="0" err="1">
                <a:solidFill>
                  <a:srgbClr val="002060"/>
                </a:solidFill>
              </a:rPr>
              <a:t>px</a:t>
            </a:r>
            <a:r>
              <a:rPr lang="ru-RU" dirty="0">
                <a:solidFill>
                  <a:srgbClr val="002060"/>
                </a:solidFill>
              </a:rPr>
              <a:t>"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ru-RU" dirty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 </a:t>
            </a:r>
            <a:r>
              <a:rPr lang="en-US" dirty="0" err="1">
                <a:solidFill>
                  <a:srgbClr val="002060"/>
                </a:solidFill>
              </a:rPr>
              <a:t>parseInt</a:t>
            </a:r>
            <a:r>
              <a:rPr lang="en-US" dirty="0">
                <a:solidFill>
                  <a:srgbClr val="002060"/>
                </a:solidFill>
              </a:rPr>
              <a:t>(x);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будет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12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69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711A0-8F33-4301-B3BB-D1E3519255A0}"/>
              </a:ext>
            </a:extLst>
          </p:cNvPr>
          <p:cNvSpPr txBox="1"/>
          <p:nvPr/>
        </p:nvSpPr>
        <p:spPr>
          <a:xfrm>
            <a:off x="68203" y="188640"/>
            <a:ext cx="9007594" cy="350865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Приведение с помощью </a:t>
            </a:r>
            <a:r>
              <a:rPr lang="en-US" dirty="0" err="1">
                <a:solidFill>
                  <a:schemeClr val="accent2"/>
                </a:solidFill>
              </a:rPr>
              <a:t>parseInt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ru-RU" dirty="0">
                <a:solidFill>
                  <a:srgbClr val="0070C0"/>
                </a:solidFill>
              </a:rPr>
              <a:t>строка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[,</a:t>
            </a:r>
            <a:r>
              <a:rPr lang="ru-RU" dirty="0" err="1">
                <a:solidFill>
                  <a:srgbClr val="0070C0"/>
                </a:solidFill>
              </a:rPr>
              <a:t>система_счисления</a:t>
            </a:r>
            <a:r>
              <a:rPr lang="en-US" dirty="0">
                <a:solidFill>
                  <a:schemeClr val="accent2"/>
                </a:solidFill>
              </a:rPr>
              <a:t>])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Особенности: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- </a:t>
            </a:r>
            <a:r>
              <a:rPr lang="ru-RU" dirty="0"/>
              <a:t>начальные пробелы игнорируются;</a:t>
            </a:r>
            <a:endParaRPr lang="en-US" dirty="0"/>
          </a:p>
          <a:p>
            <a:r>
              <a:rPr lang="en-US" dirty="0"/>
              <a:t> - </a:t>
            </a:r>
            <a:r>
              <a:rPr lang="ru-RU" dirty="0"/>
              <a:t>строка типа </a:t>
            </a:r>
            <a:r>
              <a:rPr lang="en-US" dirty="0">
                <a:solidFill>
                  <a:srgbClr val="0070C0"/>
                </a:solidFill>
              </a:rPr>
              <a:t>"1234blue"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возвратится как число </a:t>
            </a:r>
            <a:r>
              <a:rPr lang="en-US" dirty="0">
                <a:solidFill>
                  <a:srgbClr val="0070C0"/>
                </a:solidFill>
              </a:rPr>
              <a:t>1234</a:t>
            </a:r>
            <a:r>
              <a:rPr lang="ru-RU" dirty="0"/>
              <a:t> ;</a:t>
            </a:r>
            <a:endParaRPr lang="en-US" dirty="0"/>
          </a:p>
          <a:p>
            <a:endParaRPr lang="ru-RU" dirty="0"/>
          </a:p>
          <a:p>
            <a:r>
              <a:rPr lang="ru-RU" dirty="0"/>
              <a:t> - если вначале идет не цифра, не знаки </a:t>
            </a:r>
            <a:r>
              <a:rPr lang="en-US" sz="2400" dirty="0">
                <a:solidFill>
                  <a:srgbClr val="0070C0"/>
                </a:solidFill>
              </a:rPr>
              <a:t>"+"</a:t>
            </a:r>
            <a:r>
              <a:rPr lang="en-US" dirty="0"/>
              <a:t>  </a:t>
            </a:r>
            <a:r>
              <a:rPr lang="ru-RU" dirty="0"/>
              <a:t>или  </a:t>
            </a:r>
            <a:r>
              <a:rPr lang="en-US" sz="2400" dirty="0">
                <a:solidFill>
                  <a:srgbClr val="0070C0"/>
                </a:solidFill>
              </a:rPr>
              <a:t>"-"</a:t>
            </a:r>
            <a:r>
              <a:rPr lang="ru-RU" dirty="0"/>
              <a:t> то </a:t>
            </a:r>
          </a:p>
          <a:p>
            <a:r>
              <a:rPr lang="ru-RU" dirty="0"/>
              <a:t>   функция возвращает </a:t>
            </a:r>
            <a:r>
              <a:rPr lang="en-US" dirty="0" err="1">
                <a:solidFill>
                  <a:schemeClr val="accent2"/>
                </a:solidFill>
              </a:rPr>
              <a:t>NaN</a:t>
            </a:r>
            <a:r>
              <a:rPr lang="en-US" dirty="0"/>
              <a:t>;</a:t>
            </a:r>
          </a:p>
          <a:p>
            <a:r>
              <a:rPr lang="en-US" dirty="0"/>
              <a:t> - </a:t>
            </a:r>
            <a:r>
              <a:rPr lang="ru-RU" dirty="0"/>
              <a:t>пустая строка  </a:t>
            </a:r>
            <a:r>
              <a:rPr lang="en-US" dirty="0">
                <a:solidFill>
                  <a:srgbClr val="0070C0"/>
                </a:solidFill>
              </a:rPr>
              <a:t>""</a:t>
            </a:r>
            <a:r>
              <a:rPr lang="ru-RU" dirty="0"/>
              <a:t> возвратится как число </a:t>
            </a:r>
            <a:r>
              <a:rPr lang="en-US" dirty="0" err="1">
                <a:solidFill>
                  <a:schemeClr val="accent2"/>
                </a:solidFill>
              </a:rPr>
              <a:t>NaN</a:t>
            </a:r>
            <a:r>
              <a:rPr lang="ru-RU" dirty="0"/>
              <a:t>;</a:t>
            </a:r>
            <a:endParaRPr lang="en-US" dirty="0"/>
          </a:p>
          <a:p>
            <a:r>
              <a:rPr lang="en-US" dirty="0"/>
              <a:t> - </a:t>
            </a:r>
            <a:r>
              <a:rPr lang="ru-RU" dirty="0"/>
              <a:t>строка типа </a:t>
            </a:r>
            <a:r>
              <a:rPr lang="en-US" dirty="0">
                <a:solidFill>
                  <a:srgbClr val="0070C0"/>
                </a:solidFill>
              </a:rPr>
              <a:t>"t123"</a:t>
            </a:r>
            <a:r>
              <a:rPr lang="ru-RU" dirty="0"/>
              <a:t> возвратится как число </a:t>
            </a:r>
            <a:r>
              <a:rPr lang="en-US" dirty="0" err="1">
                <a:solidFill>
                  <a:schemeClr val="accent2"/>
                </a:solidFill>
              </a:rPr>
              <a:t>NaN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;</a:t>
            </a:r>
          </a:p>
          <a:p>
            <a:r>
              <a:rPr lang="ru-RU" dirty="0"/>
              <a:t>Необязательный аргумент </a:t>
            </a:r>
            <a:r>
              <a:rPr lang="en-US" dirty="0">
                <a:solidFill>
                  <a:schemeClr val="accent2"/>
                </a:solidFill>
              </a:rPr>
              <a:t> [</a:t>
            </a:r>
            <a:r>
              <a:rPr lang="ru-RU" dirty="0" err="1">
                <a:solidFill>
                  <a:schemeClr val="accent2"/>
                </a:solidFill>
              </a:rPr>
              <a:t>система_счисления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ru-RU" dirty="0"/>
              <a:t> позволяет уточнять</a:t>
            </a:r>
          </a:p>
          <a:p>
            <a:r>
              <a:rPr lang="ru-RU" dirty="0"/>
              <a:t>в какой системе исчисления мы указываем входящее число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1ED17-2D53-460C-BDAE-366A91E9DCCE}"/>
              </a:ext>
            </a:extLst>
          </p:cNvPr>
          <p:cNvSpPr txBox="1"/>
          <p:nvPr/>
        </p:nvSpPr>
        <p:spPr>
          <a:xfrm>
            <a:off x="53252" y="4000996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Приведение с помощью </a:t>
            </a:r>
            <a:r>
              <a:rPr lang="en-US" dirty="0" err="1">
                <a:solidFill>
                  <a:schemeClr val="accent2"/>
                </a:solidFill>
              </a:rPr>
              <a:t>parseFloat</a:t>
            </a:r>
            <a:r>
              <a:rPr lang="en-US" dirty="0">
                <a:solidFill>
                  <a:schemeClr val="accent2"/>
                </a:solidFill>
              </a:rPr>
              <a:t>("</a:t>
            </a:r>
            <a:r>
              <a:rPr lang="ru-RU" dirty="0">
                <a:solidFill>
                  <a:schemeClr val="accent2"/>
                </a:solidFill>
              </a:rPr>
              <a:t>строка</a:t>
            </a:r>
            <a:r>
              <a:rPr lang="en-US" dirty="0">
                <a:solidFill>
                  <a:schemeClr val="accent2"/>
                </a:solidFill>
              </a:rPr>
              <a:t>")</a:t>
            </a:r>
            <a:r>
              <a:rPr lang="ru-RU" dirty="0">
                <a:solidFill>
                  <a:schemeClr val="accent2"/>
                </a:solidFill>
              </a:rPr>
              <a:t>. </a:t>
            </a:r>
          </a:p>
          <a:p>
            <a:r>
              <a:rPr lang="ru-RU" dirty="0"/>
              <a:t>Работает аналогично функции 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Особенности: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- </a:t>
            </a:r>
            <a:r>
              <a:rPr lang="ru-RU" dirty="0"/>
              <a:t>начальные нули  и пробелы игнорируются;</a:t>
            </a:r>
          </a:p>
          <a:p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строка типа </a:t>
            </a:r>
            <a:r>
              <a:rPr lang="en-US" dirty="0">
                <a:solidFill>
                  <a:srgbClr val="0070C0"/>
                </a:solidFill>
              </a:rPr>
              <a:t>"1234blue"</a:t>
            </a:r>
            <a:r>
              <a:rPr lang="ru-RU" dirty="0"/>
              <a:t> возвратится как число </a:t>
            </a:r>
            <a:r>
              <a:rPr lang="en-US" dirty="0">
                <a:solidFill>
                  <a:srgbClr val="0070C0"/>
                </a:solidFill>
              </a:rPr>
              <a:t>1234</a:t>
            </a:r>
            <a:r>
              <a:rPr lang="ru-RU" dirty="0"/>
              <a:t> ;</a:t>
            </a:r>
            <a:endParaRPr lang="en-US" dirty="0"/>
          </a:p>
          <a:p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строка с 16-ричным числом, например </a:t>
            </a:r>
            <a:r>
              <a:rPr lang="en-US" dirty="0">
                <a:solidFill>
                  <a:srgbClr val="0070C0"/>
                </a:solidFill>
              </a:rPr>
              <a:t>"0xAF"</a:t>
            </a:r>
            <a:r>
              <a:rPr lang="ru-RU" dirty="0"/>
              <a:t> возвратится 0;</a:t>
            </a:r>
          </a:p>
          <a:p>
            <a:r>
              <a:rPr lang="ru-RU" dirty="0"/>
              <a:t> - строка содержащая целое число возвратится как целое число;</a:t>
            </a:r>
          </a:p>
        </p:txBody>
      </p:sp>
    </p:spTree>
    <p:extLst>
      <p:ext uri="{BB962C8B-B14F-4D97-AF65-F5344CB8AC3E}">
        <p14:creationId xmlns:p14="http://schemas.microsoft.com/office/powerpoint/2010/main" val="348983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36042-755A-4F9B-8267-BB159A111E63}"/>
              </a:ext>
            </a:extLst>
          </p:cNvPr>
          <p:cNvSpPr txBox="1"/>
          <p:nvPr/>
        </p:nvSpPr>
        <p:spPr>
          <a:xfrm>
            <a:off x="3131840" y="44624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26EF6-CB99-4462-AA59-17C53EF58C67}"/>
              </a:ext>
            </a:extLst>
          </p:cNvPr>
          <p:cNvSpPr txBox="1"/>
          <p:nvPr/>
        </p:nvSpPr>
        <p:spPr>
          <a:xfrm>
            <a:off x="35496" y="476672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Для представления символов </a:t>
            </a:r>
            <a:r>
              <a:rPr lang="en-US" dirty="0"/>
              <a:t>Unicode</a:t>
            </a:r>
            <a:r>
              <a:rPr lang="ru-RU" dirty="0"/>
              <a:t> в языке </a:t>
            </a:r>
            <a:r>
              <a:rPr lang="ru-RU" dirty="0" err="1"/>
              <a:t>JavaScript</a:t>
            </a:r>
            <a:r>
              <a:rPr lang="ru-RU" dirty="0"/>
              <a:t> используется  кодировка UTF-16, а строки </a:t>
            </a:r>
            <a:r>
              <a:rPr lang="ru-RU" dirty="0" err="1"/>
              <a:t>JavaScript</a:t>
            </a:r>
            <a:r>
              <a:rPr lang="ru-RU" dirty="0"/>
              <a:t> являются последовательностями  16-битных значений без знака. </a:t>
            </a:r>
          </a:p>
          <a:p>
            <a:endParaRPr lang="ru-RU" dirty="0"/>
          </a:p>
          <a:p>
            <a:r>
              <a:rPr lang="ru-RU" dirty="0"/>
              <a:t>Строки могут содержать 0 (пустая строка) или больше 16-ричных </a:t>
            </a:r>
            <a:r>
              <a:rPr lang="en-US" dirty="0"/>
              <a:t>Unicode </a:t>
            </a:r>
            <a:r>
              <a:rPr lang="ru-RU" dirty="0"/>
              <a:t>символов, которые заключаются в  двойные кавычки </a:t>
            </a:r>
            <a:r>
              <a:rPr lang="ru-RU" dirty="0">
                <a:solidFill>
                  <a:srgbClr val="FF0000"/>
                </a:solidFill>
              </a:rPr>
              <a:t>""</a:t>
            </a:r>
            <a:r>
              <a:rPr lang="ru-RU" dirty="0"/>
              <a:t> </a:t>
            </a:r>
          </a:p>
          <a:p>
            <a:r>
              <a:rPr lang="ru-RU" dirty="0"/>
              <a:t>или в одиночные кавычки </a:t>
            </a:r>
            <a:r>
              <a:rPr lang="ru-RU" dirty="0">
                <a:solidFill>
                  <a:srgbClr val="FF0000"/>
                </a:solidFill>
              </a:rPr>
              <a:t>''</a:t>
            </a:r>
          </a:p>
          <a:p>
            <a:r>
              <a:rPr lang="ru-RU" dirty="0"/>
              <a:t>Строки могут также включать символьные литералы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FD942F1-43BA-4D7E-9D75-135CE317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96981"/>
              </p:ext>
            </p:extLst>
          </p:nvPr>
        </p:nvGraphicFramePr>
        <p:xfrm>
          <a:off x="83840" y="2949024"/>
          <a:ext cx="8952656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Литерал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Новая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строка (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Line feed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Табуляция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Carriage return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 (возврат каретки)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Backslash 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одиночная кавычка 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ru-RU" sz="1800" dirty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двойная кавычка "</a:t>
                      </a:r>
                      <a:r>
                        <a:rPr lang="ru-RU" sz="1600" dirty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xNN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Символ 1-байтной кодировки, представленный 16-ричным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значением, где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это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700" b="1" baseline="0" dirty="0">
                          <a:solidFill>
                            <a:schemeClr val="tx1"/>
                          </a:solidFill>
                        </a:rPr>
                        <a:t>А-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uNNNN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Символ в кодировке 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Unicode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где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это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700" b="1" baseline="0" dirty="0">
                          <a:solidFill>
                            <a:schemeClr val="tx1"/>
                          </a:solidFill>
                        </a:rPr>
                        <a:t>А-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baseline="0" dirty="0" err="1">
                          <a:solidFill>
                            <a:schemeClr val="tx1"/>
                          </a:solidFill>
                        </a:rPr>
                        <a:t>Напрмер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baseline="0" dirty="0" err="1">
                          <a:solidFill>
                            <a:srgbClr val="7030A0"/>
                          </a:solidFill>
                        </a:rPr>
                        <a:t>var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700" b="1" baseline="0" dirty="0" err="1">
                          <a:solidFill>
                            <a:srgbClr val="7030A0"/>
                          </a:solidFill>
                        </a:rPr>
                        <a:t>st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 = "</a:t>
                      </a:r>
                      <a:r>
                        <a:rPr lang="ru-RU" sz="1700" b="1" baseline="0" dirty="0">
                          <a:solidFill>
                            <a:srgbClr val="7030A0"/>
                          </a:solidFill>
                        </a:rPr>
                        <a:t>символ  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\u1234" 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17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E8EEA-D473-41C8-A505-674CDA220893}"/>
              </a:ext>
            </a:extLst>
          </p:cNvPr>
          <p:cNvSpPr txBox="1"/>
          <p:nvPr/>
        </p:nvSpPr>
        <p:spPr>
          <a:xfrm>
            <a:off x="3131840" y="44624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DAE6B-0104-4873-BAB3-72AF51E982B7}"/>
              </a:ext>
            </a:extLst>
          </p:cNvPr>
          <p:cNvSpPr txBox="1"/>
          <p:nvPr/>
        </p:nvSpPr>
        <p:spPr>
          <a:xfrm>
            <a:off x="35496" y="476672"/>
            <a:ext cx="9007594" cy="2308324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Для представления символов </a:t>
            </a:r>
            <a:r>
              <a:rPr lang="en-US" dirty="0"/>
              <a:t>Unicode</a:t>
            </a:r>
            <a:r>
              <a:rPr lang="ru-RU" dirty="0"/>
              <a:t> в языке </a:t>
            </a:r>
            <a:r>
              <a:rPr lang="ru-RU" dirty="0" err="1"/>
              <a:t>JavaScript</a:t>
            </a:r>
            <a:r>
              <a:rPr lang="ru-RU" dirty="0"/>
              <a:t> используется  кодировка UTF-16, а строки </a:t>
            </a:r>
            <a:r>
              <a:rPr lang="ru-RU" dirty="0" err="1"/>
              <a:t>JavaScript</a:t>
            </a:r>
            <a:r>
              <a:rPr lang="ru-RU" dirty="0"/>
              <a:t> являются последовательностями  16-битных значений без знака. </a:t>
            </a:r>
          </a:p>
          <a:p>
            <a:endParaRPr lang="ru-RU" dirty="0"/>
          </a:p>
          <a:p>
            <a:r>
              <a:rPr lang="ru-RU" dirty="0"/>
              <a:t>Строки могут содержать 0 (пустая строка) или больше 16-ричных </a:t>
            </a:r>
            <a:r>
              <a:rPr lang="en-US" dirty="0"/>
              <a:t>Unicode </a:t>
            </a:r>
            <a:r>
              <a:rPr lang="ru-RU" dirty="0"/>
              <a:t>символов, которые заключаются в  двойные кавычки </a:t>
            </a:r>
            <a:r>
              <a:rPr lang="ru-RU" dirty="0">
                <a:solidFill>
                  <a:srgbClr val="FF0000"/>
                </a:solidFill>
              </a:rPr>
              <a:t>""</a:t>
            </a:r>
            <a:r>
              <a:rPr lang="ru-RU" dirty="0"/>
              <a:t> </a:t>
            </a:r>
          </a:p>
          <a:p>
            <a:r>
              <a:rPr lang="ru-RU" dirty="0"/>
              <a:t>или в одиночные кавычки </a:t>
            </a:r>
            <a:r>
              <a:rPr lang="ru-RU" dirty="0">
                <a:solidFill>
                  <a:srgbClr val="FF0000"/>
                </a:solidFill>
              </a:rPr>
              <a:t>''</a:t>
            </a:r>
          </a:p>
          <a:p>
            <a:r>
              <a:rPr lang="ru-RU" dirty="0"/>
              <a:t>Строки могут также включать символьные литералы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5371BC1-DB85-43EF-B333-C613B8D3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15850"/>
              </p:ext>
            </p:extLst>
          </p:nvPr>
        </p:nvGraphicFramePr>
        <p:xfrm>
          <a:off x="83840" y="2949024"/>
          <a:ext cx="8952656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Литерал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Новая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строка (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Line feed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Табуляция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Carriage return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 (возврат каретки)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Backslash 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одиночная кавычка '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ru-RU" sz="1800" b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ru-RU" sz="1800" dirty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двойная кавычка "</a:t>
                      </a:r>
                      <a:r>
                        <a:rPr lang="ru-RU" sz="1600" dirty="0"/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xNN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Символ 1-байтной кодировки, представленный 16-ричным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значением, где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это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700" b="1" baseline="0" dirty="0">
                          <a:solidFill>
                            <a:schemeClr val="tx1"/>
                          </a:solidFill>
                        </a:rPr>
                        <a:t>А-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uNNNN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Символ в кодировке 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Unicode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где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 это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700" b="1" baseline="0" dirty="0">
                          <a:solidFill>
                            <a:schemeClr val="tx1"/>
                          </a:solidFill>
                        </a:rPr>
                        <a:t>А-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b="1" baseline="0" dirty="0" err="1">
                          <a:solidFill>
                            <a:schemeClr val="tx1"/>
                          </a:solidFill>
                        </a:rPr>
                        <a:t>Напрмер</a:t>
                      </a:r>
                      <a:r>
                        <a:rPr lang="ru-RU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700" b="1" baseline="0" dirty="0" err="1">
                          <a:solidFill>
                            <a:srgbClr val="7030A0"/>
                          </a:solidFill>
                        </a:rPr>
                        <a:t>var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700" b="1" baseline="0" dirty="0" err="1">
                          <a:solidFill>
                            <a:srgbClr val="7030A0"/>
                          </a:solidFill>
                        </a:rPr>
                        <a:t>st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 = "</a:t>
                      </a:r>
                      <a:r>
                        <a:rPr lang="ru-RU" sz="1700" b="1" baseline="0" dirty="0">
                          <a:solidFill>
                            <a:srgbClr val="7030A0"/>
                          </a:solidFill>
                        </a:rPr>
                        <a:t>символ  </a:t>
                      </a:r>
                      <a:r>
                        <a:rPr lang="en-US" sz="1700" b="1" baseline="0" dirty="0">
                          <a:solidFill>
                            <a:srgbClr val="7030A0"/>
                          </a:solidFill>
                        </a:rPr>
                        <a:t>\u1234" </a:t>
                      </a:r>
                      <a:r>
                        <a:rPr lang="en-US" sz="17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198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B4EF2-E3D9-4D8C-ADD2-5AEE123B7EAA}"/>
              </a:ext>
            </a:extLst>
          </p:cNvPr>
          <p:cNvSpPr txBox="1"/>
          <p:nvPr/>
        </p:nvSpPr>
        <p:spPr>
          <a:xfrm>
            <a:off x="35496" y="476672"/>
            <a:ext cx="9007594" cy="35394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1700" dirty="0">
                <a:solidFill>
                  <a:srgbClr val="002060"/>
                </a:solidFill>
              </a:rPr>
              <a:t>Приводится методом</a:t>
            </a:r>
            <a:r>
              <a:rPr lang="ru-RU" sz="1700" dirty="0">
                <a:solidFill>
                  <a:schemeClr val="accent2"/>
                </a:solidFill>
              </a:rPr>
              <a:t> </a:t>
            </a:r>
            <a:r>
              <a:rPr lang="en-US" sz="1700" dirty="0">
                <a:solidFill>
                  <a:schemeClr val="accent2"/>
                </a:solidFill>
              </a:rPr>
              <a:t>"c</a:t>
            </a:r>
            <a:r>
              <a:rPr lang="ru-RU" sz="1700" dirty="0">
                <a:solidFill>
                  <a:schemeClr val="accent2"/>
                </a:solidFill>
              </a:rPr>
              <a:t>трока</a:t>
            </a:r>
            <a:r>
              <a:rPr lang="en-US" sz="1700" dirty="0">
                <a:solidFill>
                  <a:schemeClr val="accent2"/>
                </a:solidFill>
              </a:rPr>
              <a:t>".</a:t>
            </a:r>
            <a:r>
              <a:rPr lang="en-US" sz="1700" dirty="0" err="1">
                <a:solidFill>
                  <a:schemeClr val="accent2"/>
                </a:solidFill>
              </a:rPr>
              <a:t>toString</a:t>
            </a:r>
            <a:r>
              <a:rPr lang="en-US" sz="1700" dirty="0">
                <a:solidFill>
                  <a:schemeClr val="accent2"/>
                </a:solidFill>
              </a:rPr>
              <a:t>()</a:t>
            </a:r>
            <a:r>
              <a:rPr lang="en-US" sz="1700" dirty="0"/>
              <a:t>   </a:t>
            </a:r>
            <a:r>
              <a:rPr lang="ru-RU" sz="1700" dirty="0"/>
              <a:t>или </a:t>
            </a:r>
            <a:r>
              <a:rPr lang="en-US" sz="1700" dirty="0"/>
              <a:t>  </a:t>
            </a:r>
            <a:r>
              <a:rPr lang="en-US" sz="1700" dirty="0">
                <a:solidFill>
                  <a:schemeClr val="accent2"/>
                </a:solidFill>
              </a:rPr>
              <a:t>String(</a:t>
            </a:r>
            <a:r>
              <a:rPr lang="ru-RU" sz="1700" dirty="0">
                <a:solidFill>
                  <a:schemeClr val="accent2"/>
                </a:solidFill>
              </a:rPr>
              <a:t>строка</a:t>
            </a:r>
            <a:r>
              <a:rPr lang="en-US" sz="1700" dirty="0">
                <a:solidFill>
                  <a:schemeClr val="accent2"/>
                </a:solidFill>
              </a:rPr>
              <a:t>)</a:t>
            </a:r>
            <a:endParaRPr lang="uk-UA" sz="1700" dirty="0">
              <a:solidFill>
                <a:schemeClr val="accent2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230CD35-1F10-4306-B717-1440C7D4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90190"/>
              </p:ext>
            </p:extLst>
          </p:nvPr>
        </p:nvGraphicFramePr>
        <p:xfrm>
          <a:off x="107504" y="980728"/>
          <a:ext cx="88569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Передаваемый 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String()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true -&gt; </a:t>
                      </a:r>
                      <a:r>
                        <a:rPr lang="en-US" sz="1700" b="1" dirty="0">
                          <a:solidFill>
                            <a:schemeClr val="accent2"/>
                          </a:solidFill>
                        </a:rPr>
                        <a:t>"true"</a:t>
                      </a:r>
                      <a:r>
                        <a:rPr lang="en-US" sz="1700" dirty="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false-&gt;  </a:t>
                      </a:r>
                      <a:r>
                        <a:rPr kumimoji="0" lang="en-US" sz="17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12   -&gt; "12" 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error</a:t>
                      </a:r>
                      <a:endParaRPr lang="ru-RU" sz="17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rgbClr val="0070C0"/>
                          </a:solidFill>
                        </a:rPr>
                        <a:t>"null"</a:t>
                      </a:r>
                      <a:endParaRPr lang="ru-RU" sz="17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"undefined"</a:t>
                      </a:r>
                      <a:endParaRPr lang="ru-RU" sz="17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sz="17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 объекта  вызывается</a:t>
                      </a:r>
                      <a:r>
                        <a:rPr kumimoji="0" lang="en-US" sz="17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7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метод </a:t>
                      </a:r>
                      <a:r>
                        <a:rPr kumimoji="0" lang="en-US" sz="17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7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en-US" sz="17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ru-RU" sz="17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E6A1C4-05E0-4408-95DA-2B72BC9924CD}"/>
              </a:ext>
            </a:extLst>
          </p:cNvPr>
          <p:cNvSpPr txBox="1"/>
          <p:nvPr/>
        </p:nvSpPr>
        <p:spPr>
          <a:xfrm>
            <a:off x="44621" y="3645024"/>
            <a:ext cx="8856984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То</a:t>
            </a:r>
            <a:r>
              <a:rPr lang="en-US" dirty="0"/>
              <a:t> </a:t>
            </a:r>
            <a:r>
              <a:rPr lang="ru-RU" dirty="0"/>
              <a:t>есть функцией  </a:t>
            </a:r>
            <a:r>
              <a:rPr lang="en-US" dirty="0">
                <a:solidFill>
                  <a:srgbClr val="FF0000"/>
                </a:solidFill>
              </a:rPr>
              <a:t>String()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мы приводим, если не уверены в том что строка не имеет тип </a:t>
            </a:r>
            <a:r>
              <a:rPr lang="en-US" dirty="0">
                <a:solidFill>
                  <a:srgbClr val="FF0000"/>
                </a:solidFill>
              </a:rPr>
              <a:t>null </a:t>
            </a:r>
            <a:r>
              <a:rPr lang="ru-RU" dirty="0"/>
              <a:t>или</a:t>
            </a:r>
            <a:r>
              <a:rPr lang="en-US" dirty="0">
                <a:solidFill>
                  <a:srgbClr val="FF0000"/>
                </a:solidFill>
              </a:rPr>
              <a:t>  undefined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5F54-A5D4-4A89-909C-46D868F774AB}"/>
              </a:ext>
            </a:extLst>
          </p:cNvPr>
          <p:cNvSpPr txBox="1"/>
          <p:nvPr/>
        </p:nvSpPr>
        <p:spPr>
          <a:xfrm>
            <a:off x="107504" y="4460919"/>
            <a:ext cx="8856984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Можно приведение также осуществлять конкатенацией с пустой строкой, например</a:t>
            </a:r>
          </a:p>
          <a:p>
            <a:r>
              <a:rPr lang="ru-RU" b="0" dirty="0"/>
              <a:t>   </a:t>
            </a:r>
            <a:r>
              <a:rPr lang="ru-RU" b="0" dirty="0">
                <a:solidFill>
                  <a:srgbClr val="002060"/>
                </a:solidFill>
              </a:rPr>
              <a:t>  </a:t>
            </a:r>
            <a:r>
              <a:rPr lang="ru-RU" dirty="0">
                <a:solidFill>
                  <a:srgbClr val="002060"/>
                </a:solidFill>
              </a:rPr>
              <a:t>23 + ""</a:t>
            </a:r>
            <a:r>
              <a:rPr lang="en-US" dirty="0"/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возвратит строку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22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B7C18-E041-426B-84F7-2F8F5F42BD37}"/>
              </a:ext>
            </a:extLst>
          </p:cNvPr>
          <p:cNvSpPr txBox="1"/>
          <p:nvPr/>
        </p:nvSpPr>
        <p:spPr>
          <a:xfrm>
            <a:off x="107504" y="37416"/>
            <a:ext cx="367240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3. Приведение в строку</a:t>
            </a:r>
          </a:p>
        </p:txBody>
      </p:sp>
    </p:spTree>
    <p:extLst>
      <p:ext uri="{BB962C8B-B14F-4D97-AF65-F5344CB8AC3E}">
        <p14:creationId xmlns:p14="http://schemas.microsoft.com/office/powerpoint/2010/main" val="2295728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4BE9FF-CB1C-4542-8C91-E5C508C322AB}"/>
              </a:ext>
            </a:extLst>
          </p:cNvPr>
          <p:cNvSpPr/>
          <p:nvPr/>
        </p:nvSpPr>
        <p:spPr>
          <a:xfrm>
            <a:off x="107504" y="611396"/>
            <a:ext cx="240552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Арифметические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0468AC-D36E-48E8-8A6A-29648DF5ECE1}"/>
              </a:ext>
            </a:extLst>
          </p:cNvPr>
          <p:cNvSpPr/>
          <p:nvPr/>
        </p:nvSpPr>
        <p:spPr>
          <a:xfrm>
            <a:off x="42965" y="1268760"/>
            <a:ext cx="8928992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Арифметические</a:t>
            </a:r>
            <a:r>
              <a:rPr lang="ru-RU" b="1" dirty="0"/>
              <a:t> операторы  делятся на унарные и бинарные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9FA8F-B3F3-439B-9308-1BDD3A5B4328}"/>
              </a:ext>
            </a:extLst>
          </p:cNvPr>
          <p:cNvSpPr txBox="1"/>
          <p:nvPr/>
        </p:nvSpPr>
        <p:spPr>
          <a:xfrm>
            <a:off x="10750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Операторы бывают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C0A5279-3782-4B4F-A129-85818A47079C}"/>
              </a:ext>
            </a:extLst>
          </p:cNvPr>
          <p:cNvGrpSpPr/>
          <p:nvPr/>
        </p:nvGrpSpPr>
        <p:grpSpPr>
          <a:xfrm>
            <a:off x="2513033" y="563896"/>
            <a:ext cx="5227319" cy="461665"/>
            <a:chOff x="2513033" y="563896"/>
            <a:chExt cx="5227319" cy="461665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9EF8F2A-7573-4FB0-8AED-F7C21E07D088}"/>
                </a:ext>
              </a:extLst>
            </p:cNvPr>
            <p:cNvSpPr/>
            <p:nvPr/>
          </p:nvSpPr>
          <p:spPr>
            <a:xfrm>
              <a:off x="3923928" y="563896"/>
              <a:ext cx="381642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*  /   +    -  %</a:t>
              </a:r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B7E60E89-B385-4DAC-BD49-51B22E492939}"/>
                </a:ext>
              </a:extLst>
            </p:cNvPr>
            <p:cNvCxnSpPr>
              <a:stCxn id="2" idx="3"/>
              <a:endCxn id="6" idx="1"/>
            </p:cNvCxnSpPr>
            <p:nvPr/>
          </p:nvCxnSpPr>
          <p:spPr>
            <a:xfrm flipV="1">
              <a:off x="2513033" y="794729"/>
              <a:ext cx="1410895" cy="13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139AF9-1901-4A61-A718-F42F045A9CB2}"/>
              </a:ext>
            </a:extLst>
          </p:cNvPr>
          <p:cNvSpPr/>
          <p:nvPr/>
        </p:nvSpPr>
        <p:spPr>
          <a:xfrm>
            <a:off x="107504" y="2048215"/>
            <a:ext cx="240552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Логические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D64218A-44EE-4151-8887-16D460255AAB}"/>
              </a:ext>
            </a:extLst>
          </p:cNvPr>
          <p:cNvGrpSpPr/>
          <p:nvPr/>
        </p:nvGrpSpPr>
        <p:grpSpPr>
          <a:xfrm>
            <a:off x="2513033" y="1988840"/>
            <a:ext cx="5227319" cy="461665"/>
            <a:chOff x="2513033" y="552021"/>
            <a:chExt cx="5227319" cy="461665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D0F7DCD-310E-464E-8E5C-063E85649817}"/>
                </a:ext>
              </a:extLst>
            </p:cNvPr>
            <p:cNvSpPr/>
            <p:nvPr/>
          </p:nvSpPr>
          <p:spPr>
            <a:xfrm>
              <a:off x="3923928" y="552021"/>
              <a:ext cx="3816424" cy="4616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&amp;&amp;     ||     !</a:t>
              </a:r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C02F9091-52AB-421A-AC4E-7F46178F8D0A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2513033" y="782854"/>
              <a:ext cx="1410895" cy="1320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BED33F6-65A7-4DD2-B8D9-9CB1CCA12B0D}"/>
              </a:ext>
            </a:extLst>
          </p:cNvPr>
          <p:cNvSpPr/>
          <p:nvPr/>
        </p:nvSpPr>
        <p:spPr>
          <a:xfrm>
            <a:off x="107504" y="2904029"/>
            <a:ext cx="2405529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Сравнения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6D97C22-E9A7-43A6-893E-DFB3F1F570A9}"/>
              </a:ext>
            </a:extLst>
          </p:cNvPr>
          <p:cNvGrpSpPr/>
          <p:nvPr/>
        </p:nvGrpSpPr>
        <p:grpSpPr>
          <a:xfrm>
            <a:off x="2513033" y="2678404"/>
            <a:ext cx="6379447" cy="830997"/>
            <a:chOff x="2513033" y="552021"/>
            <a:chExt cx="6379447" cy="83099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5DA341D-9AC1-4D6A-AA08-4C5644EF9686}"/>
                </a:ext>
              </a:extLst>
            </p:cNvPr>
            <p:cNvSpPr/>
            <p:nvPr/>
          </p:nvSpPr>
          <p:spPr>
            <a:xfrm>
              <a:off x="3923928" y="552021"/>
              <a:ext cx="4968552" cy="83099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 &gt;   &lt;   &gt;=   &lt;=   </a:t>
              </a:r>
            </a:p>
            <a:p>
              <a:r>
                <a:rPr lang="en-US" sz="2400" b="1" dirty="0">
                  <a:solidFill>
                    <a:schemeClr val="accent2"/>
                  </a:solidFill>
                </a:rPr>
                <a:t>  ==  !=  ===   !==</a:t>
              </a:r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D78600B-33FC-4BE8-BA28-3626743CD69D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2513033" y="962312"/>
              <a:ext cx="1410895" cy="520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10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117761"/>
            <a:ext cx="3888432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Унарные операторы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79467" y="764704"/>
          <a:ext cx="8613013" cy="1981200"/>
        </p:xfrm>
        <a:graphic>
          <a:graphicData uri="http://schemas.openxmlformats.org/drawingml/2006/table">
            <a:tbl>
              <a:tblPr firstRow="1" bandRow="1">
                <a:solidFill>
                  <a:srgbClr val="ABDFEB"/>
                </a:solidFill>
                <a:tableStyleId>{5C22544A-7EE6-4342-B048-85BDC9FD1C3A}</a:tableStyleId>
              </a:tblPr>
              <a:tblGrid>
                <a:gridCol w="249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increment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Сначала</a:t>
                      </a:r>
                      <a:r>
                        <a:rPr lang="ru-RU" sz="1600" b="0" baseline="0" dirty="0">
                          <a:solidFill>
                            <a:schemeClr val="tx1"/>
                          </a:solidFill>
                        </a:rPr>
                        <a:t> производится какое-то   действие над переменной, а потом переменная увеличивается  (уменьшается ) на единицу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decrement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x--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increment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++x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Сначала  переменная увеличивается  (уменьшается ) на единицу,  а  уже затем производится  действие над  ней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prefix i</a:t>
                      </a: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ncrement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--x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51520" y="3429000"/>
            <a:ext cx="8568952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d1 = 24;</a:t>
            </a:r>
            <a:endParaRPr lang="ru-RU" b="1" dirty="0"/>
          </a:p>
          <a:p>
            <a:endParaRPr lang="ru-RU" b="1" dirty="0"/>
          </a:p>
          <a:p>
            <a:r>
              <a:rPr lang="en-US" b="1" dirty="0"/>
              <a:t>console.log(d1++);  </a:t>
            </a:r>
            <a:r>
              <a:rPr lang="en-US" dirty="0"/>
              <a:t>// </a:t>
            </a:r>
            <a:r>
              <a:rPr lang="ru-RU" dirty="0"/>
              <a:t>будет 24</a:t>
            </a:r>
          </a:p>
          <a:p>
            <a:r>
              <a:rPr lang="en-US" b="1" dirty="0"/>
              <a:t>console.log(d1);</a:t>
            </a:r>
            <a:r>
              <a:rPr lang="ru-RU" b="1" dirty="0"/>
              <a:t> </a:t>
            </a:r>
            <a:r>
              <a:rPr lang="en-US" dirty="0"/>
              <a:t>// </a:t>
            </a:r>
            <a:r>
              <a:rPr lang="ru-RU" dirty="0"/>
              <a:t>будет 25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console.log(</a:t>
            </a:r>
            <a:r>
              <a:rPr lang="ru-RU" b="1" dirty="0"/>
              <a:t>++</a:t>
            </a:r>
            <a:r>
              <a:rPr lang="en-US" b="1" dirty="0"/>
              <a:t>d1);  </a:t>
            </a:r>
            <a:r>
              <a:rPr lang="en-US" dirty="0"/>
              <a:t>// </a:t>
            </a:r>
            <a:r>
              <a:rPr lang="ru-RU" dirty="0"/>
              <a:t>будет 25</a:t>
            </a:r>
          </a:p>
          <a:p>
            <a:r>
              <a:rPr lang="en-US" b="1" dirty="0"/>
              <a:t>console.log(d1);</a:t>
            </a:r>
            <a:r>
              <a:rPr lang="ru-RU" b="1" dirty="0"/>
              <a:t> </a:t>
            </a:r>
            <a:r>
              <a:rPr lang="en-US" dirty="0"/>
              <a:t>// </a:t>
            </a:r>
            <a:r>
              <a:rPr lang="ru-RU" dirty="0"/>
              <a:t>будет 25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20272" y="117761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binary.html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725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91128"/>
            <a:ext cx="3888432" cy="358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Бинарные операторы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9864" y="620688"/>
          <a:ext cx="854427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Бинарные операторы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ru-RU" dirty="0" err="1"/>
                        <a:t>ложение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+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Y 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вычитание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 –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 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Умножение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 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*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деление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 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%=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остаток</a:t>
                      </a:r>
                      <a:r>
                        <a:rPr lang="ru-RU" baseline="0" dirty="0"/>
                        <a:t> от </a:t>
                      </a:r>
                      <a:r>
                        <a:rPr lang="ru-RU" dirty="0"/>
                        <a:t>деления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ru-RU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%</a:t>
                      </a:r>
                      <a:r>
                        <a:rPr lang="ru-RU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Y    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ru-RU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%=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ru-RU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" y="3645024"/>
            <a:ext cx="9001000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Для операций </a:t>
            </a:r>
            <a:r>
              <a:rPr lang="en-US" b="1" dirty="0"/>
              <a:t>  </a:t>
            </a:r>
            <a:r>
              <a:rPr lang="ru-RU" sz="2000" b="1" dirty="0">
                <a:solidFill>
                  <a:srgbClr val="FF0000"/>
                </a:solidFill>
              </a:rPr>
              <a:t>*  </a:t>
            </a:r>
            <a:r>
              <a:rPr lang="en-US" sz="2000" b="1" dirty="0">
                <a:solidFill>
                  <a:srgbClr val="FF0000"/>
                </a:solidFill>
              </a:rPr>
              <a:t>/  %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b="1" dirty="0"/>
              <a:t>и </a:t>
            </a:r>
            <a:r>
              <a:rPr lang="ru-RU" sz="2000" b="1" dirty="0">
                <a:solidFill>
                  <a:srgbClr val="FF0000"/>
                </a:solidFill>
              </a:rPr>
              <a:t>+ </a:t>
            </a:r>
            <a:r>
              <a:rPr lang="ru-RU" sz="2000" b="1" dirty="0">
                <a:solidFill>
                  <a:srgbClr val="3756F2"/>
                </a:solidFill>
              </a:rPr>
              <a:t>(если оба операнда не строки) </a:t>
            </a:r>
          </a:p>
          <a:p>
            <a:r>
              <a:rPr lang="ru-RU" dirty="0"/>
              <a:t>Если  любой из операндов не представлен числом, то интерпретатор производит его неявное приведение к типу </a:t>
            </a:r>
            <a:r>
              <a:rPr lang="en-US" dirty="0"/>
              <a:t> </a:t>
            </a:r>
            <a:r>
              <a:rPr lang="en-US" b="1" dirty="0"/>
              <a:t>Number, </a:t>
            </a:r>
            <a:r>
              <a:rPr lang="ru-RU" dirty="0"/>
              <a:t>используя правила</a:t>
            </a:r>
            <a:r>
              <a:rPr lang="en-US" dirty="0"/>
              <a:t>, </a:t>
            </a:r>
            <a:r>
              <a:rPr lang="ru-RU" dirty="0"/>
              <a:t>действующие для функции </a:t>
            </a:r>
            <a:r>
              <a:rPr lang="en-US" b="1" dirty="0"/>
              <a:t>Number()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618" y="5013176"/>
            <a:ext cx="9001000" cy="1508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Для операции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+</a:t>
            </a:r>
          </a:p>
          <a:p>
            <a:r>
              <a:rPr lang="ru-RU" sz="2000" b="1" dirty="0">
                <a:solidFill>
                  <a:srgbClr val="3756F2"/>
                </a:solidFill>
              </a:rPr>
              <a:t>- </a:t>
            </a:r>
            <a:r>
              <a:rPr lang="en-US" sz="2000" b="1" dirty="0">
                <a:solidFill>
                  <a:srgbClr val="3756F2"/>
                </a:solidFill>
              </a:rPr>
              <a:t>e</a:t>
            </a:r>
            <a:r>
              <a:rPr lang="ru-RU" sz="2000" b="1" dirty="0" err="1">
                <a:solidFill>
                  <a:srgbClr val="3756F2"/>
                </a:solidFill>
              </a:rPr>
              <a:t>сли</a:t>
            </a:r>
            <a:r>
              <a:rPr lang="ru-RU" sz="2000" b="1" dirty="0">
                <a:solidFill>
                  <a:srgbClr val="3756F2"/>
                </a:solidFill>
              </a:rPr>
              <a:t> оба операнда строки – производится их конкатенация</a:t>
            </a:r>
          </a:p>
          <a:p>
            <a:pPr marL="285750" indent="-285750">
              <a:buFontTx/>
              <a:buChar char="-"/>
              <a:defRPr/>
            </a:pPr>
            <a:r>
              <a:rPr lang="ru-RU" b="1" dirty="0">
                <a:solidFill>
                  <a:srgbClr val="3756F2"/>
                </a:solidFill>
              </a:rPr>
              <a:t>если один из операндов строка, то второй приводится к строке используя правила функции </a:t>
            </a:r>
            <a:r>
              <a:rPr lang="en-US" b="1" dirty="0">
                <a:solidFill>
                  <a:srgbClr val="C00000"/>
                </a:solidFill>
              </a:rPr>
              <a:t>String()</a:t>
            </a:r>
            <a:r>
              <a:rPr lang="ru-RU" b="1" dirty="0">
                <a:solidFill>
                  <a:srgbClr val="3756F2"/>
                </a:solidFill>
              </a:rPr>
              <a:t>,</a:t>
            </a:r>
            <a:r>
              <a:rPr lang="en-US" b="1" dirty="0">
                <a:solidFill>
                  <a:srgbClr val="3756F2"/>
                </a:solidFill>
              </a:rPr>
              <a:t> </a:t>
            </a:r>
            <a:r>
              <a:rPr lang="ru-RU" b="1" dirty="0">
                <a:solidFill>
                  <a:srgbClr val="3756F2"/>
                </a:solidFill>
              </a:rPr>
              <a:t>а затем производится их конкатенация.</a:t>
            </a:r>
          </a:p>
        </p:txBody>
      </p:sp>
    </p:spTree>
    <p:extLst>
      <p:ext uri="{BB962C8B-B14F-4D97-AF65-F5344CB8AC3E}">
        <p14:creationId xmlns:p14="http://schemas.microsoft.com/office/powerpoint/2010/main" val="385469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07504" y="692696"/>
          <a:ext cx="8928992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Тип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Результат приведения  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ru-RU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"123" -&gt; 123,  "123a" -&gt; </a:t>
                      </a:r>
                      <a:r>
                        <a:rPr kumimoji="0"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 "" -&gt; 0</a:t>
                      </a:r>
                      <a:endParaRPr kumimoji="0" lang="ru-RU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Boolean 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true </a:t>
                      </a:r>
                      <a:r>
                        <a:rPr lang="en-US" sz="1600" b="1" baseline="0" dirty="0"/>
                        <a:t>-&gt;  </a:t>
                      </a:r>
                      <a:r>
                        <a:rPr lang="en-US" sz="1600" b="1" baseline="0" dirty="0">
                          <a:solidFill>
                            <a:srgbClr val="002060"/>
                          </a:solidFill>
                        </a:rPr>
                        <a:t>1,  </a:t>
                      </a:r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false</a:t>
                      </a:r>
                      <a:r>
                        <a:rPr lang="ru-RU" sz="1600" b="1" dirty="0"/>
                        <a:t> </a:t>
                      </a:r>
                      <a:r>
                        <a:rPr lang="en-US" sz="1600" b="1" dirty="0"/>
                        <a:t>-&gt; 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 0</a:t>
                      </a:r>
                      <a:endParaRPr lang="ru-RU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null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null -&gt; 0</a:t>
                      </a:r>
                      <a:endParaRPr lang="ru-RU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undefined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002060"/>
                          </a:solidFill>
                        </a:rPr>
                        <a:t>NaN</a:t>
                      </a:r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++   -&gt; </a:t>
                      </a:r>
                      <a:r>
                        <a:rPr lang="en-US" sz="1600" b="1" dirty="0" err="1">
                          <a:solidFill>
                            <a:srgbClr val="002060"/>
                          </a:solidFill>
                        </a:rPr>
                        <a:t>NaN</a:t>
                      </a:r>
                      <a:endParaRPr lang="ru-RU" sz="16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object</a:t>
                      </a:r>
                      <a:endParaRPr lang="ru-RU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Применительно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 к объекту вызывается его метод </a:t>
                      </a:r>
                      <a:endParaRPr lang="uk-UA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600" b="1" baseline="0" dirty="0" err="1">
                          <a:solidFill>
                            <a:srgbClr val="002060"/>
                          </a:solidFill>
                        </a:rPr>
                        <a:t>valueOf</a:t>
                      </a:r>
                      <a:r>
                        <a:rPr lang="en-US" sz="1600" b="1" baseline="0" dirty="0">
                          <a:solidFill>
                            <a:srgbClr val="002060"/>
                          </a:solidFill>
                        </a:rPr>
                        <a:t>()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, возвращаемое им значение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приводится к числу по правилам функции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Number(),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затем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 применяется операция декремента(инкремента)</a:t>
                      </a:r>
                    </a:p>
                    <a:p>
                      <a:pPr algn="l"/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Если метод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 отсутствует, то вызывается метод 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, возвращаемое им значение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приводится к числу по правилам функции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Number(),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 и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затем  применяется операция декремента(</a:t>
                      </a:r>
                      <a:r>
                        <a:rPr lang="ru-RU" sz="1600" b="1" baseline="0" dirty="0" err="1">
                          <a:solidFill>
                            <a:schemeClr val="tx1"/>
                          </a:solidFill>
                        </a:rPr>
                        <a:t>инкр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116632"/>
            <a:ext cx="62646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Преобразование типов при унарных операциях</a:t>
            </a:r>
          </a:p>
        </p:txBody>
      </p:sp>
    </p:spTree>
    <p:extLst>
      <p:ext uri="{BB962C8B-B14F-4D97-AF65-F5344CB8AC3E}">
        <p14:creationId xmlns:p14="http://schemas.microsoft.com/office/powerpoint/2010/main" val="26237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97" y="116632"/>
            <a:ext cx="4044697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/>
              <a:t>Логический оператор </a:t>
            </a:r>
            <a:r>
              <a:rPr lang="en-US" b="1" dirty="0"/>
              <a:t>AND  &amp;&amp;</a:t>
            </a:r>
            <a:r>
              <a:rPr lang="ru-RU" b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7" y="620688"/>
            <a:ext cx="3528392" cy="1138773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700" b="1" dirty="0"/>
              <a:t>Например</a:t>
            </a:r>
          </a:p>
          <a:p>
            <a:r>
              <a:rPr lang="en-US" sz="1700" b="1" dirty="0"/>
              <a:t>d</a:t>
            </a:r>
            <a:r>
              <a:rPr lang="ru-RU" sz="1700" b="1" dirty="0"/>
              <a:t>1 = </a:t>
            </a:r>
            <a:r>
              <a:rPr lang="en-US" sz="1700" b="1" dirty="0"/>
              <a:t>true;</a:t>
            </a:r>
          </a:p>
          <a:p>
            <a:r>
              <a:rPr lang="en-US" sz="1700" b="1" dirty="0"/>
              <a:t>d2 = false;</a:t>
            </a:r>
            <a:endParaRPr lang="ru-RU" sz="1700" b="1" dirty="0"/>
          </a:p>
          <a:p>
            <a:r>
              <a:rPr lang="en-US" sz="1700" b="1" dirty="0"/>
              <a:t>result = d1 &amp;&amp; d2;//false</a:t>
            </a:r>
            <a:endParaRPr lang="ru-RU" sz="17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79512" y="566688"/>
          <a:ext cx="5184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2-й операнд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Результат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36296" y="85727"/>
            <a:ext cx="17281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logic.html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097" y="3573016"/>
            <a:ext cx="3906839" cy="369332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/>
              <a:t>Логический оператор </a:t>
            </a:r>
            <a:r>
              <a:rPr lang="en-US" b="1" dirty="0"/>
              <a:t>OR  ||</a:t>
            </a:r>
            <a:r>
              <a:rPr lang="ru-R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4005064"/>
            <a:ext cx="3700637" cy="1138773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700" b="1" dirty="0"/>
              <a:t>Например</a:t>
            </a:r>
          </a:p>
          <a:p>
            <a:r>
              <a:rPr lang="en-US" sz="1700" b="1" dirty="0"/>
              <a:t>d</a:t>
            </a:r>
            <a:r>
              <a:rPr lang="ru-RU" sz="1700" b="1" dirty="0"/>
              <a:t>1 = </a:t>
            </a:r>
            <a:r>
              <a:rPr lang="en-US" sz="1700" b="1" dirty="0"/>
              <a:t>true;</a:t>
            </a:r>
          </a:p>
          <a:p>
            <a:r>
              <a:rPr lang="en-US" sz="1700" b="1" dirty="0"/>
              <a:t>d2 = false;</a:t>
            </a:r>
            <a:endParaRPr lang="ru-RU" sz="1700" b="1" dirty="0"/>
          </a:p>
          <a:p>
            <a:r>
              <a:rPr lang="en-US" sz="1700" b="1" dirty="0"/>
              <a:t>result = d1 ||  d2; // true</a:t>
            </a:r>
            <a:endParaRPr lang="ru-RU" sz="1700" b="1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79512" y="4023072"/>
          <a:ext cx="51125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операнд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2-й операнд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Результат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9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6632"/>
            <a:ext cx="7992888" cy="792088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C00000"/>
                </a:solidFill>
              </a:rPr>
              <a:t>Рассматриваемые вопросы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8"/>
            <a:ext cx="89289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1. Типы данных</a:t>
            </a:r>
          </a:p>
          <a:p>
            <a:r>
              <a:rPr lang="ru-RU" sz="2400" b="1" dirty="0"/>
              <a:t>2. Преобразование типов в различных операциях</a:t>
            </a:r>
          </a:p>
          <a:p>
            <a:r>
              <a:rPr lang="ru-RU" sz="2400" b="1" dirty="0"/>
              <a:t>3. Управляющие конструкции</a:t>
            </a:r>
          </a:p>
          <a:p>
            <a:r>
              <a:rPr lang="ru-RU" sz="2400" b="1" dirty="0"/>
              <a:t>4. Функции в </a:t>
            </a:r>
            <a:r>
              <a:rPr lang="ru-RU" sz="2400" b="1" dirty="0" err="1"/>
              <a:t>JavaScript</a:t>
            </a:r>
            <a:endParaRPr lang="ru-RU" sz="2400" b="1" dirty="0"/>
          </a:p>
          <a:p>
            <a:r>
              <a:rPr lang="ru-RU" sz="2400" b="1" dirty="0"/>
              <a:t>5. Пример</a:t>
            </a:r>
          </a:p>
        </p:txBody>
      </p:sp>
    </p:spTree>
    <p:extLst>
      <p:ext uri="{BB962C8B-B14F-4D97-AF65-F5344CB8AC3E}">
        <p14:creationId xmlns:p14="http://schemas.microsoft.com/office/powerpoint/2010/main" val="288100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8386" y="908720"/>
          <a:ext cx="88161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Возвращается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expr1 &amp;&amp; expr2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может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быть преобразован в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false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то возвращается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, иначе –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expr2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Любой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из операндов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Любой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из операндов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Любой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из операндов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386" y="116632"/>
            <a:ext cx="8712968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C00000"/>
                </a:solidFill>
              </a:rPr>
              <a:t>!!! </a:t>
            </a:r>
            <a:r>
              <a:rPr lang="uk-UA" b="1" dirty="0" err="1">
                <a:solidFill>
                  <a:srgbClr val="002060"/>
                </a:solidFill>
              </a:rPr>
              <a:t>Логические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uk-UA" b="1" dirty="0" err="1">
                <a:solidFill>
                  <a:srgbClr val="002060"/>
                </a:solidFill>
              </a:rPr>
              <a:t>операции</a:t>
            </a:r>
            <a:r>
              <a:rPr lang="uk-UA" b="1" dirty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||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uk-UA" b="1" dirty="0">
                <a:solidFill>
                  <a:srgbClr val="002060"/>
                </a:solidFill>
              </a:rPr>
              <a:t>и </a:t>
            </a:r>
            <a:r>
              <a:rPr lang="ru-RU" b="1" dirty="0">
                <a:solidFill>
                  <a:srgbClr val="C00000"/>
                </a:solidFill>
              </a:rPr>
              <a:t>&amp;&amp;</a:t>
            </a:r>
            <a:r>
              <a:rPr lang="ru-RU" b="1" dirty="0">
                <a:solidFill>
                  <a:srgbClr val="002060"/>
                </a:solidFill>
              </a:rPr>
              <a:t> приводят значение операндов к логическому типу, но возвращают исходные операнды  </a:t>
            </a:r>
            <a:endParaRPr lang="ru-RU" dirty="0">
              <a:solidFill>
                <a:srgbClr val="00206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56087" y="3623528"/>
          <a:ext cx="881610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Возвращается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expr1 || expr2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может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быть преобразован в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true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то возвращается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expr1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, иначе – </a:t>
                      </a:r>
                      <a:r>
                        <a:rPr lang="en-US" b="1" baseline="0" dirty="0">
                          <a:solidFill>
                            <a:schemeClr val="accent2"/>
                          </a:solidFill>
                        </a:rPr>
                        <a:t>expr2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4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5516" y="116632"/>
            <a:ext cx="8712968" cy="3970318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Пример приведения типов при логических операциях</a:t>
            </a:r>
          </a:p>
          <a:p>
            <a:endParaRPr lang="ru-RU" b="1" dirty="0"/>
          </a:p>
          <a:p>
            <a:r>
              <a:rPr lang="en-US" b="1" dirty="0">
                <a:solidFill>
                  <a:srgbClr val="C00000"/>
                </a:solidFill>
              </a:rPr>
              <a:t>0 || "0" &amp;&amp; {}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ru-RU" b="1" dirty="0">
                <a:solidFill>
                  <a:srgbClr val="0070C0"/>
                </a:solidFill>
              </a:rPr>
              <a:t>Как действует </a:t>
            </a:r>
            <a:r>
              <a:rPr lang="en-US" b="1" dirty="0">
                <a:solidFill>
                  <a:srgbClr val="0070C0"/>
                </a:solidFill>
              </a:rPr>
              <a:t>ECMAScript</a:t>
            </a:r>
          </a:p>
          <a:p>
            <a:endParaRPr lang="en-US" b="1" dirty="0"/>
          </a:p>
          <a:p>
            <a:r>
              <a:rPr lang="en-US" b="1" dirty="0"/>
              <a:t>===&gt;  (0 || "0") &amp;&amp; {}</a:t>
            </a:r>
          </a:p>
          <a:p>
            <a:r>
              <a:rPr lang="en-US" b="1" dirty="0"/>
              <a:t>===&gt;  (false || true) &amp;&amp; true</a:t>
            </a:r>
          </a:p>
          <a:p>
            <a:r>
              <a:rPr lang="en-US" b="1" dirty="0"/>
              <a:t>===&gt;  "0" &amp;&amp; {}</a:t>
            </a:r>
          </a:p>
          <a:p>
            <a:r>
              <a:rPr lang="en-US" b="1" dirty="0"/>
              <a:t>===&gt;  true &amp;&amp; true</a:t>
            </a:r>
          </a:p>
          <a:p>
            <a:r>
              <a:rPr lang="en-US" b="1" dirty="0"/>
              <a:t>===&gt;  </a:t>
            </a:r>
            <a:r>
              <a:rPr lang="en-US" b="1" dirty="0">
                <a:solidFill>
                  <a:srgbClr val="C00000"/>
                </a:solidFill>
              </a:rPr>
              <a:t>{}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ru-RU" b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68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6786" y="116632"/>
            <a:ext cx="3922869" cy="40011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/>
              <a:t>Логический оператор </a:t>
            </a:r>
            <a:r>
              <a:rPr lang="en-US" b="1" dirty="0"/>
              <a:t>NOT  </a:t>
            </a:r>
            <a:r>
              <a:rPr lang="en-US" sz="2000" b="1" dirty="0">
                <a:solidFill>
                  <a:schemeClr val="accent2"/>
                </a:solidFill>
              </a:rPr>
              <a:t>!</a:t>
            </a:r>
            <a:r>
              <a:rPr lang="ru-RU" b="1" dirty="0"/>
              <a:t>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87624" y="1484784"/>
          <a:ext cx="68407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Тип операнда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Что возвращает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Пустая строка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“”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Число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Число не равное 0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(включая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Infinity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Непустая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 строка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“string”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4941168"/>
            <a:ext cx="8841434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Двойной логический оператор </a:t>
            </a:r>
            <a:r>
              <a:rPr lang="en-US" b="1" dirty="0"/>
              <a:t>NOT  </a:t>
            </a:r>
            <a:r>
              <a:rPr lang="ru-RU" b="1" dirty="0">
                <a:solidFill>
                  <a:schemeClr val="accent2"/>
                </a:solidFill>
              </a:rPr>
              <a:t>!</a:t>
            </a:r>
            <a:r>
              <a:rPr lang="en-US" b="1" dirty="0">
                <a:solidFill>
                  <a:schemeClr val="accent2"/>
                </a:solidFill>
              </a:rPr>
              <a:t>!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/>
              <a:t>используется для приведения величины переменной в ее логический эквивалент</a:t>
            </a:r>
            <a:r>
              <a:rPr lang="en-US" b="1" dirty="0"/>
              <a:t>,</a:t>
            </a:r>
            <a:r>
              <a:rPr lang="ru-RU" b="1" dirty="0"/>
              <a:t> то есть его действие эквивалентно действию функции </a:t>
            </a:r>
            <a:r>
              <a:rPr lang="en-US" b="1" dirty="0">
                <a:solidFill>
                  <a:srgbClr val="C00000"/>
                </a:solidFill>
              </a:rPr>
              <a:t>Boolean()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07504" y="620688"/>
          <a:ext cx="89289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</a:rPr>
                        <a:t>!expr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Возвратит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 быть преобразован в 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иначе</a:t>
                      </a:r>
                      <a:r>
                        <a:rPr kumimoji="0" lang="ru-RU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вернет </a:t>
                      </a:r>
                      <a:r>
                        <a:rPr kumimoji="0" lang="en-US" b="1" i="0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7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20019"/>
            <a:ext cx="30963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Операции сравнения</a:t>
            </a:r>
            <a:endParaRPr lang="ru-RU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504" y="1341864"/>
          <a:ext cx="892899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Оператор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равно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 == 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абсолютное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равно</a:t>
                      </a:r>
                    </a:p>
                    <a:p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(равно по типу и по значению)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===</a:t>
                      </a:r>
                      <a:r>
                        <a:rPr lang="uk-UA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не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равно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</a:t>
                      </a:r>
                      <a:r>
                        <a:rPr lang="ru-RU" b="1" dirty="0"/>
                        <a:t>!</a:t>
                      </a:r>
                      <a:r>
                        <a:rPr lang="en-US" b="1" dirty="0"/>
                        <a:t>= 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больше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&gt;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Больше</a:t>
                      </a:r>
                      <a:r>
                        <a:rPr lang="ru-RU" b="1" baseline="0" dirty="0">
                          <a:solidFill>
                            <a:srgbClr val="002060"/>
                          </a:solidFill>
                        </a:rPr>
                        <a:t> или равно</a:t>
                      </a:r>
                      <a:endParaRPr lang="ru-RU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&gt;</a:t>
                      </a:r>
                      <a:r>
                        <a:rPr lang="uk-UA" b="1" dirty="0"/>
                        <a:t>=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меньше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 &lt;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2060"/>
                          </a:solidFill>
                        </a:rPr>
                        <a:t>меньше или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 &lt;=</a:t>
                      </a:r>
                      <a:r>
                        <a:rPr lang="ru-RU" b="1" dirty="0"/>
                        <a:t> </a:t>
                      </a:r>
                      <a:r>
                        <a:rPr lang="en-US" b="1" dirty="0"/>
                        <a:t>Y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444208" y="85727"/>
            <a:ext cx="2520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relational.html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4658" y="692696"/>
            <a:ext cx="88298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Операторы сравнения возвращают </a:t>
            </a:r>
            <a:r>
              <a:rPr lang="ru-RU" b="1" dirty="0" err="1">
                <a:solidFill>
                  <a:schemeClr val="accent2"/>
                </a:solidFill>
              </a:rPr>
              <a:t>true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или</a:t>
            </a:r>
            <a:r>
              <a:rPr lang="ru-RU" b="1" dirty="0">
                <a:solidFill>
                  <a:schemeClr val="accent2"/>
                </a:solidFill>
              </a:rPr>
              <a:t> </a:t>
            </a:r>
            <a:r>
              <a:rPr lang="ru-RU" b="1" dirty="0" err="1">
                <a:solidFill>
                  <a:schemeClr val="accent2"/>
                </a:solidFill>
              </a:rPr>
              <a:t>false</a:t>
            </a:r>
            <a:r>
              <a:rPr lang="ru-RU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9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001" y="107340"/>
            <a:ext cx="89684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Преобразование типов при операциях  сравнения   </a:t>
            </a:r>
            <a:r>
              <a:rPr lang="en-US" b="1" dirty="0">
                <a:solidFill>
                  <a:schemeClr val="accent2"/>
                </a:solidFill>
              </a:rPr>
              <a:t>&lt;  &lt;=   &gt;   &gt;=</a:t>
            </a:r>
            <a:endParaRPr lang="ru-RU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001" y="1675224"/>
          <a:ext cx="8968495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Оба операнда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Сравнение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Оба операнда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Сравнение кодов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символов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Второй приводится в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проводится сравнение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Операнды приводятся в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проводится сравнение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 объекта вызывается метод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и к результату применяются вышеописанные правила, после чего осуществляется сравнение.</a:t>
                      </a:r>
                    </a:p>
                    <a:p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Если нет метода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то вызывается метод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Результат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008" y="561454"/>
            <a:ext cx="896448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При</a:t>
            </a:r>
            <a:r>
              <a:rPr lang="en-US" b="1" dirty="0"/>
              <a:t> </a:t>
            </a:r>
            <a:r>
              <a:rPr lang="ru-RU" b="1" dirty="0"/>
              <a:t>сравнении разных типов интерпретатор пытается преобразовать операнды в числа по правилам функции </a:t>
            </a:r>
            <a:r>
              <a:rPr lang="en-US" b="1" dirty="0">
                <a:solidFill>
                  <a:schemeClr val="accent2"/>
                </a:solidFill>
              </a:rPr>
              <a:t>Number()</a:t>
            </a:r>
          </a:p>
          <a:p>
            <a:r>
              <a:rPr lang="ru-RU" b="1" dirty="0">
                <a:solidFill>
                  <a:schemeClr val="accent2"/>
                </a:solidFill>
              </a:rPr>
              <a:t>Исключение: </a:t>
            </a:r>
            <a:r>
              <a:rPr lang="ru-RU" b="1" dirty="0"/>
              <a:t>когда оба значения — </a:t>
            </a:r>
            <a:r>
              <a:rPr lang="ru-RU" b="1" dirty="0">
                <a:solidFill>
                  <a:schemeClr val="accent2"/>
                </a:solidFill>
              </a:rPr>
              <a:t>строки</a:t>
            </a:r>
            <a:r>
              <a:rPr lang="ru-RU" b="1" dirty="0"/>
              <a:t>, тогда не преобразуются.</a:t>
            </a:r>
          </a:p>
        </p:txBody>
      </p:sp>
    </p:spTree>
    <p:extLst>
      <p:ext uri="{BB962C8B-B14F-4D97-AF65-F5344CB8AC3E}">
        <p14:creationId xmlns:p14="http://schemas.microsoft.com/office/powerpoint/2010/main" val="953106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07340"/>
            <a:ext cx="88569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Преобразование типов при операциях  сравнения </a:t>
            </a:r>
          </a:p>
          <a:p>
            <a:r>
              <a:rPr lang="en-US" b="1" dirty="0"/>
              <a:t>Equality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==  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Not Equality</a:t>
            </a:r>
            <a:r>
              <a:rPr lang="ru-RU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001" y="980728"/>
          <a:ext cx="8968495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Оба операнда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Сравнение кодов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символов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Операнд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типа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Приводятся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-&gt; 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-&gt;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операндов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Второй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строка приводится в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Один из операндов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второй другого типа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У объекта вызывается метод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и к результату применяются вышеописанные правила, после чего осуществляется сравнение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Величины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равны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н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не равны чему-то другому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Величины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 могут быть преобразованы в другие типы для операций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equality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операнд  </a:t>
                      </a:r>
                      <a:r>
                        <a:rPr lang="ru-RU" b="1" dirty="0" err="1">
                          <a:solidFill>
                            <a:schemeClr val="accent2"/>
                          </a:solidFill>
                        </a:rPr>
                        <a:t>NaN</a:t>
                      </a:r>
                      <a:r>
                        <a:rPr lang="ru-RU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 то операция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==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вернет 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                    а  операция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!=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  вернет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Если оба операнда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, то сравнивается - это один и тот же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60840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http://goo.gl/tFyT1N</a:t>
            </a:r>
            <a:r>
              <a:rPr lang="en-US" b="1" dirty="0"/>
              <a:t>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5389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764" y="91743"/>
            <a:ext cx="8676456" cy="4320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Преобразование типов при операциях  сравнения </a:t>
            </a:r>
            <a:r>
              <a:rPr lang="en-US" b="1" dirty="0"/>
              <a:t>(</a:t>
            </a:r>
            <a:r>
              <a:rPr lang="ru-RU" b="1" dirty="0"/>
              <a:t>обобщение</a:t>
            </a:r>
            <a:r>
              <a:rPr lang="en-US" b="1" dirty="0"/>
              <a:t>)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07504" y="764704"/>
          <a:ext cx="8928992" cy="583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Что сравниваем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Правила сравнения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строка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строка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Посимвольно сравниваются коды чисел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число –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сравниваются  арифметически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7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-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Сравниваются как числа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false = 0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16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что-то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строка – число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Все приводится к числу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– 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число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Все приводится к числу при этом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    false = 0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36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трока -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Результат зависит от содержимого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строки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""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Правая фигурная скобка 3"/>
          <p:cNvSpPr/>
          <p:nvPr/>
        </p:nvSpPr>
        <p:spPr>
          <a:xfrm>
            <a:off x="3347864" y="4437112"/>
            <a:ext cx="432048" cy="648072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843340" y="4761148"/>
            <a:ext cx="349732" cy="46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39952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3437078" y="5726787"/>
            <a:ext cx="3188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77706" y="554009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123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99993" y="4437112"/>
            <a:ext cx="4536504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/>
              <a:t>Пустая строка или строка с одним и более пробелами переводится в  </a:t>
            </a:r>
            <a:r>
              <a:rPr lang="ru-RU" b="1" dirty="0">
                <a:solidFill>
                  <a:srgbClr val="FF0000"/>
                </a:solidFill>
              </a:rPr>
              <a:t>0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4461" y="554212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"123"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7784" y="6158302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Все остальные случаи дают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99994" y="5445224"/>
            <a:ext cx="453650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b="1" dirty="0"/>
              <a:t>Строка содержащая только числа</a:t>
            </a:r>
          </a:p>
          <a:p>
            <a:r>
              <a:rPr lang="ru-RU" sz="1600" b="1" dirty="0"/>
              <a:t>переводится в </a:t>
            </a:r>
            <a:r>
              <a:rPr lang="ru-RU" sz="1600" b="1" dirty="0" err="1"/>
              <a:t>соответсвующее</a:t>
            </a:r>
            <a:r>
              <a:rPr lang="ru-RU" sz="1600" b="1" dirty="0"/>
              <a:t> число</a:t>
            </a:r>
          </a:p>
        </p:txBody>
      </p:sp>
    </p:spTree>
    <p:extLst>
      <p:ext uri="{BB962C8B-B14F-4D97-AF65-F5344CB8AC3E}">
        <p14:creationId xmlns:p14="http://schemas.microsoft.com/office/powerpoint/2010/main" val="3538329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31136"/>
            <a:ext cx="4752528" cy="432048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Приоритеты операторов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38782" y="548680"/>
          <a:ext cx="6085546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unary   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unary negation  -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typeof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right-to-left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%</a:t>
                      </a:r>
                      <a:r>
                        <a:rPr kumimoji="0" lang="en-US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+  -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&gt; &gt;=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 ===  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^ |</a:t>
                      </a:r>
                      <a:r>
                        <a:rPr kumimoji="0" lang="en-US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left-to-right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kumimoji="0" 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||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4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https://beetroot.academy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_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2379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7EA2A2-116B-4AFF-9C9E-57CF80DCA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46001"/>
              </p:ext>
            </p:extLst>
          </p:nvPr>
        </p:nvGraphicFramePr>
        <p:xfrm>
          <a:off x="107504" y="97120"/>
          <a:ext cx="90010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uk-UA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строка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Привет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Последовательность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символов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заключенные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в  </a:t>
                      </a:r>
                      <a:r>
                        <a:rPr lang="uk-UA" b="1" dirty="0" err="1">
                          <a:solidFill>
                            <a:schemeClr val="tx1"/>
                          </a:solidFill>
                        </a:rPr>
                        <a:t>кавычки</a:t>
                      </a:r>
                      <a:r>
                        <a:rPr lang="uk-UA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algn="l" rtl="0" eaLnBrk="1" latinLnBrk="0" hangingPunct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kumimoji="0" lang="uk-UA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двойные</a:t>
                      </a:r>
                      <a:r>
                        <a:rPr kumimoji="0" lang="uk-UA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uk-UA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или одинарные (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…'</a:t>
                      </a:r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число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4.34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Это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последовательность цифр</a:t>
                      </a:r>
                    </a:p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перед которыми может стоять</a:t>
                      </a:r>
                    </a:p>
                    <a:p>
                      <a:pPr marL="0" algn="l" rtl="0" eaLnBrk="1" latinLnBrk="0" hangingPunct="1"/>
                      <a:r>
                        <a:rPr kumimoji="0" lang="ru-RU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знак   -   или   +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BigInt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1022n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Спец. Числовой символ, позволяющий работать с целыми числами произвольной длины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9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en-US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логический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Истина или ложь – возможны только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эти два значения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Данные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есть, но пока они не определены</a:t>
                      </a:r>
                    </a:p>
                    <a:p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Логически это пустой объект.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неопределенный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тип</a:t>
                      </a:r>
                      <a:endParaRPr kumimoji="0" lang="ru-RU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имеет только одно значение </a:t>
                      </a:r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6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Функция</a:t>
                      </a:r>
                      <a:endParaRPr kumimoji="0" lang="ru-RU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Уникальный </a:t>
                      </a:r>
                      <a:r>
                        <a:rPr lang="ru-RU" b="1" dirty="0" err="1">
                          <a:solidFill>
                            <a:schemeClr val="tx1"/>
                          </a:solidFill>
                        </a:rPr>
                        <a:t>идентефикатор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объект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34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745D4A0-6554-4B65-9CF5-A255EA620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36009"/>
              </p:ext>
            </p:extLst>
          </p:nvPr>
        </p:nvGraphicFramePr>
        <p:xfrm>
          <a:off x="179512" y="116632"/>
          <a:ext cx="8784976" cy="262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ru-RU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Категория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Имеет ли методы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Mutability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Да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b="1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kumimoji="0" lang="ru-RU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kumimoji="0" lang="ru-RU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primitive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Mutable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64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327AB4-4925-4119-BA93-295187D08C1C}"/>
              </a:ext>
            </a:extLst>
          </p:cNvPr>
          <p:cNvSpPr/>
          <p:nvPr/>
        </p:nvSpPr>
        <p:spPr>
          <a:xfrm>
            <a:off x="3059832" y="116632"/>
            <a:ext cx="2880320" cy="43204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Оператор  </a:t>
            </a:r>
            <a:r>
              <a:rPr lang="en-US" b="1" dirty="0" err="1">
                <a:solidFill>
                  <a:schemeClr val="accent2"/>
                </a:solidFill>
              </a:rPr>
              <a:t>typeof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5D512-29C2-40C6-ACB7-35C4BDD5C1EE}"/>
              </a:ext>
            </a:extLst>
          </p:cNvPr>
          <p:cNvSpPr txBox="1"/>
          <p:nvPr/>
        </p:nvSpPr>
        <p:spPr>
          <a:xfrm>
            <a:off x="237902" y="764704"/>
            <a:ext cx="8510562" cy="1077218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Определяет тип переменной. Имеет синтаксис</a:t>
            </a:r>
          </a:p>
          <a:p>
            <a:r>
              <a:rPr lang="ru-RU" sz="2800" dirty="0">
                <a:solidFill>
                  <a:srgbClr val="FF0000"/>
                </a:solidFill>
              </a:rPr>
              <a:t>     </a:t>
            </a:r>
            <a:r>
              <a:rPr lang="en-US" sz="2800" dirty="0" err="1">
                <a:solidFill>
                  <a:srgbClr val="FF0000"/>
                </a:solidFill>
              </a:rPr>
              <a:t>typeof</a:t>
            </a:r>
            <a:r>
              <a:rPr lang="en-US" sz="2800" dirty="0">
                <a:solidFill>
                  <a:srgbClr val="FF0000"/>
                </a:solidFill>
              </a:rPr>
              <a:t>  </a:t>
            </a:r>
            <a:r>
              <a:rPr lang="ru-RU" sz="2800" dirty="0">
                <a:solidFill>
                  <a:srgbClr val="FF0000"/>
                </a:solidFill>
              </a:rPr>
              <a:t>  </a:t>
            </a:r>
            <a:r>
              <a:rPr lang="ru-RU" sz="2800" dirty="0" err="1">
                <a:solidFill>
                  <a:srgbClr val="FF0000"/>
                </a:solidFill>
              </a:rPr>
              <a:t>имя_переменной</a:t>
            </a:r>
            <a:endParaRPr lang="ru-RU" sz="28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CFF0B-5C91-428D-975C-2A7ECC9C6F56}"/>
              </a:ext>
            </a:extLst>
          </p:cNvPr>
          <p:cNvSpPr txBox="1"/>
          <p:nvPr/>
        </p:nvSpPr>
        <p:spPr>
          <a:xfrm>
            <a:off x="237902" y="2132856"/>
            <a:ext cx="8510562" cy="4031873"/>
          </a:xfrm>
          <a:prstGeom prst="rect">
            <a:avLst/>
          </a:prstGeom>
          <a:solidFill>
            <a:schemeClr val="bg1">
              <a:lumMod val="75000"/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Результат выполнения будет</a:t>
            </a:r>
          </a:p>
          <a:p>
            <a:endParaRPr lang="ru-RU" dirty="0"/>
          </a:p>
          <a:p>
            <a:r>
              <a:rPr lang="en-US" dirty="0">
                <a:solidFill>
                  <a:srgbClr val="002060"/>
                </a:solidFill>
              </a:rPr>
              <a:t>"undefined"</a:t>
            </a:r>
            <a:r>
              <a:rPr lang="en-US" dirty="0"/>
              <a:t> </a:t>
            </a:r>
            <a:r>
              <a:rPr lang="ru-RU" dirty="0"/>
              <a:t> - если переменная имеет величину </a:t>
            </a:r>
            <a:r>
              <a:rPr lang="en-US" sz="2000" dirty="0">
                <a:solidFill>
                  <a:srgbClr val="FF0000"/>
                </a:solidFill>
              </a:rPr>
              <a:t>undefined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err="1">
                <a:solidFill>
                  <a:srgbClr val="002060"/>
                </a:solidFill>
              </a:rPr>
              <a:t>boolean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/>
              <a:t> </a:t>
            </a:r>
            <a:r>
              <a:rPr lang="ru-RU" dirty="0"/>
              <a:t>   - если переменная имеет величину </a:t>
            </a:r>
            <a:r>
              <a:rPr lang="en-US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boolean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"string"</a:t>
            </a:r>
            <a:r>
              <a:rPr lang="en-US" dirty="0"/>
              <a:t> </a:t>
            </a:r>
            <a:r>
              <a:rPr lang="ru-RU" dirty="0"/>
              <a:t>    - если переменная имеет величину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</a:p>
          <a:p>
            <a:r>
              <a:rPr lang="en-US" dirty="0">
                <a:solidFill>
                  <a:srgbClr val="002060"/>
                </a:solidFill>
              </a:rPr>
              <a:t>"number"</a:t>
            </a:r>
            <a:r>
              <a:rPr lang="en-US" dirty="0"/>
              <a:t> </a:t>
            </a:r>
            <a:r>
              <a:rPr lang="ru-RU" dirty="0"/>
              <a:t>    - если переменная имеет величину 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number</a:t>
            </a:r>
          </a:p>
          <a:p>
            <a:r>
              <a:rPr lang="en-US" dirty="0">
                <a:solidFill>
                  <a:srgbClr val="002060"/>
                </a:solidFill>
              </a:rPr>
              <a:t>"object"  </a:t>
            </a:r>
            <a:r>
              <a:rPr lang="ru-RU" dirty="0">
                <a:solidFill>
                  <a:srgbClr val="002060"/>
                </a:solidFill>
              </a:rPr>
              <a:t>    </a:t>
            </a:r>
            <a:r>
              <a:rPr lang="ru-RU" dirty="0"/>
              <a:t>- если переменная имеет  тип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object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(</a:t>
            </a:r>
            <a:r>
              <a:rPr lang="ru-RU" dirty="0"/>
              <a:t>кроме функции</a:t>
            </a:r>
            <a:r>
              <a:rPr lang="en-US" dirty="0"/>
              <a:t>) </a:t>
            </a:r>
            <a:r>
              <a:rPr lang="ru-RU" dirty="0"/>
              <a:t> или </a:t>
            </a:r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</a:p>
          <a:p>
            <a:r>
              <a:rPr lang="en-US" dirty="0">
                <a:solidFill>
                  <a:srgbClr val="002060"/>
                </a:solidFill>
              </a:rPr>
              <a:t>"function"</a:t>
            </a:r>
            <a:r>
              <a:rPr lang="en-US" dirty="0"/>
              <a:t> </a:t>
            </a:r>
            <a:r>
              <a:rPr lang="ru-RU" dirty="0"/>
              <a:t>  - если переменная имеет тип </a:t>
            </a:r>
            <a:r>
              <a:rPr lang="en-US" sz="2000" dirty="0">
                <a:solidFill>
                  <a:srgbClr val="FF0000"/>
                </a:solidFill>
              </a:rPr>
              <a:t>function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uk-UA" sz="2000" dirty="0" err="1">
                <a:solidFill>
                  <a:srgbClr val="0070C0"/>
                </a:solidFill>
              </a:rPr>
              <a:t>Особенность</a:t>
            </a:r>
            <a:r>
              <a:rPr lang="uk-UA" sz="2000" dirty="0">
                <a:solidFill>
                  <a:srgbClr val="0070C0"/>
                </a:solidFill>
              </a:rPr>
              <a:t> – </a:t>
            </a:r>
            <a:r>
              <a:rPr lang="uk-UA" sz="2000" dirty="0"/>
              <a:t>тип </a:t>
            </a:r>
            <a:r>
              <a:rPr lang="en-US" sz="2000" dirty="0">
                <a:solidFill>
                  <a:srgbClr val="FF0000"/>
                </a:solidFill>
              </a:rPr>
              <a:t>object 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uk-UA" sz="2000" dirty="0" err="1"/>
              <a:t>имеют</a:t>
            </a:r>
            <a:r>
              <a:rPr lang="uk-UA" sz="2000" dirty="0">
                <a:solidFill>
                  <a:srgbClr val="FF0000"/>
                </a:solidFill>
              </a:rPr>
              <a:t> </a:t>
            </a:r>
            <a:r>
              <a:rPr lang="uk-UA" sz="2000" dirty="0" err="1"/>
              <a:t>переменные</a:t>
            </a:r>
            <a:r>
              <a:rPr lang="uk-UA" sz="2000" dirty="0"/>
              <a:t>, </a:t>
            </a:r>
            <a:r>
              <a:rPr lang="uk-UA" sz="2000" dirty="0" err="1"/>
              <a:t>которые</a:t>
            </a:r>
            <a:r>
              <a:rPr lang="uk-UA" sz="2000" dirty="0"/>
              <a:t> </a:t>
            </a:r>
            <a:r>
              <a:rPr lang="uk-UA" sz="2000" dirty="0" err="1"/>
              <a:t>содержавт</a:t>
            </a:r>
            <a:r>
              <a:rPr lang="uk-UA" sz="2000" dirty="0"/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null</a:t>
            </a:r>
            <a:r>
              <a:rPr lang="ru-RU" sz="2000" dirty="0">
                <a:solidFill>
                  <a:srgbClr val="0070C0"/>
                </a:solidFill>
              </a:rPr>
              <a:t>,</a:t>
            </a:r>
            <a:r>
              <a:rPr lang="uk-UA" sz="2000" dirty="0" err="1"/>
              <a:t>или</a:t>
            </a:r>
            <a:r>
              <a:rPr lang="uk-UA" sz="2000" dirty="0"/>
              <a:t> </a:t>
            </a:r>
            <a:r>
              <a:rPr lang="en-US" sz="2000" dirty="0"/>
              <a:t> </a:t>
            </a:r>
            <a:r>
              <a:rPr lang="uk-UA" sz="2000" dirty="0">
                <a:solidFill>
                  <a:srgbClr val="0070C0"/>
                </a:solidFill>
              </a:rPr>
              <a:t>об</a:t>
            </a:r>
            <a:r>
              <a:rPr lang="ru-RU" sz="2000" dirty="0">
                <a:solidFill>
                  <a:srgbClr val="0070C0"/>
                </a:solidFill>
              </a:rPr>
              <a:t>ъ</a:t>
            </a:r>
            <a:r>
              <a:rPr lang="uk-UA" sz="2000" dirty="0" err="1">
                <a:solidFill>
                  <a:srgbClr val="0070C0"/>
                </a:solidFill>
              </a:rPr>
              <a:t>ект</a:t>
            </a:r>
            <a:r>
              <a:rPr lang="uk-UA" sz="2000" dirty="0"/>
              <a:t>, </a:t>
            </a:r>
            <a:r>
              <a:rPr lang="uk-UA" sz="2000" dirty="0" err="1"/>
              <a:t>или</a:t>
            </a:r>
            <a:r>
              <a:rPr lang="uk-UA" sz="2000" dirty="0"/>
              <a:t> </a:t>
            </a:r>
            <a:r>
              <a:rPr lang="uk-UA" sz="2000" dirty="0" err="1">
                <a:solidFill>
                  <a:srgbClr val="0070C0"/>
                </a:solidFill>
              </a:rPr>
              <a:t>массив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22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6BC04-3241-41C3-9C08-120352161FC8}"/>
              </a:ext>
            </a:extLst>
          </p:cNvPr>
          <p:cNvSpPr txBox="1"/>
          <p:nvPr/>
        </p:nvSpPr>
        <p:spPr>
          <a:xfrm>
            <a:off x="3095836" y="107340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Приведение типов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F2E5A-E35D-45E3-AF7A-9B218FAB8117}"/>
              </a:ext>
            </a:extLst>
          </p:cNvPr>
          <p:cNvSpPr txBox="1"/>
          <p:nvPr/>
        </p:nvSpPr>
        <p:spPr>
          <a:xfrm>
            <a:off x="35496" y="548680"/>
            <a:ext cx="9007594" cy="923330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err="1"/>
              <a:t>Пр</a:t>
            </a:r>
            <a:r>
              <a:rPr lang="uk-UA" dirty="0" err="1"/>
              <a:t>иведение</a:t>
            </a:r>
            <a:r>
              <a:rPr lang="uk-UA" dirty="0"/>
              <a:t> </a:t>
            </a:r>
            <a:r>
              <a:rPr lang="uk-UA" dirty="0" err="1"/>
              <a:t>типов</a:t>
            </a:r>
            <a:r>
              <a:rPr lang="ru-RU" dirty="0"/>
              <a:t> может быть </a:t>
            </a:r>
          </a:p>
          <a:p>
            <a:pPr marL="285750" indent="-285750">
              <a:buFontTx/>
              <a:buChar char="-"/>
            </a:pPr>
            <a:r>
              <a:rPr lang="ru-RU" dirty="0"/>
              <a:t>явным  - программист сам его проводит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неявным – проводит интерпретатор </a:t>
            </a:r>
            <a:r>
              <a:rPr lang="en-US" dirty="0"/>
              <a:t>ECMAScript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C1A53-D105-4FA4-AA94-1049C32ADC92}"/>
              </a:ext>
            </a:extLst>
          </p:cNvPr>
          <p:cNvSpPr txBox="1"/>
          <p:nvPr/>
        </p:nvSpPr>
        <p:spPr>
          <a:xfrm>
            <a:off x="68203" y="1772816"/>
            <a:ext cx="9007594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 </a:t>
            </a:r>
            <a:r>
              <a:rPr lang="en-US" dirty="0"/>
              <a:t>ECMAScript </a:t>
            </a:r>
            <a:r>
              <a:rPr lang="ru-RU" dirty="0"/>
              <a:t> существует 3 вида приведений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В логическое значение (</a:t>
            </a:r>
            <a:r>
              <a:rPr lang="en-US" dirty="0"/>
              <a:t>Boolean</a:t>
            </a:r>
            <a:r>
              <a:rPr lang="ru-RU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В число (</a:t>
            </a:r>
            <a:r>
              <a:rPr lang="en-US" dirty="0"/>
              <a:t>Number</a:t>
            </a:r>
            <a:r>
              <a:rPr lang="ru-RU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В строку (</a:t>
            </a:r>
            <a:r>
              <a:rPr lang="en-US" dirty="0"/>
              <a:t>String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612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F5C20-880A-45E2-A157-E119BE840BAD}"/>
              </a:ext>
            </a:extLst>
          </p:cNvPr>
          <p:cNvSpPr txBox="1"/>
          <p:nvPr/>
        </p:nvSpPr>
        <p:spPr>
          <a:xfrm>
            <a:off x="3095836" y="107340"/>
            <a:ext cx="295232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Тип </a:t>
            </a:r>
            <a:r>
              <a:rPr lang="en-US" dirty="0"/>
              <a:t>Boolean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D3CEA-4BFB-492B-8BAE-9851B9E2E1F1}"/>
              </a:ext>
            </a:extLst>
          </p:cNvPr>
          <p:cNvSpPr txBox="1"/>
          <p:nvPr/>
        </p:nvSpPr>
        <p:spPr>
          <a:xfrm>
            <a:off x="35496" y="548680"/>
            <a:ext cx="9007594" cy="1477328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Имеет</a:t>
            </a:r>
            <a:r>
              <a:rPr lang="en-US" dirty="0"/>
              <a:t> </a:t>
            </a:r>
            <a:r>
              <a:rPr lang="ru-RU" dirty="0"/>
              <a:t>только 2 значения –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uk-UA" dirty="0" err="1"/>
              <a:t>или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 (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истина</a:t>
            </a:r>
            <a:r>
              <a:rPr lang="ru-RU" dirty="0"/>
              <a:t> или </a:t>
            </a:r>
            <a:r>
              <a:rPr lang="ru-RU" dirty="0">
                <a:solidFill>
                  <a:srgbClr val="FF0000"/>
                </a:solidFill>
              </a:rPr>
              <a:t>ложь</a:t>
            </a:r>
            <a:r>
              <a:rPr lang="ru-RU" dirty="0"/>
              <a:t> </a:t>
            </a:r>
            <a:r>
              <a:rPr lang="en-US" dirty="0"/>
              <a:t>)  </a:t>
            </a:r>
            <a:endParaRPr lang="ru-RU" dirty="0"/>
          </a:p>
          <a:p>
            <a:r>
              <a:rPr lang="ru-RU" dirty="0"/>
              <a:t>Все типы имеют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эквиваленты, то есть можно любой тип </a:t>
            </a:r>
          </a:p>
          <a:p>
            <a:r>
              <a:rPr lang="ru-RU" dirty="0"/>
              <a:t>привести к типу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Приведение может быть </a:t>
            </a:r>
            <a:r>
              <a:rPr lang="ru-RU" dirty="0">
                <a:solidFill>
                  <a:srgbClr val="FF0000"/>
                </a:solidFill>
              </a:rPr>
              <a:t>явным</a:t>
            </a:r>
            <a:r>
              <a:rPr lang="ru-RU" dirty="0"/>
              <a:t> (</a:t>
            </a:r>
            <a:r>
              <a:rPr lang="en-US" dirty="0"/>
              <a:t>explicitly - </a:t>
            </a:r>
            <a:r>
              <a:rPr lang="ru-RU" dirty="0"/>
              <a:t>самим программистом) или</a:t>
            </a:r>
            <a:r>
              <a:rPr lang="en-US" dirty="0"/>
              <a:t>  </a:t>
            </a:r>
            <a:r>
              <a:rPr lang="ru-RU" dirty="0">
                <a:solidFill>
                  <a:srgbClr val="FF0000"/>
                </a:solidFill>
              </a:rPr>
              <a:t>неявным</a:t>
            </a:r>
            <a:r>
              <a:rPr lang="ru-RU" dirty="0"/>
              <a:t> (</a:t>
            </a:r>
            <a:r>
              <a:rPr lang="en-US" dirty="0"/>
              <a:t>implicitly - </a:t>
            </a:r>
            <a:r>
              <a:rPr lang="ru-RU" dirty="0"/>
              <a:t>то есть проводится </a:t>
            </a:r>
            <a:r>
              <a:rPr lang="uk-UA" dirty="0" err="1"/>
              <a:t>интерпр</a:t>
            </a:r>
            <a:r>
              <a:rPr lang="ru-RU" dirty="0"/>
              <a:t>и</a:t>
            </a:r>
            <a:r>
              <a:rPr lang="uk-UA" dirty="0" err="1"/>
              <a:t>татором</a:t>
            </a:r>
            <a:r>
              <a:rPr lang="ru-RU" dirty="0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7E1E0-2579-4CF5-8E15-98436DEEF39D}"/>
              </a:ext>
            </a:extLst>
          </p:cNvPr>
          <p:cNvSpPr txBox="1"/>
          <p:nvPr/>
        </p:nvSpPr>
        <p:spPr>
          <a:xfrm>
            <a:off x="100910" y="2132856"/>
            <a:ext cx="8863578" cy="923330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uk-UA" dirty="0" err="1"/>
              <a:t>Явное</a:t>
            </a:r>
            <a:r>
              <a:rPr lang="uk-UA" dirty="0"/>
              <a:t> </a:t>
            </a:r>
            <a:r>
              <a:rPr lang="uk-UA" dirty="0" err="1"/>
              <a:t>приведение</a:t>
            </a:r>
            <a:endParaRPr lang="uk-UA" dirty="0"/>
          </a:p>
          <a:p>
            <a:r>
              <a:rPr lang="uk-UA" dirty="0"/>
              <a:t>	</a:t>
            </a:r>
            <a:r>
              <a:rPr lang="en-US" b="0" dirty="0" err="1"/>
              <a:t>var</a:t>
            </a:r>
            <a:r>
              <a:rPr lang="en-US" b="0" dirty="0"/>
              <a:t> message = “Hello world!”;</a:t>
            </a:r>
          </a:p>
          <a:p>
            <a:r>
              <a:rPr lang="uk-UA" b="0" dirty="0"/>
              <a:t>	</a:t>
            </a:r>
            <a:r>
              <a:rPr lang="en-US" b="0" dirty="0" err="1"/>
              <a:t>var</a:t>
            </a:r>
            <a:r>
              <a:rPr lang="en-US" b="0" dirty="0"/>
              <a:t> </a:t>
            </a:r>
            <a:r>
              <a:rPr lang="en-US" b="0" dirty="0" err="1"/>
              <a:t>booleanMessage</a:t>
            </a:r>
            <a:r>
              <a:rPr lang="en-US" b="0" dirty="0"/>
              <a:t> = </a:t>
            </a:r>
            <a:r>
              <a:rPr lang="en-US" dirty="0">
                <a:solidFill>
                  <a:srgbClr val="002060"/>
                </a:solidFill>
              </a:rPr>
              <a:t>Boolean</a:t>
            </a:r>
            <a:r>
              <a:rPr lang="en-US" dirty="0"/>
              <a:t>( message );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E782562-DB66-4CD8-9B1D-358AD95E3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85481"/>
              </p:ext>
            </p:extLst>
          </p:nvPr>
        </p:nvGraphicFramePr>
        <p:xfrm>
          <a:off x="100910" y="3861048"/>
          <a:ext cx="8935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Приведется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к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Приведется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к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непустая строка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Пустая строка 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""   ''</a:t>
                      </a: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число не равное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 или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любой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Undefinded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undefinded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B3248A-14CF-4DC7-8283-2DCA2C3D1851}"/>
              </a:ext>
            </a:extLst>
          </p:cNvPr>
          <p:cNvSpPr txBox="1"/>
          <p:nvPr/>
        </p:nvSpPr>
        <p:spPr>
          <a:xfrm>
            <a:off x="107504" y="3419708"/>
            <a:ext cx="511256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1. Приведение в логическое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26518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1973F-F8CD-4AD6-A31E-890BB7D4D2F0}"/>
              </a:ext>
            </a:extLst>
          </p:cNvPr>
          <p:cNvSpPr txBox="1"/>
          <p:nvPr/>
        </p:nvSpPr>
        <p:spPr>
          <a:xfrm>
            <a:off x="35496" y="476672"/>
            <a:ext cx="9007594" cy="615553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700" dirty="0">
                <a:solidFill>
                  <a:schemeClr val="accent2"/>
                </a:solidFill>
              </a:rPr>
              <a:t>Number()</a:t>
            </a:r>
            <a:r>
              <a:rPr lang="en-US" sz="1700" dirty="0"/>
              <a:t> – </a:t>
            </a:r>
            <a:r>
              <a:rPr lang="ru-RU" sz="1700" dirty="0"/>
              <a:t>используется для приведения к числу любого типа</a:t>
            </a:r>
            <a:r>
              <a:rPr lang="en-US" sz="1700" dirty="0"/>
              <a:t> </a:t>
            </a:r>
          </a:p>
          <a:p>
            <a:r>
              <a:rPr lang="en-US" sz="1700" dirty="0" err="1">
                <a:solidFill>
                  <a:schemeClr val="accent2"/>
                </a:solidFill>
              </a:rPr>
              <a:t>parseInt</a:t>
            </a:r>
            <a:r>
              <a:rPr lang="en-US" sz="1700" dirty="0">
                <a:solidFill>
                  <a:schemeClr val="accent2"/>
                </a:solidFill>
              </a:rPr>
              <a:t>(),</a:t>
            </a:r>
            <a:r>
              <a:rPr lang="en-US" sz="1700" dirty="0" err="1">
                <a:solidFill>
                  <a:schemeClr val="accent2"/>
                </a:solidFill>
              </a:rPr>
              <a:t>parseFloat</a:t>
            </a:r>
            <a:r>
              <a:rPr lang="en-US" sz="1700" dirty="0">
                <a:solidFill>
                  <a:schemeClr val="accent2"/>
                </a:solidFill>
              </a:rPr>
              <a:t>()</a:t>
            </a:r>
            <a:r>
              <a:rPr lang="en-US" sz="1700" dirty="0"/>
              <a:t>– </a:t>
            </a:r>
            <a:r>
              <a:rPr lang="ru-RU" sz="1700" dirty="0"/>
              <a:t>используются для приведения к числу строки</a:t>
            </a:r>
            <a:endParaRPr lang="uk-UA" sz="17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1EAE-E143-4DF8-8583-FC4D3AB4227C}"/>
              </a:ext>
            </a:extLst>
          </p:cNvPr>
          <p:cNvSpPr txBox="1"/>
          <p:nvPr/>
        </p:nvSpPr>
        <p:spPr>
          <a:xfrm>
            <a:off x="35496" y="1124744"/>
            <a:ext cx="9007594" cy="369332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Приведение с помощью </a:t>
            </a:r>
            <a:r>
              <a:rPr lang="en-US" dirty="0">
                <a:solidFill>
                  <a:schemeClr val="accent2"/>
                </a:solidFill>
              </a:rPr>
              <a:t>Number(</a:t>
            </a:r>
            <a:r>
              <a:rPr lang="ru-RU" dirty="0">
                <a:solidFill>
                  <a:schemeClr val="accent2"/>
                </a:solidFill>
              </a:rPr>
              <a:t>тип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9BC53BF-E96D-4218-AB3C-1DB95503E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44803"/>
              </p:ext>
            </p:extLst>
          </p:nvPr>
        </p:nvGraphicFramePr>
        <p:xfrm>
          <a:off x="107504" y="1628800"/>
          <a:ext cx="8832304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Передаваемый 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Возвращаемый 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true -&gt; 1     false-&gt;0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"10"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"000011"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"-1.23"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-1.23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"0xf"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7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"a123"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NaN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sz="17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700" b="1" dirty="0">
                          <a:solidFill>
                            <a:srgbClr val="002060"/>
                          </a:solidFill>
                        </a:rPr>
                        <a:t>но</a:t>
                      </a:r>
                      <a:r>
                        <a:rPr lang="ru-RU" sz="1700" b="1" baseline="0" dirty="0">
                          <a:solidFill>
                            <a:srgbClr val="002060"/>
                          </a:solidFill>
                        </a:rPr>
                        <a:t> строка </a:t>
                      </a:r>
                      <a:r>
                        <a:rPr lang="en-US" sz="1700" b="1" baseline="0" dirty="0">
                          <a:solidFill>
                            <a:srgbClr val="002060"/>
                          </a:solidFill>
                        </a:rPr>
                        <a:t> "3e5" -&gt;  300000</a:t>
                      </a:r>
                      <a:endParaRPr lang="ru-RU" sz="17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""</a:t>
                      </a:r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accent4"/>
                          </a:solidFill>
                        </a:rPr>
                        <a:t>Number("") -&gt; 0     </a:t>
                      </a:r>
                      <a:r>
                        <a:rPr lang="en-US" sz="1700" b="1" dirty="0" err="1">
                          <a:solidFill>
                            <a:schemeClr val="accent4"/>
                          </a:solidFill>
                        </a:rPr>
                        <a:t>parseInt</a:t>
                      </a:r>
                      <a:r>
                        <a:rPr lang="en-US" sz="1700" b="1" dirty="0">
                          <a:solidFill>
                            <a:schemeClr val="accent4"/>
                          </a:solidFill>
                        </a:rPr>
                        <a:t>("") -&gt; </a:t>
                      </a:r>
                      <a:r>
                        <a:rPr lang="en-US" sz="1700" b="1" dirty="0" err="1">
                          <a:solidFill>
                            <a:schemeClr val="accent4"/>
                          </a:solidFill>
                        </a:rPr>
                        <a:t>NaN</a:t>
                      </a:r>
                      <a:endParaRPr lang="ru-RU" sz="17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7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Сначала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у объекта  вызывается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метод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valueOf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и преобразование осуществляется по вышеприведенным правилам. Если нет метода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valueOf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ru-RU" sz="1600" b="1" baseline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то вызывается метод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sz="1600" b="1" baseline="0" dirty="0" err="1">
                          <a:solidFill>
                            <a:srgbClr val="FF0000"/>
                          </a:solidFill>
                        </a:rPr>
                        <a:t>toString</a:t>
                      </a:r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и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также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применяются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</a:rPr>
                        <a:t>вышеуказанные правила преобразования.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DCA2FE-367A-4017-970C-08EB3F2CD633}"/>
              </a:ext>
            </a:extLst>
          </p:cNvPr>
          <p:cNvSpPr txBox="1"/>
          <p:nvPr/>
        </p:nvSpPr>
        <p:spPr>
          <a:xfrm>
            <a:off x="1691680" y="39978"/>
            <a:ext cx="5112568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2. Приведение к числу</a:t>
            </a:r>
          </a:p>
        </p:txBody>
      </p:sp>
    </p:spTree>
    <p:extLst>
      <p:ext uri="{BB962C8B-B14F-4D97-AF65-F5344CB8AC3E}">
        <p14:creationId xmlns:p14="http://schemas.microsoft.com/office/powerpoint/2010/main" val="1902271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AA79A-D8B4-4B3F-84CB-5978683BF7F8}"/>
              </a:ext>
            </a:extLst>
          </p:cNvPr>
          <p:cNvSpPr txBox="1"/>
          <p:nvPr/>
        </p:nvSpPr>
        <p:spPr>
          <a:xfrm>
            <a:off x="2195736" y="44220"/>
            <a:ext cx="5076564" cy="36933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>
                <a:solidFill>
                  <a:srgbClr val="002060"/>
                </a:solidFill>
              </a:rPr>
              <a:t>Значение 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r>
              <a:rPr lang="en-US" dirty="0">
                <a:solidFill>
                  <a:srgbClr val="002060"/>
                </a:solidFill>
              </a:rPr>
              <a:t> – not a number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401BF-B105-4288-9DB5-647586E4EDCA}"/>
              </a:ext>
            </a:extLst>
          </p:cNvPr>
          <p:cNvSpPr txBox="1"/>
          <p:nvPr/>
        </p:nvSpPr>
        <p:spPr>
          <a:xfrm>
            <a:off x="82151" y="548680"/>
            <a:ext cx="9007594" cy="877163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sz="1700" dirty="0"/>
              <a:t>Служит для того чтобы показать, что оператор выполняющий действие над числами вернул результат не являющий числом </a:t>
            </a:r>
            <a:endParaRPr lang="en-US" sz="1700" dirty="0"/>
          </a:p>
          <a:p>
            <a:r>
              <a:rPr lang="ru-RU" sz="1700" dirty="0"/>
              <a:t>(</a:t>
            </a:r>
            <a:r>
              <a:rPr lang="ru-RU" sz="1700" dirty="0">
                <a:solidFill>
                  <a:schemeClr val="accent2"/>
                </a:solidFill>
              </a:rPr>
              <a:t>например при делении </a:t>
            </a:r>
            <a:r>
              <a:rPr lang="en-US" sz="1700" dirty="0">
                <a:solidFill>
                  <a:schemeClr val="accent2"/>
                </a:solidFill>
              </a:rPr>
              <a:t>0/</a:t>
            </a:r>
            <a:r>
              <a:rPr lang="ru-RU" sz="1700" dirty="0">
                <a:solidFill>
                  <a:schemeClr val="accent2"/>
                </a:solidFill>
              </a:rPr>
              <a:t>0</a:t>
            </a:r>
            <a:r>
              <a:rPr lang="ru-RU" sz="1700" dirty="0"/>
              <a:t>).</a:t>
            </a:r>
            <a:endParaRPr lang="uk-UA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C8769-9018-4F4C-95B7-25A451127520}"/>
              </a:ext>
            </a:extLst>
          </p:cNvPr>
          <p:cNvSpPr txBox="1"/>
          <p:nvPr/>
        </p:nvSpPr>
        <p:spPr>
          <a:xfrm>
            <a:off x="82151" y="1548094"/>
            <a:ext cx="9007594" cy="2031325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rgbClr val="FF0000"/>
                </a:solidFill>
              </a:rPr>
              <a:t>Особенности</a:t>
            </a:r>
          </a:p>
          <a:p>
            <a:r>
              <a:rPr lang="ru-RU" dirty="0"/>
              <a:t>1.Любая операция с </a:t>
            </a:r>
            <a:r>
              <a:rPr lang="en-US" dirty="0" err="1"/>
              <a:t>NaN</a:t>
            </a:r>
            <a:r>
              <a:rPr lang="ru-RU" dirty="0"/>
              <a:t> возвращает результат  = </a:t>
            </a:r>
            <a:r>
              <a:rPr lang="en-US" dirty="0" err="1"/>
              <a:t>NaN</a:t>
            </a:r>
            <a:r>
              <a:rPr lang="ru-RU" dirty="0"/>
              <a:t>. </a:t>
            </a:r>
            <a:endParaRPr lang="en-US" dirty="0"/>
          </a:p>
          <a:p>
            <a:r>
              <a:rPr lang="en-US" dirty="0"/>
              <a:t>2</a:t>
            </a:r>
            <a:r>
              <a:rPr lang="ru-RU" dirty="0"/>
              <a:t>.</a:t>
            </a:r>
            <a:r>
              <a:rPr lang="en-US" dirty="0" err="1"/>
              <a:t>NaN</a:t>
            </a:r>
            <a:r>
              <a:rPr lang="ru-RU" dirty="0"/>
              <a:t> не</a:t>
            </a:r>
            <a:r>
              <a:rPr lang="en-US" dirty="0"/>
              <a:t> </a:t>
            </a:r>
            <a:r>
              <a:rPr lang="ru-RU" dirty="0"/>
              <a:t>равно никакой величине, в том числе и самой </a:t>
            </a:r>
            <a:r>
              <a:rPr lang="en-US" dirty="0" err="1"/>
              <a:t>NaN</a:t>
            </a:r>
            <a:r>
              <a:rPr lang="ru-RU" dirty="0"/>
              <a:t>.</a:t>
            </a:r>
          </a:p>
          <a:p>
            <a:r>
              <a:rPr lang="ru-RU" dirty="0"/>
              <a:t>  т.е. </a:t>
            </a:r>
            <a:r>
              <a:rPr lang="en-US" dirty="0">
                <a:solidFill>
                  <a:srgbClr val="FF0000"/>
                </a:solidFill>
              </a:rPr>
              <a:t>alert(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==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);	 -&gt; false 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endParaRPr lang="ru-RU" dirty="0"/>
          </a:p>
          <a:p>
            <a:r>
              <a:rPr lang="ru-RU" dirty="0"/>
              <a:t>Функция </a:t>
            </a:r>
            <a:r>
              <a:rPr lang="en-US" dirty="0" err="1">
                <a:solidFill>
                  <a:schemeClr val="accent2"/>
                </a:solidFill>
              </a:rPr>
              <a:t>isNaN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dirty="0"/>
              <a:t>принимает любой тип и возвращает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если переданная величина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“not a number”</a:t>
            </a:r>
            <a:r>
              <a:rPr lang="ru-RU" dirty="0"/>
              <a:t>, и </a:t>
            </a:r>
            <a:r>
              <a:rPr lang="en-US" dirty="0">
                <a:solidFill>
                  <a:schemeClr val="accent2"/>
                </a:solidFill>
              </a:rPr>
              <a:t>false</a:t>
            </a:r>
            <a:r>
              <a:rPr lang="en-US" dirty="0"/>
              <a:t> </a:t>
            </a:r>
            <a:r>
              <a:rPr lang="ru-RU" dirty="0"/>
              <a:t>в противном случае.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C7584-1889-4454-AFE3-138465E42EAB}"/>
              </a:ext>
            </a:extLst>
          </p:cNvPr>
          <p:cNvSpPr txBox="1"/>
          <p:nvPr/>
        </p:nvSpPr>
        <p:spPr>
          <a:xfrm>
            <a:off x="107504" y="3789040"/>
            <a:ext cx="9007594" cy="2585323"/>
          </a:xfrm>
          <a:prstGeom prst="rect">
            <a:avLst/>
          </a:prstGeom>
          <a:solidFill>
            <a:schemeClr val="bg2">
              <a:alpha val="8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uk-UA" dirty="0">
                <a:solidFill>
                  <a:srgbClr val="0070C0"/>
                </a:solidFill>
              </a:rPr>
              <a:t>Пример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en-US" dirty="0"/>
              <a:t>let a = 5 * '</a:t>
            </a:r>
            <a:r>
              <a:rPr lang="en-US" dirty="0" err="1"/>
              <a:t>abc</a:t>
            </a:r>
            <a:r>
              <a:rPr lang="en-US" dirty="0"/>
              <a:t>';</a:t>
            </a:r>
            <a:endParaRPr lang="ru-RU" dirty="0"/>
          </a:p>
          <a:p>
            <a:r>
              <a:rPr lang="en-US" dirty="0"/>
              <a:t>console.log(a);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NaN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typeof</a:t>
            </a:r>
            <a:r>
              <a:rPr lang="en-US" dirty="0"/>
              <a:t> a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 "number“</a:t>
            </a:r>
          </a:p>
          <a:p>
            <a:endParaRPr lang="en-US" dirty="0"/>
          </a:p>
          <a:p>
            <a:r>
              <a:rPr lang="uk-UA" dirty="0"/>
              <a:t>То </a:t>
            </a:r>
            <a:r>
              <a:rPr lang="uk-UA" dirty="0" err="1"/>
              <a:t>есть</a:t>
            </a:r>
            <a:r>
              <a:rPr lang="uk-UA" dirty="0"/>
              <a:t> </a:t>
            </a:r>
            <a:r>
              <a:rPr lang="uk-UA" dirty="0" err="1"/>
              <a:t>если</a:t>
            </a:r>
            <a:r>
              <a:rPr lang="uk-UA" dirty="0"/>
              <a:t> результат </a:t>
            </a:r>
            <a:r>
              <a:rPr lang="uk-UA" dirty="0" err="1"/>
              <a:t>получился</a:t>
            </a:r>
            <a:r>
              <a:rPr lang="uk-UA" dirty="0"/>
              <a:t> не числом, и нам </a:t>
            </a:r>
            <a:r>
              <a:rPr lang="uk-UA" dirty="0" err="1"/>
              <a:t>этот</a:t>
            </a:r>
            <a:r>
              <a:rPr lang="uk-UA" dirty="0"/>
              <a:t> результат в </a:t>
            </a:r>
            <a:r>
              <a:rPr lang="uk-UA" dirty="0" err="1"/>
              <a:t>дальнейшем</a:t>
            </a:r>
            <a:r>
              <a:rPr lang="uk-UA" dirty="0"/>
              <a:t> </a:t>
            </a:r>
            <a:r>
              <a:rPr lang="uk-UA" dirty="0" err="1"/>
              <a:t>использовать</a:t>
            </a:r>
            <a:r>
              <a:rPr lang="uk-UA" dirty="0"/>
              <a:t> то просто </a:t>
            </a:r>
            <a:r>
              <a:rPr lang="uk-UA" dirty="0" err="1"/>
              <a:t>проверкой</a:t>
            </a:r>
            <a:r>
              <a:rPr lang="uk-UA" dirty="0"/>
              <a:t> на тип не </a:t>
            </a:r>
            <a:r>
              <a:rPr lang="uk-UA" dirty="0" err="1"/>
              <a:t>обойдешся</a:t>
            </a:r>
            <a:r>
              <a:rPr lang="uk-UA" dirty="0"/>
              <a:t>. Для </a:t>
            </a:r>
            <a:r>
              <a:rPr lang="uk-UA" dirty="0" err="1"/>
              <a:t>этого</a:t>
            </a:r>
            <a:r>
              <a:rPr lang="uk-UA" dirty="0"/>
              <a:t> </a:t>
            </a:r>
            <a:r>
              <a:rPr lang="uk-UA" dirty="0" err="1"/>
              <a:t>как</a:t>
            </a:r>
            <a:r>
              <a:rPr lang="uk-UA" dirty="0"/>
              <a:t> раз и </a:t>
            </a:r>
            <a:r>
              <a:rPr lang="uk-UA" dirty="0" err="1"/>
              <a:t>служит</a:t>
            </a:r>
            <a:r>
              <a:rPr lang="uk-UA" dirty="0"/>
              <a:t> </a:t>
            </a:r>
            <a:r>
              <a:rPr lang="uk-UA" dirty="0" err="1"/>
              <a:t>функция</a:t>
            </a:r>
            <a:r>
              <a:rPr lang="uk-UA" dirty="0"/>
              <a:t> </a:t>
            </a:r>
            <a:r>
              <a:rPr lang="en-US" dirty="0" err="1">
                <a:solidFill>
                  <a:srgbClr val="C00000"/>
                </a:solidFill>
              </a:rPr>
              <a:t>isNaN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ru-RU" dirty="0"/>
              <a:t>Варианты </a:t>
            </a:r>
            <a:r>
              <a:rPr lang="uk-UA" dirty="0" err="1"/>
              <a:t>проверок</a:t>
            </a:r>
            <a:r>
              <a:rPr lang="uk-UA" dirty="0"/>
              <a:t> – на </a:t>
            </a:r>
            <a:r>
              <a:rPr lang="uk-UA" dirty="0" err="1"/>
              <a:t>следующем</a:t>
            </a:r>
            <a:r>
              <a:rPr lang="uk-UA" dirty="0"/>
              <a:t> слайде</a:t>
            </a:r>
            <a:endParaRPr lang="ru-RU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4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9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6068</TotalTime>
  <Words>2469</Words>
  <Application>Microsoft Office PowerPoint</Application>
  <PresentationFormat>Экран (4:3)</PresentationFormat>
  <Paragraphs>588</Paragraphs>
  <Slides>30</Slides>
  <Notes>13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Calibri</vt:lpstr>
      <vt:lpstr>Courier New</vt:lpstr>
      <vt:lpstr>Verdana</vt:lpstr>
      <vt:lpstr>Wingdings 2</vt:lpstr>
      <vt:lpstr>Wingdings 3</vt:lpstr>
      <vt:lpstr>Тема1</vt:lpstr>
      <vt:lpstr>Типы в JavaScript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Роман Никифоров</cp:lastModifiedBy>
  <cp:revision>999</cp:revision>
  <dcterms:modified xsi:type="dcterms:W3CDTF">2021-02-21T12:12:57Z</dcterms:modified>
</cp:coreProperties>
</file>