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9.jpeg" ContentType="image/jpeg"/>
  <Override PartName="/ppt/media/image38.jpeg" ContentType="image/jpeg"/>
  <Override PartName="/ppt/media/image34.jpeg" ContentType="image/jpeg"/>
  <Override PartName="/ppt/media/image33.jpeg" ContentType="image/jpeg"/>
  <Override PartName="/ppt/media/image32.jpeg" ContentType="image/jpeg"/>
  <Override PartName="/ppt/media/image31.jpeg" ContentType="image/jpeg"/>
  <Override PartName="/ppt/media/image29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9.jpeg" ContentType="image/jpeg"/>
  <Override PartName="/ppt/media/image23.jpeg" ContentType="image/jpeg"/>
  <Override PartName="/ppt/media/image7.jpeg" ContentType="image/jpeg"/>
  <Override PartName="/ppt/media/image30.jpeg" ContentType="image/jpeg"/>
  <Override PartName="/ppt/media/image2.png" ContentType="image/png"/>
  <Override PartName="/ppt/media/image24.jpeg" ContentType="image/jpeg"/>
  <Override PartName="/ppt/media/image8.jpeg" ContentType="image/jpeg"/>
  <Override PartName="/ppt/media/image1.png" ContentType="image/png"/>
  <Override PartName="/ppt/media/image5.jpeg" ContentType="image/jpeg"/>
  <Override PartName="/ppt/media/image21.jpeg" ContentType="image/jpeg"/>
  <Override PartName="/ppt/media/image35.jpeg" ContentType="image/jpeg"/>
  <Override PartName="/ppt/media/image10.jpeg" ContentType="image/jpeg"/>
  <Override PartName="/ppt/media/image19.jpeg" ContentType="image/jpeg"/>
  <Override PartName="/ppt/media/image20.jpeg" ContentType="image/jpeg"/>
  <Override PartName="/ppt/media/image4.jpeg" ContentType="image/jpeg"/>
  <Override PartName="/ppt/media/image6.jpeg" ContentType="image/jpeg"/>
  <Override PartName="/ppt/media/image22.jpeg" ContentType="image/jpeg"/>
  <Override PartName="/ppt/media/image36.jpeg" ContentType="image/jpeg"/>
  <Override PartName="/ppt/media/image11.jpeg" ContentType="image/jpeg"/>
  <Override PartName="/ppt/media/image37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3.jpeg" ContentType="image/jpeg"/>
  <Override PartName="/ppt/media/image18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FFEE938-FC8B-4B21-83B2-1ECFD2E17E1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jpeg"/><Relationship Id="rId3" Type="http://schemas.openxmlformats.org/officeDocument/2006/relationships/image" Target="../media/image36.jpeg"/><Relationship Id="rId4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82880" y="274320"/>
            <a:ext cx="9392760" cy="713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Roman Kazinnik </a:t>
            </a: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(in R):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Preliminary steps: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 on outliers (log transformation) and transformation of categorical variables.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Prepare the date for linear regression GLM and GBM (Caret), and DNN (h2o).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PCA to visualize variance and collinearity of the target variable and predictors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predictors for dataset-1, 14 for dataset-2. 22+ for dataset-3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Introducing new predictors: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ratio of busy to available “dashers”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rounded hour (rounded by minutes) of the order creation and weekday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response continuous variables for categorical variables with aggregation by hour, weekday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then use the following models: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GBM/Caret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GLM/Caret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 Neural Network/h2o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Finally, an ensemble of GBM, GLM, DNN as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I’ve done several iterations (dataset-1, dataset-2, dataset-3) in order to improve prediction accuracy (please see next slides).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There are a few major factors that influence order waiting time.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Regions market_id seem to be important predictor, and it would make sense to have an increased number of dashers (dashers_ratio variable) to vary with market_id in order to decrease waiting time.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Another factor is store_category_id aggregated by time of the week and hour. The recommendation is the same – assign more dashers to categories and not uniformly.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could build a model that sends more dashers to overwhelmed markets/categories based on weekday/hour in a dynamic way. This can be done in real time via Deep Learning Model that learn in real-time by refining some of its deep layers. Big data is crucial for the prediction accuracy, and Deep Learning is an excellent framework to utilize the big real-time data and not re-train from scratch. It can also be designed to learn new features through hierarchical multi-scale convolutions.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Potential Future Extensions: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some 200K data-points these data was too small to try to generate new features automatically rather than manually. More data would allow new features automation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Investigate and Impute missing values. Investigate inconsistent data (negative dashers, negative costs)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Modeling: grid-search parameters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GBM and GLM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623160" y="2640600"/>
            <a:ext cx="8892000" cy="367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model_params0$tr_is_repeatedcv_vs_oob = "repeatedcv" #"oob"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model_params0$tr_n = 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model_params0$tr_r =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RMSE       Rsquared   MAE = 0.3,0.3,0.237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model_params0$gbm.interaction.depth = c(5) # c(3,5)#c(1,3)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model_params0$gbm.n.trees = c(100) # c(50,100) #c(25,50)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model_params0$gbm.n.minobsinnode = c(100, 500) # c(100,300) #c(10,100)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model_params0$gbm.shrinkage = c(0.2) # c(0.1, 0.2, 0.3)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model_params0$glm.parameter = c(0.1, 0.01, 1e-3, 1e-5, 1e-7, 1e-8) # c(0.1, 0.2, 0.3)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#model_params0$rf.mtry = c(2) # seq(2,8,4)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model_params0$rf.ntree = c(100)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5303880" y="3017520"/>
            <a:ext cx="4571640" cy="457164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097280" y="2988360"/>
            <a:ext cx="4571640" cy="4571640"/>
          </a:xfrm>
          <a:prstGeom prst="rect">
            <a:avLst/>
          </a:prstGeom>
          <a:ln>
            <a:noFill/>
          </a:ln>
        </p:spPr>
      </p:pic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Dataset-2: new response variables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72360" y="1376280"/>
            <a:ext cx="9803160" cy="173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 new variables: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frequencies of factors (categorical variables)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Hour of order created CREATED_HOURMIN (turns out to be Important!)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14 variables explain 98% variance (some improvement)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variables correspond to 4 factors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market_id_num, store_id_num, order_protocal_num, category_num (below)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5303880" y="3017520"/>
            <a:ext cx="4571640" cy="4571640"/>
          </a:xfrm>
          <a:prstGeom prst="rect">
            <a:avLst/>
          </a:prstGeom>
          <a:ln>
            <a:noFill/>
          </a:ln>
        </p:spPr>
      </p:pic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Dataset-2: response variables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72360" y="1376280"/>
            <a:ext cx="9803160" cy="209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14 variables explain 98% variance (some improvement)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improvement in accuracy some 2%; almost no overfit; models are correlated and ensemble would not improve prediction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Test"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650 482.  0.231556943775101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Train"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637 477  0.228716989502569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194560" y="3840480"/>
            <a:ext cx="3291840" cy="32918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0" y="4480560"/>
            <a:ext cx="2286000" cy="22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Dataset-2: 4 new response variables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731520" y="1828800"/>
            <a:ext cx="8798760" cy="444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#store_primary_category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dfactor1 &lt;- d0 %&gt;%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dplyr::group_by(store_primary_category) %&gt;%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dplyr::summarize(store_primary_category_num=n())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#store_primary_category_estim=mean(estim_order_place_dt,na.rm=TRUE))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#market_id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dfactor2 &lt;- d0 %&gt;%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dplyr::group_by(market_id) %&gt;%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dplyr::summarize(market_id_num=n())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store_id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dfactor3 &lt;- d0 %&gt;%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dplyr::group_by(store_id) %&gt;%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dplyr::summarize(store_id_num=n())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order_protocol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dfactor4 &lt;- d0 %&gt;%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dplyr::group_by(order_protocol) %&gt;%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dplyr::summarize(order_protocol_num=n())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Dataset-3: response from Target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55240" y="1371600"/>
            <a:ext cx="9620280" cy="182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22 variables for 98% variance: PCA shows improved variance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small leak from Target: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new Variables with correlation to target greater 0.4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 Correlated over 0.4 introduced over-fitting and have been removed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store_id_target_weekday_hour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the four categorical variables: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Target response: mean Target per label; per day; per hour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74320" y="3504240"/>
            <a:ext cx="3810960" cy="38109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298040" y="2988360"/>
            <a:ext cx="4571640" cy="45716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7636680" y="1228680"/>
            <a:ext cx="2147400" cy="21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Dataset-3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65760" y="1371600"/>
            <a:ext cx="3931920" cy="246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variables turned-out to be good predictors: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market_id aggregated by Weekday and Hour s.t. Target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Store-category aggregated by Weekday and Hour s.t. Target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over-fitting (Below)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Left: GBM,GLM, h2o correlated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103120" y="4875840"/>
            <a:ext cx="2439360" cy="24393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4297680" y="1737360"/>
            <a:ext cx="5760360" cy="57603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120960" y="4144320"/>
            <a:ext cx="1616400" cy="161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Dataset-3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29680" y="1371600"/>
            <a:ext cx="6262560" cy="234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Test: mean 645 and median 488 seconds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Training: 646 and 487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over-fitting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some new variables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introduced over-fitting; no over-fitting after removal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to target below &lt; 0.4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486400" y="3200400"/>
            <a:ext cx="4571640" cy="45716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6858000" y="182880"/>
            <a:ext cx="3108960" cy="310896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40320" y="3885840"/>
            <a:ext cx="6451920" cy="367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Test"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645 488 0.234529379146965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mean, median=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0.227790946218168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0.187043385345934"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Train"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646 487 0.234541567573027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mean, median=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0.227000522181445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0.187625382883077"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Recommendations and Future 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91440" y="1371600"/>
            <a:ext cx="4206240" cy="274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improve waiting times: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Improving Total_outstanding_orders and available Dashers_ratio should help improving waiting times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market_id aggregated by week-time is a good predictor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more dashers not uniformly but based on market-id and category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297680" y="1829160"/>
            <a:ext cx="5760360" cy="576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29880"/>
            <a:ext cx="1008000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Dataset-4 (Right: correlation with Target)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394960" y="1097280"/>
            <a:ext cx="4571640" cy="457164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91440" y="1284840"/>
            <a:ext cx="6766560" cy="401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Recommendation: How to increase Accuracy by 30%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 Mean=500 and Median=360 (seconds, Below)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Introduce new response variables: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aggregated by (Weekday, Hour, store_id)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aggregated by (Weekday, store_id)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Notice high correlation with Target &gt; 0.5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Leaking Target into predictors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Over-fitting due to small dataset (Below, Test vs. Train)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Acquire more trip data for stores (some 6K stores)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trips per individual stores will decrease over-fitting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39320" y="5943600"/>
            <a:ext cx="9553320" cy="123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;Courier"/>
                <a:ea typeface="Liberation Mono;Courier New;Nimbus Mono L;DejaVu Sans Mono;Courier"/>
              </a:rPr>
              <a:t>[1] "========= h2o ============"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;Courier"/>
                <a:ea typeface="Liberation Mono;Courier New;Nimbus Mono L;DejaVu Sans Mono;Courier"/>
              </a:rPr>
              <a:t>[1] "== h2o Test"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;Courier"/>
                <a:ea typeface="Liberation Mono;Courier New;Nimbus Mono L;DejaVu Sans Mono;Courier"/>
              </a:rPr>
              <a:t>[1] "error: mean, median, relative= 676 484 0.240630325316577 log mean, median= 0.235026559539324 0.189521059163621"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;Courier"/>
                <a:ea typeface="Liberation Mono;Courier New;Nimbus Mono L;DejaVu Sans Mono;Courier"/>
              </a:rPr>
              <a:t>[1] "== h2o Train"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;Courier"/>
                <a:ea typeface="Liberation Mono;Courier New;Nimbus Mono L;DejaVu Sans Mono;Courier"/>
              </a:rPr>
              <a:t>[1] "error: mean, median, relative= 494 365 0.178004305142739 log mean, median= 0.176310044627073 0.141552361146277"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;Courier"/>
                <a:ea typeface="Liberation Mono;Courier New;Nimbus Mono L;DejaVu Sans Mono;Courier"/>
              </a:rPr>
              <a:t>[1] "========= ensemble  ============"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846680" y="804960"/>
            <a:ext cx="4571640" cy="45716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366120" y="823320"/>
            <a:ext cx="4571640" cy="4571640"/>
          </a:xfrm>
          <a:prstGeom prst="rect">
            <a:avLst/>
          </a:prstGeom>
          <a:ln>
            <a:noFill/>
          </a:ln>
        </p:spPr>
      </p:pic>
      <p:sp>
        <p:nvSpPr>
          <p:cNvPr id="104" name="TextShape 1"/>
          <p:cNvSpPr txBox="1"/>
          <p:nvPr/>
        </p:nvSpPr>
        <p:spPr>
          <a:xfrm>
            <a:off x="0" y="29880"/>
            <a:ext cx="1008000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Dataset-4 (Left: predictors importance)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91440" y="5486400"/>
            <a:ext cx="9875520" cy="164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Recommendation: How to increase Accuracy by 30%: Error Mean=500 and Median=360 (seconds)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Introduce new response variables: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aggregated by (Weekday, Hour, store_id)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aggregated by (Weekday, store_id)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Over-fitting due to small dataset (Below, Test vs. Train)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Acquire more trip data for stores (some 6K stores) will improve over-fitting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EDA: outliers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280160"/>
            <a:ext cx="9071640" cy="48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Resolve outliers (left): Log transform (Right) including Target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help with L2-based optimizations (logistic regression, NN)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1440" y="2103120"/>
            <a:ext cx="4571640" cy="45716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508360" y="2103120"/>
            <a:ext cx="4571640" cy="457164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features automatic generation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200K data-points may be too small to try to generate features  automatically rather then manually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Investigate and Impute missing values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removed some 10% data-points having missing values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Investigate negative values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removed in-consistent 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120640" y="2713680"/>
            <a:ext cx="4846320" cy="4846320"/>
          </a:xfrm>
          <a:prstGeom prst="rect">
            <a:avLst/>
          </a:prstGeom>
          <a:ln>
            <a:noFill/>
          </a:ln>
        </p:spPr>
      </p:pic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EDA: Train, validation, test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38120" y="1376280"/>
            <a:ext cx="9071640" cy="145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- validation: 80%-20%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transformation: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Determined by Train: group by factors mean(Target)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features transformation applied to Validation (with a Target), test (no Target):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features: 25+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FIGURES: Predictors correlation to Target (Left), Histogram (log applied to process outliers, right)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457200" y="3108960"/>
            <a:ext cx="448056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0" y="3445200"/>
            <a:ext cx="4114800" cy="4114800"/>
          </a:xfrm>
          <a:prstGeom prst="rect">
            <a:avLst/>
          </a:prstGeom>
          <a:ln>
            <a:noFill/>
          </a:ln>
        </p:spPr>
      </p:pic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EDA: Train, validation, test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4206240" y="1799280"/>
            <a:ext cx="5760720" cy="5760720"/>
          </a:xfrm>
          <a:prstGeom prst="rect">
            <a:avLst/>
          </a:prstGeom>
          <a:ln>
            <a:noFill/>
          </a:ln>
        </p:spPr>
      </p:pic>
      <p:sp>
        <p:nvSpPr>
          <p:cNvPr id="115" name="TextShape 2"/>
          <p:cNvSpPr txBox="1"/>
          <p:nvPr/>
        </p:nvSpPr>
        <p:spPr>
          <a:xfrm>
            <a:off x="438120" y="1376280"/>
            <a:ext cx="9345960" cy="145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- validation: 80%-20%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PREDICTORS FIGURES: Correlations (Left), Variance (PCA, Center), PC1-PC2 (Target as color , Right)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Bottom: Some features correlated (standardize prior to modeling)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Right: 25 predictors explain 99% variance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Left: Predictors s.t. Principal components PC1-PC2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EDA: Train, validation, test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38120" y="1376280"/>
            <a:ext cx="9345960" cy="145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- validation: 80%-20%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PREDICTORS FIGURES: Correlations (Left), Variance (PCA, Center), PC1-PC2 (Target as color , Right)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Left: Some features correlated (standardize prior to modeling)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Center: 25 predictors explain 99% variance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Right: Target (as color) wellclustered PC1-PC2 principal components (apparently two clusters for before noon -after noon)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20960" y="2651760"/>
            <a:ext cx="4206240" cy="420624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150160" y="2955600"/>
            <a:ext cx="3079440" cy="30794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6584040" y="4542840"/>
            <a:ext cx="3017160" cy="301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Modeling: Train, validation, test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38120" y="1376280"/>
            <a:ext cx="9071640" cy="145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GBM, GLM (Caret), DNN (h2o) , ensemble as GLM (GBM,GLM,DNN)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 accuracy: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Left: h2o convergence epochs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Right: predictors importance (GBM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297680" y="1799640"/>
            <a:ext cx="5760360" cy="57603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365760" y="3017520"/>
            <a:ext cx="3931920" cy="39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675120" y="1014840"/>
            <a:ext cx="3374280" cy="3374280"/>
          </a:xfrm>
          <a:prstGeom prst="rect">
            <a:avLst/>
          </a:prstGeom>
          <a:ln>
            <a:noFill/>
          </a:ln>
        </p:spPr>
      </p:pic>
      <p:sp>
        <p:nvSpPr>
          <p:cNvPr id="1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Modeling: Train, validation, test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38120" y="1376280"/>
            <a:ext cx="9071640" cy="209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GBM, GLM (Caret), DNN (h2o)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Ensemble as GLM (GBM,GLM,DNN)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Right: GBM,GLM,DNN correlations (&gt;0.6)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Below: accuracy in seconds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overfitting (&lt;2%)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Exp-Log-Target mean median (seconds) relative (ratio)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Log-Target MSE,mean and median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0" y="3630240"/>
            <a:ext cx="10080000" cy="292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"========= modeling ============"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gbm Test"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620 466 0.225 log mean, median= 0.22"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gbm Train"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664 444 0.21 log mean, median= 0.21 0.17"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glm Test"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668. 503 0.24 log mean, median= 0.236994782354311 0.19 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glm Train"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734. 500. 0.24 log mean, median= 0.23 0.194 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Test"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630. 469. 0.227 log mean, median= 0.223  0.183 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Train"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688. 460. 0.22 log mean, median= 0.22 0.179"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Modeling: Train, validation, test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38120" y="1376280"/>
            <a:ext cx="9071640" cy="209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GBM, GLM (Caret), DNN (h2o)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 for data-to-predict (test):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Below: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prediction results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Error: MSE 630 seconds and Mean 470 seconds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0" y="3969720"/>
            <a:ext cx="1017504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"","delivery_id","prediction_gbm","prediction_glm","prediction_h2o"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"1","1b8016a8f04a857cf294faf9d74876c8",2117.32227056533,2065.08105558438,2198.45128418516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"2","f7cf0b8403dd310da0320e3d85066bb0",1743.55008056609,2330.93640637929,2664.40833665524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"3","5b3b4caa2c4a0505952a68bb3ffabf4f",1748.1656720945,1722.09790882929,1757.07637850143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EDA: outliers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097280" y="2251440"/>
            <a:ext cx="7642440" cy="469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replace_log_transformation &lt;- function(dd)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col_num_outliers=c("total_items", "subtotal", "num_distinct_items",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"min_item_price", "max_item_price",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"estim_order_place_dt" ## estimates_order_place_duration,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(nm in names(dd))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("integer" == class(dd[,nm]) | "numeric" == class(dd[,nm]))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#print(nm)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hist( (dd[,nm]),main=nm) #log makes more gaussian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(nm %in% col_num_outliers)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nm1 = nm#paste(nm, "_log", sep="")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dd[, nm1] = log(1.0 + dd[, nm])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(dd)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846320" y="-5040"/>
            <a:ext cx="502920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EDA: correlation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4846320" y="5851800"/>
            <a:ext cx="5139720" cy="149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only weakly correlated to predictors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correlation with predictors (PCA can help remove collinearity)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Introduced new predictor: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dashers_ratio = log total_busy/total_onshift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0" y="2834640"/>
            <a:ext cx="4571640" cy="45716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360" y="91440"/>
            <a:ext cx="4571640" cy="45716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5394960" y="1280160"/>
            <a:ext cx="4571640" cy="45716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731520" y="1463040"/>
            <a:ext cx="4571640" cy="4571640"/>
          </a:xfrm>
          <a:prstGeom prst="rect">
            <a:avLst/>
          </a:prstGeom>
          <a:ln>
            <a:noFill/>
          </a:ln>
        </p:spPr>
      </p:pic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EDA: PCA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variables explain 98% of variance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5394960" y="1463400"/>
            <a:ext cx="4571640" cy="4571640"/>
          </a:xfrm>
          <a:prstGeom prst="rect">
            <a:avLst/>
          </a:prstGeom>
          <a:ln>
            <a:noFill/>
          </a:ln>
        </p:spPr>
      </p:pic>
      <p:sp>
        <p:nvSpPr>
          <p:cNvPr id="54" name="TextShape 2"/>
          <p:cNvSpPr txBox="1"/>
          <p:nvPr/>
        </p:nvSpPr>
        <p:spPr>
          <a:xfrm>
            <a:off x="504000" y="6035040"/>
            <a:ext cx="9071640" cy="10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few “useful” predictors (some 8)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few collinear variables (right) in PC1-PC2 (Principal Components vectors)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 dataset-1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GBM - (Caret, Gradient Boosted trees)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GLM - Linear regression (Caret)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h2o - Deep Neural Network regression (H2o)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Ensemble of GBM, GLM, NN as regression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 dataset-1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38120" y="1371600"/>
            <a:ext cx="9071640" cy="137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 accuracy GBM, GLM, h2o, ensemble: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 error 673.558302135927 and median error 497.967708389097 (all secons)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0.238163195638335 (23%)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 order Variables Importance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overfitting (Right, h2o deep NN example)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Ensemble can not improve predictions due to correlated predictions from (GBM,GLM,NN)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475080" y="2926440"/>
            <a:ext cx="4571640" cy="45716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91440" y="3657600"/>
            <a:ext cx="3108960" cy="31089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7680960" y="1005840"/>
            <a:ext cx="2194560" cy="21945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0320" y="0"/>
            <a:ext cx="10200960" cy="85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gbm  100.00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h2o   11.51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glm    0.00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"========= modeling ============"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"========= gbm ============"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Test"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673.558302135927 497.967708389097 0.238163195638335 log mean, median= 0.234829442495987 0.192730618992484"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Train"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662.248817333096 496.181758663917 0.239064808308461 log mean, median= 0.234553167153605 0.193064089308893"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"========= glm ============"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Test"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673.558302135927 497.967708389097 0.238163195638335 log mean, median= 0.234829442495987 0.192730618992484"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Train"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662.248817333096 496.181758663917 0.239064808308461 log mean, median= 0.234553167153605 0.193064089308893"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"========= h2o ============"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Test"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679.463701815849 488.040328075015 0.232952936935872 log mean, median= 0.236871452153389 0.193583591123897"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Train"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669.853212272262 489.199631306591 0.234596992755707 log mean, median= 0.237258593880763 0.194129817198741"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"========= ensemble  ============"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Test"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672.726569988133 496.656111083967 0.23761244729626 log mean, median= 0.234505691011558 0.192581545062357"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"== h2o Train"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"error: mean, median, relative= 661.76958422162 495.978100272441 0.238653609080249 log mean, median= 0.234356443775689 0.193197775991493"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 dataset-1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255240" y="1371600"/>
            <a:ext cx="4316760" cy="201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Rescale, center (Right)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Hyper-parameters grid search (Below)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Cross-validation with repeats (Below)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4114800" y="1371600"/>
            <a:ext cx="574056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model_gbm &lt;- caret::train(Target ~ .,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= dtrain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,method = method_name #"gbm"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,preProcess = c("scale", "center")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,trControl = ctrlGbm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tuneGrid = gGrid      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4"/>
          <p:cNvSpPr txBox="1"/>
          <p:nvPr/>
        </p:nvSpPr>
        <p:spPr>
          <a:xfrm>
            <a:off x="0" y="3629880"/>
            <a:ext cx="10164600" cy="39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ctrlGbm &lt;- trainControl(method = model_params$tr_is_repeatedcv_vs_oob,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= model_params$tr_n,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repeats = model_params$tr_r,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verboseIter = 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,allowParallel = 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,savePredictions = TRUE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gbmGrid &lt;-  expand.grid( .interaction.depth = model_params$gbm.interaction.depth 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.n.trees = model_params$gbm.n.trees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.shrinkage = model_params$gbm.shrinkage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.n.minobsinnode = model_params$gbm.n.minobsinnode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2018-07-15T19:18:36Z</dcterms:created>
  <dc:creator/>
  <dc:description/>
  <dc:language>en-US</dc:language>
  <cp:lastModifiedBy/>
  <dcterms:modified xsi:type="dcterms:W3CDTF">2018-07-19T00:01:34Z</dcterms:modified>
  <cp:revision>92</cp:revision>
  <dc:subject/>
  <dc:title/>
</cp:coreProperties>
</file>