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1" i="0">
                <a:solidFill>
                  <a:srgbClr val="BDCAD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rgbClr val="BDCAD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25" y="0"/>
            <a:ext cx="1164431" cy="237172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3552825"/>
            <a:ext cx="219075" cy="65722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4486275"/>
            <a:ext cx="238125" cy="23622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19075" y="4867275"/>
            <a:ext cx="983240" cy="199072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370703" y="0"/>
            <a:ext cx="535546" cy="62865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534775" y="5553075"/>
            <a:ext cx="504825" cy="129540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630025" y="9525"/>
            <a:ext cx="381000" cy="1724025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439525" y="4867275"/>
            <a:ext cx="390525" cy="1981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3850" y="194373"/>
            <a:ext cx="11544300" cy="1404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3850" y="1547015"/>
            <a:ext cx="11510645" cy="3244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1" i="0">
                <a:solidFill>
                  <a:srgbClr val="BDCAD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hyperlink" Target="https://drive.google.com/file/d/19vb7JFL5iYj0yMwduPG5vk0GxW5oPyQM/view?usp=sharing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3" Type="http://schemas.openxmlformats.org/officeDocument/2006/relationships/image" Target="../media/image27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Relationship Id="rId3" Type="http://schemas.openxmlformats.org/officeDocument/2006/relationships/image" Target="../media/image25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3950" y="4019550"/>
            <a:ext cx="190500" cy="19050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866775" y="0"/>
            <a:ext cx="1412240" cy="2705100"/>
            <a:chOff x="866775" y="0"/>
            <a:chExt cx="1412240" cy="2705100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2975" y="0"/>
              <a:ext cx="1335881" cy="27051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775" y="9525"/>
              <a:ext cx="238125" cy="1085850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9525"/>
            <a:ext cx="523875" cy="466725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1975" y="5476875"/>
            <a:ext cx="514350" cy="138112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5325" y="9525"/>
            <a:ext cx="390525" cy="173355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886325"/>
            <a:ext cx="447675" cy="195262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00075" y="9525"/>
            <a:ext cx="809625" cy="4019550"/>
          </a:xfrm>
          <a:prstGeom prst="rect">
            <a:avLst/>
          </a:prstGeom>
        </p:spPr>
      </p:pic>
      <p:grpSp>
        <p:nvGrpSpPr>
          <p:cNvPr id="12" name="object 12" descr=""/>
          <p:cNvGrpSpPr/>
          <p:nvPr/>
        </p:nvGrpSpPr>
        <p:grpSpPr>
          <a:xfrm>
            <a:off x="504825" y="9525"/>
            <a:ext cx="1793875" cy="6848475"/>
            <a:chOff x="504825" y="9525"/>
            <a:chExt cx="1793875" cy="6848475"/>
          </a:xfrm>
        </p:grpSpPr>
        <p:pic>
          <p:nvPicPr>
            <p:cNvPr id="13" name="object 1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3975" y="4867275"/>
              <a:ext cx="974153" cy="1990725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4825" y="9525"/>
              <a:ext cx="838200" cy="683895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604010" y="1667763"/>
            <a:ext cx="5570220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-690"/>
              <a:t>DS</a:t>
            </a:r>
            <a:r>
              <a:rPr dirty="0" sz="4800" spc="-60"/>
              <a:t> </a:t>
            </a:r>
            <a:r>
              <a:rPr dirty="0" sz="4800" spc="-465"/>
              <a:t>PGC</a:t>
            </a:r>
            <a:r>
              <a:rPr dirty="0" sz="4800" spc="-30"/>
              <a:t> </a:t>
            </a:r>
            <a:r>
              <a:rPr dirty="0" sz="4800" spc="-565"/>
              <a:t>SQL</a:t>
            </a:r>
            <a:r>
              <a:rPr dirty="0" sz="4800" spc="40"/>
              <a:t> </a:t>
            </a:r>
            <a:r>
              <a:rPr dirty="0" sz="4800" spc="-740"/>
              <a:t>PROJECT</a:t>
            </a:r>
            <a:endParaRPr sz="4800"/>
          </a:p>
        </p:txBody>
      </p:sp>
      <p:sp>
        <p:nvSpPr>
          <p:cNvPr id="16" name="object 16" descr=""/>
          <p:cNvSpPr txBox="1"/>
          <p:nvPr/>
        </p:nvSpPr>
        <p:spPr>
          <a:xfrm>
            <a:off x="1604010" y="2771457"/>
            <a:ext cx="8889365" cy="2671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290">
                <a:solidFill>
                  <a:srgbClr val="7B95A2"/>
                </a:solidFill>
                <a:latin typeface="Arial MT"/>
                <a:cs typeface="Arial MT"/>
              </a:rPr>
              <a:t>QUERIES,</a:t>
            </a:r>
            <a:r>
              <a:rPr dirty="0" sz="2000" spc="-20">
                <a:solidFill>
                  <a:srgbClr val="7B95A2"/>
                </a:solidFill>
                <a:latin typeface="Arial MT"/>
                <a:cs typeface="Arial MT"/>
              </a:rPr>
              <a:t> </a:t>
            </a:r>
            <a:r>
              <a:rPr dirty="0" sz="2000" spc="-375">
                <a:solidFill>
                  <a:srgbClr val="7B95A2"/>
                </a:solidFill>
                <a:latin typeface="Arial MT"/>
                <a:cs typeface="Arial MT"/>
              </a:rPr>
              <a:t>RESULTS</a:t>
            </a:r>
            <a:r>
              <a:rPr dirty="0" sz="2000" spc="-65">
                <a:solidFill>
                  <a:srgbClr val="7B95A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7B95A2"/>
                </a:solidFill>
                <a:latin typeface="Arial MT"/>
                <a:cs typeface="Arial MT"/>
              </a:rPr>
              <a:t>&amp;</a:t>
            </a:r>
            <a:r>
              <a:rPr dirty="0" sz="2000" spc="-30">
                <a:solidFill>
                  <a:srgbClr val="7B95A2"/>
                </a:solidFill>
                <a:latin typeface="Arial MT"/>
                <a:cs typeface="Arial MT"/>
              </a:rPr>
              <a:t> </a:t>
            </a:r>
            <a:r>
              <a:rPr dirty="0" sz="2000" spc="-270">
                <a:solidFill>
                  <a:srgbClr val="7B95A2"/>
                </a:solidFill>
                <a:latin typeface="Arial MT"/>
                <a:cs typeface="Arial MT"/>
              </a:rPr>
              <a:t>OUTPUTS</a:t>
            </a:r>
            <a:r>
              <a:rPr dirty="0" sz="2000" spc="10">
                <a:solidFill>
                  <a:srgbClr val="7B95A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7B95A2"/>
                </a:solidFill>
                <a:latin typeface="Arial MT"/>
                <a:cs typeface="Arial MT"/>
              </a:rPr>
              <a:t>–</a:t>
            </a:r>
            <a:r>
              <a:rPr dirty="0" sz="2000" spc="-15">
                <a:solidFill>
                  <a:srgbClr val="7B95A2"/>
                </a:solidFill>
                <a:latin typeface="Arial MT"/>
                <a:cs typeface="Arial MT"/>
              </a:rPr>
              <a:t> </a:t>
            </a:r>
            <a:r>
              <a:rPr dirty="0" sz="2000" spc="-215">
                <a:solidFill>
                  <a:srgbClr val="7B95A2"/>
                </a:solidFill>
                <a:latin typeface="Arial MT"/>
                <a:cs typeface="Arial MT"/>
              </a:rPr>
              <a:t>INSIGHTS</a:t>
            </a:r>
            <a:r>
              <a:rPr dirty="0" sz="2000" spc="5">
                <a:solidFill>
                  <a:srgbClr val="7B95A2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7B95A2"/>
                </a:solidFill>
                <a:latin typeface="Arial MT"/>
                <a:cs typeface="Arial MT"/>
              </a:rPr>
              <a:t>&amp;</a:t>
            </a:r>
            <a:r>
              <a:rPr dirty="0" sz="2000" spc="-25">
                <a:solidFill>
                  <a:srgbClr val="7B95A2"/>
                </a:solidFill>
                <a:latin typeface="Arial MT"/>
                <a:cs typeface="Arial MT"/>
              </a:rPr>
              <a:t> </a:t>
            </a:r>
            <a:r>
              <a:rPr dirty="0" sz="2000" spc="-160">
                <a:solidFill>
                  <a:srgbClr val="7B95A2"/>
                </a:solidFill>
                <a:latin typeface="Arial MT"/>
                <a:cs typeface="Arial MT"/>
              </a:rPr>
              <a:t>RECOMMENDATIONS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 spc="-200">
                <a:solidFill>
                  <a:srgbClr val="7B95A2"/>
                </a:solidFill>
                <a:latin typeface="Arial MT"/>
                <a:cs typeface="Arial MT"/>
              </a:rPr>
              <a:t>VIDEO</a:t>
            </a:r>
            <a:r>
              <a:rPr dirty="0" sz="2000" spc="20">
                <a:solidFill>
                  <a:srgbClr val="7B95A2"/>
                </a:solidFill>
                <a:latin typeface="Arial MT"/>
                <a:cs typeface="Arial MT"/>
              </a:rPr>
              <a:t> </a:t>
            </a:r>
            <a:r>
              <a:rPr dirty="0" sz="2000" spc="-140">
                <a:solidFill>
                  <a:srgbClr val="7B95A2"/>
                </a:solidFill>
                <a:latin typeface="Arial MT"/>
                <a:cs typeface="Arial MT"/>
              </a:rPr>
              <a:t>EXPLANATION: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ct val="118900"/>
              </a:lnSpc>
              <a:spcBef>
                <a:spcPts val="1055"/>
              </a:spcBef>
            </a:pPr>
            <a:r>
              <a:rPr dirty="0" u="heavy" sz="2000" spc="-135">
                <a:solidFill>
                  <a:srgbClr val="21FFFF"/>
                </a:solidFill>
                <a:uFill>
                  <a:solidFill>
                    <a:srgbClr val="21FFFF"/>
                  </a:solidFill>
                </a:uFill>
                <a:latin typeface="Arial MT"/>
                <a:cs typeface="Arial MT"/>
                <a:hlinkClick r:id="rId13"/>
              </a:rPr>
              <a:t>HTTPS://DRIVE.GOOGLE.COM/FILE/D/19VB7JFL5IYJ0YMWDUPG5VK0GXW5OPYQ</a:t>
            </a:r>
            <a:r>
              <a:rPr dirty="0" sz="2000" spc="-135">
                <a:solidFill>
                  <a:srgbClr val="21FFFF"/>
                </a:solidFill>
                <a:latin typeface="Arial MT"/>
                <a:cs typeface="Arial MT"/>
              </a:rPr>
              <a:t> </a:t>
            </a:r>
            <a:r>
              <a:rPr dirty="0" u="heavy" sz="2000" spc="-105">
                <a:solidFill>
                  <a:srgbClr val="21FFFF"/>
                </a:solidFill>
                <a:uFill>
                  <a:solidFill>
                    <a:srgbClr val="21FFFF"/>
                  </a:solidFill>
                </a:uFill>
                <a:latin typeface="Arial MT"/>
                <a:cs typeface="Arial MT"/>
                <a:hlinkClick r:id="rId13"/>
              </a:rPr>
              <a:t>M/VIEW?USP=SHARING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dirty="0" sz="2000" spc="-235">
                <a:solidFill>
                  <a:srgbClr val="7B95A2"/>
                </a:solidFill>
                <a:latin typeface="Arial MT"/>
                <a:cs typeface="Arial MT"/>
              </a:rPr>
              <a:t>PANKAJ</a:t>
            </a:r>
            <a:r>
              <a:rPr dirty="0" sz="2000" spc="50">
                <a:solidFill>
                  <a:srgbClr val="7B95A2"/>
                </a:solidFill>
                <a:latin typeface="Arial MT"/>
                <a:cs typeface="Arial MT"/>
              </a:rPr>
              <a:t> </a:t>
            </a:r>
            <a:r>
              <a:rPr dirty="0" sz="2000" spc="-80">
                <a:solidFill>
                  <a:srgbClr val="7B95A2"/>
                </a:solidFill>
                <a:latin typeface="Arial MT"/>
                <a:cs typeface="Arial MT"/>
              </a:rPr>
              <a:t>SHARMA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2200" rIns="0" bIns="0" rtlCol="0" vert="horz">
            <a:spAutoFit/>
          </a:bodyPr>
          <a:lstStyle/>
          <a:p>
            <a:pPr marL="909955">
              <a:lnSpc>
                <a:spcPct val="100000"/>
              </a:lnSpc>
              <a:spcBef>
                <a:spcPts val="105"/>
              </a:spcBef>
            </a:pPr>
            <a:r>
              <a:rPr dirty="0" spc="-505"/>
              <a:t>TASK</a:t>
            </a:r>
            <a:r>
              <a:rPr dirty="0" spc="5"/>
              <a:t> </a:t>
            </a:r>
            <a:r>
              <a:rPr dirty="0" spc="-20"/>
              <a:t>5:</a:t>
            </a:r>
            <a:r>
              <a:rPr dirty="0" spc="-225"/>
              <a:t> </a:t>
            </a:r>
            <a:r>
              <a:rPr dirty="0" spc="-580"/>
              <a:t>QUERY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081276" y="2233548"/>
            <a:ext cx="8039100" cy="2400300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wrap="square" lIns="0" tIns="4318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40"/>
              </a:spcBef>
            </a:pPr>
            <a:r>
              <a:rPr dirty="0" sz="1250" spc="-22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dirty="0" sz="125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city,</a:t>
            </a:r>
            <a:endParaRPr sz="125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1205"/>
              </a:spcBef>
            </a:pP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payment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55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payment_method,</a:t>
            </a:r>
            <a:endParaRPr sz="125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1275"/>
              </a:spcBef>
            </a:pP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COUNT(total)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14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No_of_transactions,</a:t>
            </a:r>
            <a:endParaRPr sz="125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1205"/>
              </a:spcBef>
            </a:pPr>
            <a:r>
              <a:rPr dirty="0" sz="1250" spc="-110">
                <a:solidFill>
                  <a:srgbClr val="FFFFFF"/>
                </a:solidFill>
                <a:latin typeface="Arial MT"/>
                <a:cs typeface="Arial MT"/>
              </a:rPr>
              <a:t>RANK()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35">
                <a:solidFill>
                  <a:srgbClr val="FFFFFF"/>
                </a:solidFill>
                <a:latin typeface="Arial MT"/>
                <a:cs typeface="Arial MT"/>
              </a:rPr>
              <a:t>OVER(PARTITION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6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city</a:t>
            </a:r>
            <a:r>
              <a:rPr dirty="0" sz="1250" spc="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9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6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COUNT(total)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50">
                <a:solidFill>
                  <a:srgbClr val="FFFFFF"/>
                </a:solidFill>
                <a:latin typeface="Arial MT"/>
                <a:cs typeface="Arial MT"/>
              </a:rPr>
              <a:t>DESC)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2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rank_of_payment_method</a:t>
            </a:r>
            <a:endParaRPr sz="125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  <a:spcBef>
                <a:spcPts val="1205"/>
              </a:spcBef>
            </a:pPr>
            <a:r>
              <a:rPr dirty="0" sz="1250" spc="-125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Walmart</a:t>
            </a:r>
            <a:endParaRPr sz="125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  <a:spcBef>
                <a:spcPts val="1205"/>
              </a:spcBef>
            </a:pPr>
            <a:r>
              <a:rPr dirty="0" sz="1250" spc="-114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6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2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city,payment_method</a:t>
            </a:r>
            <a:endParaRPr sz="125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  <a:spcBef>
                <a:spcPts val="1200"/>
              </a:spcBef>
            </a:pPr>
            <a:r>
              <a:rPr dirty="0" sz="1250" spc="-19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dirty="0" sz="1250" spc="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95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25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city,payment_method;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6334188" y="2924175"/>
            <a:ext cx="5705475" cy="3924300"/>
            <a:chOff x="6334188" y="2924175"/>
            <a:chExt cx="5705475" cy="39243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43650" y="2933700"/>
              <a:ext cx="5686425" cy="340995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6338951" y="2928937"/>
              <a:ext cx="5695950" cy="3419475"/>
            </a:xfrm>
            <a:custGeom>
              <a:avLst/>
              <a:gdLst/>
              <a:ahLst/>
              <a:cxnLst/>
              <a:rect l="l" t="t" r="r" b="b"/>
              <a:pathLst>
                <a:path w="5695950" h="3419475">
                  <a:moveTo>
                    <a:pt x="0" y="3419475"/>
                  </a:moveTo>
                  <a:lnTo>
                    <a:pt x="5695950" y="3419475"/>
                  </a:lnTo>
                  <a:lnTo>
                    <a:pt x="5695950" y="0"/>
                  </a:lnTo>
                  <a:lnTo>
                    <a:pt x="0" y="0"/>
                  </a:lnTo>
                  <a:lnTo>
                    <a:pt x="0" y="341947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1221105" y="1023238"/>
            <a:ext cx="3114675" cy="57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05">
                <a:solidFill>
                  <a:srgbClr val="FFFFFF"/>
                </a:solidFill>
                <a:latin typeface="Arial MT"/>
                <a:cs typeface="Arial MT"/>
              </a:rPr>
              <a:t>TASK</a:t>
            </a:r>
            <a:r>
              <a:rPr dirty="0" sz="36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20">
                <a:solidFill>
                  <a:srgbClr val="FFFFFF"/>
                </a:solidFill>
                <a:latin typeface="Arial MT"/>
                <a:cs typeface="Arial MT"/>
              </a:rPr>
              <a:t>5:</a:t>
            </a:r>
            <a:r>
              <a:rPr dirty="0" sz="3600" spc="-2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48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691251" y="233425"/>
            <a:ext cx="5438775" cy="1990725"/>
          </a:xfrm>
          <a:custGeom>
            <a:avLst/>
            <a:gdLst/>
            <a:ahLst/>
            <a:cxnLst/>
            <a:rect l="l" t="t" r="r" b="b"/>
            <a:pathLst>
              <a:path w="5438775" h="1990725">
                <a:moveTo>
                  <a:pt x="0" y="1990725"/>
                </a:moveTo>
                <a:lnTo>
                  <a:pt x="5438775" y="1990725"/>
                </a:lnTo>
                <a:lnTo>
                  <a:pt x="5438775" y="0"/>
                </a:lnTo>
                <a:lnTo>
                  <a:pt x="0" y="0"/>
                </a:lnTo>
                <a:lnTo>
                  <a:pt x="0" y="199072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778119" y="186009"/>
            <a:ext cx="4432300" cy="192405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ts val="625"/>
              </a:spcBef>
              <a:buSzPct val="132000"/>
              <a:buChar char="•"/>
              <a:tabLst>
                <a:tab pos="228600" algn="l"/>
              </a:tabLst>
            </a:pPr>
            <a:r>
              <a:rPr dirty="0" sz="1250" spc="-114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endParaRPr sz="1250">
              <a:latin typeface="Arial MT"/>
              <a:cs typeface="Arial MT"/>
            </a:endParaRPr>
          </a:p>
          <a:p>
            <a:pPr marL="228600" indent="-228600">
              <a:lnSpc>
                <a:spcPct val="100000"/>
              </a:lnSpc>
              <a:spcBef>
                <a:spcPts val="1050"/>
              </a:spcBef>
              <a:buSzPct val="132000"/>
              <a:buChar char="•"/>
              <a:tabLst>
                <a:tab pos="228600" algn="l"/>
              </a:tabLst>
            </a:pP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Cities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Mandalay,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Naypyitaw,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Yangon</a:t>
            </a:r>
            <a:endParaRPr sz="1250">
              <a:latin typeface="Arial MT"/>
              <a:cs typeface="Arial MT"/>
            </a:endParaRPr>
          </a:p>
          <a:p>
            <a:pPr marL="228600" indent="-228600">
              <a:lnSpc>
                <a:spcPct val="100000"/>
              </a:lnSpc>
              <a:spcBef>
                <a:spcPts val="1130"/>
              </a:spcBef>
              <a:buSzPct val="132000"/>
              <a:buChar char="•"/>
              <a:tabLst>
                <a:tab pos="228600" algn="l"/>
              </a:tabLst>
            </a:pP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Payment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methods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5">
                <a:solidFill>
                  <a:srgbClr val="FFFFFF"/>
                </a:solidFill>
                <a:latin typeface="Arial MT"/>
                <a:cs typeface="Arial MT"/>
              </a:rPr>
              <a:t>Cash,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Credit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Card,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Ewallet</a:t>
            </a:r>
            <a:endParaRPr sz="1250">
              <a:latin typeface="Arial MT"/>
              <a:cs typeface="Arial MT"/>
            </a:endParaRPr>
          </a:p>
          <a:p>
            <a:pPr marL="228600" indent="-228600">
              <a:lnSpc>
                <a:spcPct val="100000"/>
              </a:lnSpc>
              <a:spcBef>
                <a:spcPts val="1055"/>
              </a:spcBef>
              <a:buSzPct val="132000"/>
              <a:buChar char="•"/>
              <a:tabLst>
                <a:tab pos="228600" algn="l"/>
              </a:tabLst>
            </a:pP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Mandalay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city,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methods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are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close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~110.</a:t>
            </a:r>
            <a:endParaRPr sz="1250">
              <a:latin typeface="Arial MT"/>
              <a:cs typeface="Arial MT"/>
            </a:endParaRPr>
          </a:p>
          <a:p>
            <a:pPr marL="228600" indent="-228600">
              <a:lnSpc>
                <a:spcPct val="100000"/>
              </a:lnSpc>
              <a:spcBef>
                <a:spcPts val="1055"/>
              </a:spcBef>
              <a:buSzPct val="132000"/>
              <a:buChar char="•"/>
              <a:tabLst>
                <a:tab pos="228600" algn="l"/>
              </a:tabLst>
            </a:pP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Naypyitaw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city,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14">
                <a:solidFill>
                  <a:srgbClr val="FFFFFF"/>
                </a:solidFill>
                <a:latin typeface="Arial MT"/>
                <a:cs typeface="Arial MT"/>
              </a:rPr>
              <a:t>cash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transactions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relatively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~124.</a:t>
            </a:r>
            <a:endParaRPr sz="1250">
              <a:latin typeface="Arial MT"/>
              <a:cs typeface="Arial MT"/>
            </a:endParaRPr>
          </a:p>
          <a:p>
            <a:pPr marL="228600" indent="-228600">
              <a:lnSpc>
                <a:spcPct val="100000"/>
              </a:lnSpc>
              <a:spcBef>
                <a:spcPts val="1050"/>
              </a:spcBef>
              <a:buSzPct val="132000"/>
              <a:buChar char="•"/>
              <a:tabLst>
                <a:tab pos="228600" algn="l"/>
              </a:tabLst>
            </a:pP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Yangon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city,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Ewallet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transactions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higher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~126.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52400" y="2352611"/>
            <a:ext cx="6086475" cy="2819400"/>
            <a:chOff x="152400" y="2352611"/>
            <a:chExt cx="6086475" cy="281940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925" y="2362199"/>
              <a:ext cx="6067425" cy="280035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57162" y="2357373"/>
              <a:ext cx="6076950" cy="2809875"/>
            </a:xfrm>
            <a:custGeom>
              <a:avLst/>
              <a:gdLst/>
              <a:ahLst/>
              <a:cxnLst/>
              <a:rect l="l" t="t" r="r" b="b"/>
              <a:pathLst>
                <a:path w="6076950" h="2809875">
                  <a:moveTo>
                    <a:pt x="0" y="2809875"/>
                  </a:moveTo>
                  <a:lnTo>
                    <a:pt x="6076950" y="2809875"/>
                  </a:lnTo>
                  <a:lnTo>
                    <a:pt x="6076950" y="0"/>
                  </a:lnTo>
                  <a:lnTo>
                    <a:pt x="0" y="0"/>
                  </a:lnTo>
                  <a:lnTo>
                    <a:pt x="0" y="280987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2200" rIns="0" bIns="0" rtlCol="0" vert="horz">
            <a:spAutoFit/>
          </a:bodyPr>
          <a:lstStyle/>
          <a:p>
            <a:pPr marL="909955">
              <a:lnSpc>
                <a:spcPct val="100000"/>
              </a:lnSpc>
              <a:spcBef>
                <a:spcPts val="105"/>
              </a:spcBef>
            </a:pPr>
            <a:r>
              <a:rPr dirty="0" spc="-505"/>
              <a:t>TASK</a:t>
            </a:r>
            <a:r>
              <a:rPr dirty="0" spc="5"/>
              <a:t> </a:t>
            </a:r>
            <a:r>
              <a:rPr dirty="0" spc="-20"/>
              <a:t>6:</a:t>
            </a:r>
            <a:r>
              <a:rPr dirty="0" spc="-225"/>
              <a:t> </a:t>
            </a:r>
            <a:r>
              <a:rPr dirty="0" spc="-580"/>
              <a:t>QUERY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62376" y="2166873"/>
            <a:ext cx="4686300" cy="2419350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480"/>
              </a:spcBef>
            </a:pPr>
            <a:r>
              <a:rPr dirty="0" sz="1400" spc="-265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dirty="0" sz="14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gender,</a:t>
            </a:r>
            <a:endParaRPr sz="1400">
              <a:latin typeface="Arial MT"/>
              <a:cs typeface="Arial MT"/>
            </a:endParaRPr>
          </a:p>
          <a:p>
            <a:pPr marL="923925" marR="1144905">
              <a:lnSpc>
                <a:spcPts val="3080"/>
              </a:lnSpc>
              <a:spcBef>
                <a:spcPts val="260"/>
              </a:spcBef>
            </a:pPr>
            <a:r>
              <a:rPr dirty="0" sz="1400" spc="-135">
                <a:solidFill>
                  <a:srgbClr val="FFFFFF"/>
                </a:solidFill>
                <a:latin typeface="Arial MT"/>
                <a:cs typeface="Arial MT"/>
              </a:rPr>
              <a:t>DATE_FORMAT(date,'%m')</a:t>
            </a:r>
            <a:r>
              <a:rPr dirty="0" sz="14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8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400" spc="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5">
                <a:solidFill>
                  <a:srgbClr val="FFFFFF"/>
                </a:solidFill>
                <a:latin typeface="Arial MT"/>
                <a:cs typeface="Arial MT"/>
              </a:rPr>
              <a:t>month, ROUND(SUM(total))</a:t>
            </a:r>
            <a:r>
              <a:rPr dirty="0" sz="14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8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4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total_sales</a:t>
            </a:r>
            <a:endParaRPr sz="1400">
              <a:latin typeface="Arial MT"/>
              <a:cs typeface="Arial MT"/>
            </a:endParaRPr>
          </a:p>
          <a:p>
            <a:pPr marL="86360">
              <a:lnSpc>
                <a:spcPct val="100000"/>
              </a:lnSpc>
              <a:spcBef>
                <a:spcPts val="985"/>
              </a:spcBef>
            </a:pPr>
            <a:r>
              <a:rPr dirty="0" sz="1400" spc="-17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Walmart</a:t>
            </a:r>
            <a:endParaRPr sz="1400">
              <a:latin typeface="Arial MT"/>
              <a:cs typeface="Arial MT"/>
            </a:endParaRPr>
          </a:p>
          <a:p>
            <a:pPr marL="86360">
              <a:lnSpc>
                <a:spcPct val="100000"/>
              </a:lnSpc>
              <a:spcBef>
                <a:spcPts val="1325"/>
              </a:spcBef>
            </a:pPr>
            <a:r>
              <a:rPr dirty="0" sz="1400" spc="-160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dirty="0" sz="14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15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4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gender,month</a:t>
            </a:r>
            <a:endParaRPr sz="1400">
              <a:latin typeface="Arial MT"/>
              <a:cs typeface="Arial MT"/>
            </a:endParaRPr>
          </a:p>
          <a:p>
            <a:pPr marL="86360">
              <a:lnSpc>
                <a:spcPct val="100000"/>
              </a:lnSpc>
              <a:spcBef>
                <a:spcPts val="1325"/>
              </a:spcBef>
            </a:pPr>
            <a:r>
              <a:rPr dirty="0" sz="1400" spc="-235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dirty="0" sz="14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2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4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gender,month;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95938" y="2105025"/>
            <a:ext cx="6734175" cy="4743450"/>
            <a:chOff x="5095938" y="2105025"/>
            <a:chExt cx="6734175" cy="47434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0" y="2114550"/>
              <a:ext cx="6581775" cy="39624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100701" y="2109787"/>
              <a:ext cx="6591300" cy="3971925"/>
            </a:xfrm>
            <a:custGeom>
              <a:avLst/>
              <a:gdLst/>
              <a:ahLst/>
              <a:cxnLst/>
              <a:rect l="l" t="t" r="r" b="b"/>
              <a:pathLst>
                <a:path w="6591300" h="3971925">
                  <a:moveTo>
                    <a:pt x="0" y="3971925"/>
                  </a:moveTo>
                  <a:lnTo>
                    <a:pt x="6591300" y="3971925"/>
                  </a:lnTo>
                  <a:lnTo>
                    <a:pt x="6591300" y="0"/>
                  </a:lnTo>
                  <a:lnTo>
                    <a:pt x="0" y="0"/>
                  </a:lnTo>
                  <a:lnTo>
                    <a:pt x="0" y="397192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4887" y="207010"/>
            <a:ext cx="311150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5"/>
              <a:t>TASK</a:t>
            </a:r>
            <a:r>
              <a:rPr dirty="0" spc="-5"/>
              <a:t> </a:t>
            </a:r>
            <a:r>
              <a:rPr dirty="0" spc="-20"/>
              <a:t>6:</a:t>
            </a:r>
            <a:r>
              <a:rPr dirty="0" spc="-225"/>
              <a:t> </a:t>
            </a:r>
            <a:r>
              <a:rPr dirty="0" spc="-475"/>
              <a:t>OUTPUT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5188203" y="287273"/>
            <a:ext cx="6290945" cy="86042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35"/>
              </a:spcBef>
              <a:buSzPct val="132000"/>
              <a:buChar char="•"/>
              <a:tabLst>
                <a:tab pos="240665" algn="l"/>
              </a:tabLst>
            </a:pPr>
            <a:r>
              <a:rPr dirty="0" sz="1250" spc="-114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endParaRPr sz="1250">
              <a:latin typeface="Arial MT"/>
              <a:cs typeface="Arial MT"/>
            </a:endParaRPr>
          </a:p>
          <a:p>
            <a:pPr marL="241300" marR="5080" indent="-228600">
              <a:lnSpc>
                <a:spcPct val="115199"/>
              </a:lnSpc>
              <a:spcBef>
                <a:spcPts val="975"/>
              </a:spcBef>
              <a:buSzPct val="132000"/>
              <a:buChar char="•"/>
              <a:tabLst>
                <a:tab pos="241300" algn="l"/>
              </a:tabLst>
            </a:pPr>
            <a:r>
              <a:rPr dirty="0" sz="1250" spc="-13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distribution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total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 sales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for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both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Genders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Male,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Female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even</a:t>
            </a:r>
            <a:r>
              <a:rPr dirty="0" sz="1250" spc="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i.e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between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50k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60k.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62803" y="1246870"/>
            <a:ext cx="6328410" cy="463550"/>
          </a:xfrm>
          <a:prstGeom prst="rect">
            <a:avLst/>
          </a:prstGeom>
        </p:spPr>
        <p:txBody>
          <a:bodyPr wrap="square" lIns="0" tIns="40005" rIns="0" bIns="0" rtlCol="0" vert="horz">
            <a:spAutoFit/>
          </a:bodyPr>
          <a:lstStyle/>
          <a:p>
            <a:pPr marL="266065" indent="-227965">
              <a:lnSpc>
                <a:spcPct val="100000"/>
              </a:lnSpc>
              <a:spcBef>
                <a:spcPts val="315"/>
              </a:spcBef>
              <a:buSzPct val="132000"/>
              <a:buChar char="•"/>
              <a:tabLst>
                <a:tab pos="266065" algn="l"/>
              </a:tabLst>
            </a:pP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There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only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one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exception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rule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i.e</a:t>
            </a:r>
            <a:r>
              <a:rPr dirty="0" sz="1250" spc="3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male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dirty="0" baseline="24691" sz="1350">
                <a:solidFill>
                  <a:srgbClr val="FFFFFF"/>
                </a:solidFill>
                <a:latin typeface="Arial MT"/>
                <a:cs typeface="Arial MT"/>
              </a:rPr>
              <a:t>nd</a:t>
            </a:r>
            <a:r>
              <a:rPr dirty="0" baseline="24691" sz="1350" spc="8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Month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(Feb)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below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endParaRPr sz="1250">
              <a:latin typeface="Arial MT"/>
              <a:cs typeface="Arial MT"/>
            </a:endParaRPr>
          </a:p>
          <a:p>
            <a:pPr marL="266700">
              <a:lnSpc>
                <a:spcPct val="100000"/>
              </a:lnSpc>
              <a:spcBef>
                <a:spcPts val="225"/>
              </a:spcBef>
            </a:pP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range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i.e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~40k.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914400" y="2485961"/>
            <a:ext cx="3857625" cy="2952750"/>
            <a:chOff x="914400" y="2485961"/>
            <a:chExt cx="3857625" cy="295275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925" y="2495549"/>
              <a:ext cx="3838575" cy="293370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919162" y="2490723"/>
              <a:ext cx="3848100" cy="2943225"/>
            </a:xfrm>
            <a:custGeom>
              <a:avLst/>
              <a:gdLst/>
              <a:ahLst/>
              <a:cxnLst/>
              <a:rect l="l" t="t" r="r" b="b"/>
              <a:pathLst>
                <a:path w="3848100" h="2943225">
                  <a:moveTo>
                    <a:pt x="0" y="2943225"/>
                  </a:moveTo>
                  <a:lnTo>
                    <a:pt x="3848100" y="2943225"/>
                  </a:lnTo>
                  <a:lnTo>
                    <a:pt x="3848100" y="0"/>
                  </a:lnTo>
                  <a:lnTo>
                    <a:pt x="0" y="0"/>
                  </a:lnTo>
                  <a:lnTo>
                    <a:pt x="0" y="294322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2200" rIns="0" bIns="0" rtlCol="0" vert="horz">
            <a:spAutoFit/>
          </a:bodyPr>
          <a:lstStyle/>
          <a:p>
            <a:pPr marL="909955">
              <a:lnSpc>
                <a:spcPct val="100000"/>
              </a:lnSpc>
              <a:spcBef>
                <a:spcPts val="105"/>
              </a:spcBef>
            </a:pPr>
            <a:r>
              <a:rPr dirty="0" spc="-505"/>
              <a:t>TASK</a:t>
            </a:r>
            <a:r>
              <a:rPr dirty="0" spc="5"/>
              <a:t> </a:t>
            </a:r>
            <a:r>
              <a:rPr dirty="0" spc="-20"/>
              <a:t>7:</a:t>
            </a:r>
            <a:r>
              <a:rPr dirty="0" spc="-225"/>
              <a:t> </a:t>
            </a:r>
            <a:r>
              <a:rPr dirty="0" spc="-580"/>
              <a:t>QUERY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81376" y="2319273"/>
            <a:ext cx="5038725" cy="2228850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20"/>
              </a:spcBef>
            </a:pPr>
            <a:r>
              <a:rPr dirty="0" sz="1400" spc="-265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dirty="0" sz="14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customer_type,</a:t>
            </a:r>
            <a:endParaRPr sz="1400">
              <a:latin typeface="Arial MT"/>
              <a:cs typeface="Arial MT"/>
            </a:endParaRPr>
          </a:p>
          <a:p>
            <a:pPr marL="923290">
              <a:lnSpc>
                <a:spcPct val="100000"/>
              </a:lnSpc>
              <a:spcBef>
                <a:spcPts val="1170"/>
              </a:spcBef>
            </a:pP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product_line,</a:t>
            </a:r>
            <a:endParaRPr sz="1400">
              <a:latin typeface="Arial MT"/>
              <a:cs typeface="Arial MT"/>
            </a:endParaRPr>
          </a:p>
          <a:p>
            <a:pPr marL="923290">
              <a:lnSpc>
                <a:spcPct val="100000"/>
              </a:lnSpc>
              <a:spcBef>
                <a:spcPts val="1175"/>
              </a:spcBef>
            </a:pPr>
            <a:r>
              <a:rPr dirty="0" sz="1400" spc="-90">
                <a:solidFill>
                  <a:srgbClr val="FFFFFF"/>
                </a:solidFill>
                <a:latin typeface="Arial MT"/>
                <a:cs typeface="Arial MT"/>
              </a:rPr>
              <a:t>COUNT(product_line)</a:t>
            </a:r>
            <a:r>
              <a:rPr dirty="0" sz="14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45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Arial MT"/>
                <a:cs typeface="Arial MT"/>
              </a:rPr>
              <a:t>no_of_customers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  <a:spcBef>
                <a:spcPts val="1175"/>
              </a:spcBef>
            </a:pPr>
            <a:r>
              <a:rPr dirty="0" sz="1400" spc="-16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Walmart</a:t>
            </a:r>
            <a:endParaRPr sz="1400">
              <a:latin typeface="Arial MT"/>
              <a:cs typeface="Arial MT"/>
            </a:endParaRPr>
          </a:p>
          <a:p>
            <a:pPr marL="85725" marR="2171700">
              <a:lnSpc>
                <a:spcPts val="2860"/>
              </a:lnSpc>
              <a:spcBef>
                <a:spcPts val="285"/>
              </a:spcBef>
            </a:pPr>
            <a:r>
              <a:rPr dirty="0" sz="1400" spc="-160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dirty="0" sz="14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15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4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85">
                <a:solidFill>
                  <a:srgbClr val="FFFFFF"/>
                </a:solidFill>
                <a:latin typeface="Arial MT"/>
                <a:cs typeface="Arial MT"/>
              </a:rPr>
              <a:t>customer_type,product_line </a:t>
            </a:r>
            <a:r>
              <a:rPr dirty="0" sz="1400" spc="-24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dirty="0" sz="14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15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4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Arial MT"/>
                <a:cs typeface="Arial MT"/>
              </a:rPr>
              <a:t>customer_type,product_line;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701026" y="2290826"/>
            <a:ext cx="3857625" cy="3105150"/>
          </a:xfrm>
          <a:custGeom>
            <a:avLst/>
            <a:gdLst/>
            <a:ahLst/>
            <a:cxnLst/>
            <a:rect l="l" t="t" r="r" b="b"/>
            <a:pathLst>
              <a:path w="3857625" h="3105150">
                <a:moveTo>
                  <a:pt x="0" y="3105150"/>
                </a:moveTo>
                <a:lnTo>
                  <a:pt x="3857625" y="3105150"/>
                </a:lnTo>
                <a:lnTo>
                  <a:pt x="3857625" y="0"/>
                </a:lnTo>
                <a:lnTo>
                  <a:pt x="0" y="0"/>
                </a:lnTo>
                <a:lnTo>
                  <a:pt x="0" y="310515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2200" rIns="0" bIns="0" rtlCol="0" vert="horz">
            <a:spAutoFit/>
          </a:bodyPr>
          <a:lstStyle/>
          <a:p>
            <a:pPr marL="909955">
              <a:lnSpc>
                <a:spcPct val="100000"/>
              </a:lnSpc>
              <a:spcBef>
                <a:spcPts val="105"/>
              </a:spcBef>
            </a:pPr>
            <a:r>
              <a:rPr dirty="0" spc="-505"/>
              <a:t>TASK</a:t>
            </a:r>
            <a:r>
              <a:rPr dirty="0" spc="5"/>
              <a:t> </a:t>
            </a:r>
            <a:r>
              <a:rPr dirty="0" spc="-20"/>
              <a:t>7:</a:t>
            </a:r>
            <a:r>
              <a:rPr dirty="0" spc="-225"/>
              <a:t> </a:t>
            </a:r>
            <a:r>
              <a:rPr dirty="0" spc="-480"/>
              <a:t>OUTPUT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793608" y="2240903"/>
            <a:ext cx="3629025" cy="2988310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227965" indent="-227965">
              <a:lnSpc>
                <a:spcPct val="100000"/>
              </a:lnSpc>
              <a:spcBef>
                <a:spcPts val="740"/>
              </a:spcBef>
              <a:buSzPct val="132000"/>
              <a:buChar char="•"/>
              <a:tabLst>
                <a:tab pos="227965" algn="l"/>
              </a:tabLst>
            </a:pPr>
            <a:r>
              <a:rPr dirty="0" sz="1250" spc="-11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output</a:t>
            </a:r>
            <a:endParaRPr sz="1250">
              <a:latin typeface="Arial MT"/>
              <a:cs typeface="Arial MT"/>
            </a:endParaRPr>
          </a:p>
          <a:p>
            <a:pPr marL="228600" marR="131445" indent="-228600">
              <a:lnSpc>
                <a:spcPct val="115199"/>
              </a:lnSpc>
              <a:spcBef>
                <a:spcPts val="975"/>
              </a:spcBef>
              <a:buSzPct val="132000"/>
              <a:buChar char="•"/>
              <a:tabLst>
                <a:tab pos="228600" algn="l"/>
              </a:tabLst>
            </a:pP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clear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customers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type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(Member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Normal)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preferring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product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line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equally.</a:t>
            </a:r>
            <a:endParaRPr sz="1250">
              <a:latin typeface="Arial MT"/>
              <a:cs typeface="Arial MT"/>
            </a:endParaRPr>
          </a:p>
          <a:p>
            <a:pPr marL="228600" marR="382905" indent="-228600">
              <a:lnSpc>
                <a:spcPct val="115199"/>
              </a:lnSpc>
              <a:spcBef>
                <a:spcPts val="980"/>
              </a:spcBef>
              <a:buSzPct val="132000"/>
              <a:buChar char="•"/>
              <a:tabLst>
                <a:tab pos="228600" algn="l"/>
              </a:tabLst>
            </a:pP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25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10">
                <a:solidFill>
                  <a:srgbClr val="FFFFFF"/>
                </a:solidFill>
                <a:latin typeface="Arial MT"/>
                <a:cs typeface="Arial MT"/>
              </a:rPr>
              <a:t>Customers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3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distribution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0">
                <a:solidFill>
                  <a:srgbClr val="FFFFFF"/>
                </a:solidFill>
                <a:latin typeface="Arial MT"/>
                <a:cs typeface="Arial MT"/>
              </a:rPr>
              <a:t>even</a:t>
            </a:r>
            <a:r>
              <a:rPr dirty="0" sz="125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dirty="0" sz="1250" spc="3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~75-95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line.</a:t>
            </a:r>
            <a:endParaRPr sz="1250">
              <a:latin typeface="Arial MT"/>
              <a:cs typeface="Arial MT"/>
            </a:endParaRPr>
          </a:p>
          <a:p>
            <a:pPr marL="228600" marR="73025" indent="-228600">
              <a:lnSpc>
                <a:spcPct val="115199"/>
              </a:lnSpc>
              <a:spcBef>
                <a:spcPts val="969"/>
              </a:spcBef>
              <a:buSzPct val="132000"/>
              <a:buChar char="•"/>
              <a:tabLst>
                <a:tab pos="228600" algn="l"/>
              </a:tabLst>
            </a:pP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Total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expenditure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type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customer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across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line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again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~25k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~30k.</a:t>
            </a:r>
            <a:endParaRPr sz="1250">
              <a:latin typeface="Arial MT"/>
              <a:cs typeface="Arial MT"/>
            </a:endParaRPr>
          </a:p>
          <a:p>
            <a:pPr marL="228600" marR="5080" indent="-228600">
              <a:lnSpc>
                <a:spcPct val="112700"/>
              </a:lnSpc>
              <a:spcBef>
                <a:spcPts val="1090"/>
              </a:spcBef>
              <a:buSzPct val="132000"/>
              <a:buChar char="•"/>
              <a:tabLst>
                <a:tab pos="228600" algn="l"/>
              </a:tabLst>
            </a:pPr>
            <a:r>
              <a:rPr dirty="0" sz="1250" spc="-120">
                <a:solidFill>
                  <a:srgbClr val="FFFFFF"/>
                </a:solidFill>
                <a:latin typeface="Arial MT"/>
                <a:cs typeface="Arial MT"/>
              </a:rPr>
              <a:t>So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preference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both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type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customers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all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lines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2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even.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There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Specific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relation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found.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42900" y="1809750"/>
            <a:ext cx="6838950" cy="4048125"/>
            <a:chOff x="342900" y="1809750"/>
            <a:chExt cx="6838950" cy="404812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425" y="1819275"/>
              <a:ext cx="6819900" cy="402907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47662" y="1814512"/>
              <a:ext cx="6829425" cy="4038600"/>
            </a:xfrm>
            <a:custGeom>
              <a:avLst/>
              <a:gdLst/>
              <a:ahLst/>
              <a:cxnLst/>
              <a:rect l="l" t="t" r="r" b="b"/>
              <a:pathLst>
                <a:path w="6829425" h="4038600">
                  <a:moveTo>
                    <a:pt x="0" y="4038600"/>
                  </a:moveTo>
                  <a:lnTo>
                    <a:pt x="6829425" y="4038600"/>
                  </a:lnTo>
                  <a:lnTo>
                    <a:pt x="6829425" y="0"/>
                  </a:lnTo>
                  <a:lnTo>
                    <a:pt x="0" y="0"/>
                  </a:lnTo>
                  <a:lnTo>
                    <a:pt x="0" y="40386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2200" rIns="0" bIns="0" rtlCol="0" vert="horz">
            <a:spAutoFit/>
          </a:bodyPr>
          <a:lstStyle/>
          <a:p>
            <a:pPr marL="909955">
              <a:lnSpc>
                <a:spcPct val="100000"/>
              </a:lnSpc>
              <a:spcBef>
                <a:spcPts val="105"/>
              </a:spcBef>
            </a:pPr>
            <a:r>
              <a:rPr dirty="0" spc="-505"/>
              <a:t>TASK</a:t>
            </a:r>
            <a:r>
              <a:rPr dirty="0" spc="5"/>
              <a:t> </a:t>
            </a:r>
            <a:r>
              <a:rPr dirty="0" spc="-20"/>
              <a:t>8:</a:t>
            </a:r>
            <a:r>
              <a:rPr dirty="0" spc="-225"/>
              <a:t> </a:t>
            </a:r>
            <a:r>
              <a:rPr dirty="0" spc="-580"/>
              <a:t>QUERY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728976" y="1890712"/>
            <a:ext cx="6238875" cy="435292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wrap="square" lIns="0" tIns="3810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300"/>
              </a:spcBef>
            </a:pPr>
            <a:r>
              <a:rPr dirty="0" sz="1400" spc="-11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1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90">
                <a:solidFill>
                  <a:srgbClr val="FFFFFF"/>
                </a:solidFill>
                <a:latin typeface="Arial MT"/>
                <a:cs typeface="Arial MT"/>
              </a:rPr>
              <a:t>cte</a:t>
            </a:r>
            <a:r>
              <a:rPr dirty="0" sz="14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8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4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45">
                <a:solidFill>
                  <a:srgbClr val="FFFFFF"/>
                </a:solidFill>
                <a:latin typeface="Arial MT"/>
                <a:cs typeface="Arial MT"/>
              </a:rPr>
              <a:t>(SELECT</a:t>
            </a:r>
            <a:r>
              <a:rPr dirty="0" sz="14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product_line,</a:t>
            </a:r>
            <a:endParaRPr sz="1400">
              <a:latin typeface="Arial MT"/>
              <a:cs typeface="Arial MT"/>
            </a:endParaRPr>
          </a:p>
          <a:p>
            <a:pPr marL="2301875">
              <a:lnSpc>
                <a:spcPct val="100000"/>
              </a:lnSpc>
              <a:spcBef>
                <a:spcPts val="1175"/>
              </a:spcBef>
            </a:pPr>
            <a:r>
              <a:rPr dirty="0" sz="1400" spc="-140">
                <a:solidFill>
                  <a:srgbClr val="FFFFFF"/>
                </a:solidFill>
                <a:latin typeface="Arial MT"/>
                <a:cs typeface="Arial MT"/>
              </a:rPr>
              <a:t>DATE_FORMAT(date,'%Y-</a:t>
            </a:r>
            <a:r>
              <a:rPr dirty="0" sz="1400" spc="-120">
                <a:solidFill>
                  <a:srgbClr val="FFFFFF"/>
                </a:solidFill>
                <a:latin typeface="Arial MT"/>
                <a:cs typeface="Arial MT"/>
              </a:rPr>
              <a:t>%m-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%d')</a:t>
            </a:r>
            <a:r>
              <a:rPr dirty="0" sz="140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8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dates,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sz="1400">
              <a:latin typeface="Arial MT"/>
              <a:cs typeface="Arial MT"/>
            </a:endParaRPr>
          </a:p>
          <a:p>
            <a:pPr marL="2301875">
              <a:lnSpc>
                <a:spcPct val="100000"/>
              </a:lnSpc>
            </a:pPr>
            <a:r>
              <a:rPr dirty="0" sz="1400" spc="-90">
                <a:solidFill>
                  <a:srgbClr val="FFFFFF"/>
                </a:solidFill>
                <a:latin typeface="Arial MT"/>
                <a:cs typeface="Arial MT"/>
              </a:rPr>
              <a:t>COUNT(product_line)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45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Arial MT"/>
                <a:cs typeface="Arial MT"/>
              </a:rPr>
              <a:t>no_of_purchases</a:t>
            </a:r>
            <a:endParaRPr sz="1400">
              <a:latin typeface="Arial MT"/>
              <a:cs typeface="Arial MT"/>
            </a:endParaRPr>
          </a:p>
          <a:p>
            <a:pPr marL="1366520">
              <a:lnSpc>
                <a:spcPct val="100000"/>
              </a:lnSpc>
              <a:spcBef>
                <a:spcPts val="1175"/>
              </a:spcBef>
            </a:pPr>
            <a:r>
              <a:rPr dirty="0" sz="1400" spc="-165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walmart</a:t>
            </a:r>
            <a:endParaRPr sz="1400">
              <a:latin typeface="Arial MT"/>
              <a:cs typeface="Arial MT"/>
            </a:endParaRPr>
          </a:p>
          <a:p>
            <a:pPr marL="1366520">
              <a:lnSpc>
                <a:spcPct val="100000"/>
              </a:lnSpc>
              <a:spcBef>
                <a:spcPts val="1175"/>
              </a:spcBef>
            </a:pPr>
            <a:r>
              <a:rPr dirty="0" sz="1400" spc="-160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dirty="0" sz="14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2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4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product_line,dates</a:t>
            </a:r>
            <a:endParaRPr sz="1400">
              <a:latin typeface="Arial MT"/>
              <a:cs typeface="Arial MT"/>
            </a:endParaRPr>
          </a:p>
          <a:p>
            <a:pPr marL="85725" marR="2733675" indent="1280160">
              <a:lnSpc>
                <a:spcPts val="2850"/>
              </a:lnSpc>
              <a:spcBef>
                <a:spcPts val="290"/>
              </a:spcBef>
            </a:pPr>
            <a:r>
              <a:rPr dirty="0" sz="1400" spc="-235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dirty="0" sz="14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15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Arial MT"/>
                <a:cs typeface="Arial MT"/>
              </a:rPr>
              <a:t>product_line,dates) </a:t>
            </a:r>
            <a:r>
              <a:rPr dirty="0" sz="1400" spc="-265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dirty="0" sz="14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product_line,</a:t>
            </a:r>
            <a:endParaRPr sz="1400">
              <a:latin typeface="Arial MT"/>
              <a:cs typeface="Arial MT"/>
            </a:endParaRPr>
          </a:p>
          <a:p>
            <a:pPr marL="873760">
              <a:lnSpc>
                <a:spcPct val="100000"/>
              </a:lnSpc>
              <a:spcBef>
                <a:spcPts val="890"/>
              </a:spcBef>
            </a:pPr>
            <a:r>
              <a:rPr dirty="0" sz="1400" spc="-110">
                <a:solidFill>
                  <a:srgbClr val="FFFFFF"/>
                </a:solidFill>
                <a:latin typeface="Arial MT"/>
                <a:cs typeface="Arial MT"/>
              </a:rPr>
              <a:t>SUM(no_of_purchases)</a:t>
            </a:r>
            <a:r>
              <a:rPr dirty="0" sz="14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45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total_purchases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  <a:spcBef>
                <a:spcPts val="1175"/>
              </a:spcBef>
            </a:pPr>
            <a:r>
              <a:rPr dirty="0" sz="1400" spc="-165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cte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  <a:spcBef>
                <a:spcPts val="1175"/>
              </a:spcBef>
            </a:pPr>
            <a:r>
              <a:rPr dirty="0" sz="1400" spc="-215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Arial MT"/>
                <a:cs typeface="Arial MT"/>
              </a:rPr>
              <a:t>dates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15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dirty="0" sz="14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Arial MT"/>
                <a:cs typeface="Arial MT"/>
              </a:rPr>
              <a:t>dates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14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60">
                <a:solidFill>
                  <a:srgbClr val="FFFFFF"/>
                </a:solidFill>
                <a:latin typeface="Arial MT"/>
                <a:cs typeface="Arial MT"/>
              </a:rPr>
              <a:t>DATE_ADD(dates,INTERVAL</a:t>
            </a:r>
            <a:r>
              <a:rPr dirty="0" sz="14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30</a:t>
            </a:r>
            <a:r>
              <a:rPr dirty="0" sz="14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DAY)</a:t>
            </a:r>
            <a:endParaRPr sz="14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  <a:spcBef>
                <a:spcPts val="1170"/>
              </a:spcBef>
            </a:pPr>
            <a:r>
              <a:rPr dirty="0" sz="1400" spc="-160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dirty="0" sz="14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15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4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product_line;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2200" rIns="0" bIns="0" rtlCol="0" vert="horz">
            <a:spAutoFit/>
          </a:bodyPr>
          <a:lstStyle/>
          <a:p>
            <a:pPr marL="909955">
              <a:lnSpc>
                <a:spcPct val="100000"/>
              </a:lnSpc>
              <a:spcBef>
                <a:spcPts val="105"/>
              </a:spcBef>
            </a:pPr>
            <a:r>
              <a:rPr dirty="0" spc="-505"/>
              <a:t>TASK</a:t>
            </a:r>
            <a:r>
              <a:rPr dirty="0" spc="5"/>
              <a:t> </a:t>
            </a:r>
            <a:r>
              <a:rPr dirty="0" spc="-20"/>
              <a:t>8:</a:t>
            </a:r>
            <a:r>
              <a:rPr dirty="0" spc="-225"/>
              <a:t> </a:t>
            </a:r>
            <a:r>
              <a:rPr dirty="0" spc="-480"/>
              <a:t>OUTPUT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291576" y="3052826"/>
            <a:ext cx="3419475" cy="122872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wrap="square" lIns="0" tIns="54610" rIns="0" bIns="0" rtlCol="0" vert="horz">
            <a:spAutoFit/>
          </a:bodyPr>
          <a:lstStyle/>
          <a:p>
            <a:pPr marL="318770" indent="-228600">
              <a:lnSpc>
                <a:spcPct val="100000"/>
              </a:lnSpc>
              <a:spcBef>
                <a:spcPts val="430"/>
              </a:spcBef>
              <a:buSzPct val="121428"/>
              <a:buChar char="•"/>
              <a:tabLst>
                <a:tab pos="318770" algn="l"/>
              </a:tabLst>
            </a:pPr>
            <a:r>
              <a:rPr dirty="0" sz="1400" spc="-16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4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endParaRPr sz="1400">
              <a:latin typeface="Arial MT"/>
              <a:cs typeface="Arial MT"/>
            </a:endParaRPr>
          </a:p>
          <a:p>
            <a:pPr marL="318770" marR="163830" indent="-228600">
              <a:lnSpc>
                <a:spcPct val="120700"/>
              </a:lnSpc>
              <a:spcBef>
                <a:spcPts val="980"/>
              </a:spcBef>
              <a:buSzPct val="121428"/>
              <a:buChar char="•"/>
              <a:tabLst>
                <a:tab pos="318770" algn="l"/>
              </a:tabLst>
            </a:pP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dirty="0" sz="140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2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140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45">
                <a:solidFill>
                  <a:srgbClr val="FFFFFF"/>
                </a:solidFill>
                <a:latin typeface="Arial MT"/>
                <a:cs typeface="Arial MT"/>
              </a:rPr>
              <a:t>see</a:t>
            </a:r>
            <a:r>
              <a:rPr dirty="0" sz="14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1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day</a:t>
            </a:r>
            <a:r>
              <a:rPr dirty="0" sz="1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dirty="0" sz="140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30</a:t>
            </a:r>
            <a:r>
              <a:rPr dirty="0" baseline="27777" sz="1350" spc="-15">
                <a:solidFill>
                  <a:srgbClr val="FFFFFF"/>
                </a:solidFill>
                <a:latin typeface="Arial MT"/>
                <a:cs typeface="Arial MT"/>
              </a:rPr>
              <a:t>th</a:t>
            </a:r>
            <a:r>
              <a:rPr dirty="0" baseline="27777" sz="1350" spc="202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Day </a:t>
            </a:r>
            <a:r>
              <a:rPr dirty="0" sz="1400" spc="-8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total</a:t>
            </a:r>
            <a:r>
              <a:rPr dirty="0" sz="1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25">
                <a:solidFill>
                  <a:srgbClr val="FFFFFF"/>
                </a:solidFill>
                <a:latin typeface="Arial MT"/>
                <a:cs typeface="Arial MT"/>
              </a:rPr>
              <a:t>purchases</a:t>
            </a:r>
            <a:r>
              <a:rPr dirty="0" sz="14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r>
              <a:rPr dirty="0" sz="140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z="14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Arial MT"/>
                <a:cs typeface="Arial MT"/>
              </a:rPr>
              <a:t>lines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1400" spc="-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152</a:t>
            </a:r>
            <a:r>
              <a:rPr dirty="0" sz="1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dirty="0" sz="1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178.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628650" y="2228913"/>
            <a:ext cx="6867525" cy="3238500"/>
            <a:chOff x="628650" y="2228913"/>
            <a:chExt cx="6867525" cy="32385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175" y="2238375"/>
              <a:ext cx="6848475" cy="321945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633412" y="2233676"/>
              <a:ext cx="6858000" cy="3228975"/>
            </a:xfrm>
            <a:custGeom>
              <a:avLst/>
              <a:gdLst/>
              <a:ahLst/>
              <a:cxnLst/>
              <a:rect l="l" t="t" r="r" b="b"/>
              <a:pathLst>
                <a:path w="6858000" h="3228975">
                  <a:moveTo>
                    <a:pt x="0" y="3228975"/>
                  </a:moveTo>
                  <a:lnTo>
                    <a:pt x="6858000" y="3228975"/>
                  </a:lnTo>
                  <a:lnTo>
                    <a:pt x="6858000" y="0"/>
                  </a:lnTo>
                  <a:lnTo>
                    <a:pt x="0" y="0"/>
                  </a:lnTo>
                  <a:lnTo>
                    <a:pt x="0" y="322897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2200" rIns="0" bIns="0" rtlCol="0" vert="horz">
            <a:spAutoFit/>
          </a:bodyPr>
          <a:lstStyle/>
          <a:p>
            <a:pPr marL="909955">
              <a:lnSpc>
                <a:spcPct val="100000"/>
              </a:lnSpc>
              <a:spcBef>
                <a:spcPts val="105"/>
              </a:spcBef>
            </a:pPr>
            <a:r>
              <a:rPr dirty="0" spc="-505"/>
              <a:t>TASK</a:t>
            </a:r>
            <a:r>
              <a:rPr dirty="0" spc="5"/>
              <a:t> </a:t>
            </a:r>
            <a:r>
              <a:rPr dirty="0" spc="-20"/>
              <a:t>9:</a:t>
            </a:r>
            <a:r>
              <a:rPr dirty="0" spc="-225"/>
              <a:t> </a:t>
            </a:r>
            <a:r>
              <a:rPr dirty="0" spc="-580"/>
              <a:t>QUERY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33676" y="1957451"/>
            <a:ext cx="7524750" cy="3381375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wrap="square" lIns="0" tIns="4064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ranked_revenue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14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dirty="0" sz="125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2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product_line,</a:t>
            </a:r>
            <a:endParaRPr sz="1250">
              <a:latin typeface="Arial MT"/>
              <a:cs typeface="Arial MT"/>
            </a:endParaRPr>
          </a:p>
          <a:p>
            <a:pPr marL="3408045">
              <a:lnSpc>
                <a:spcPct val="100000"/>
              </a:lnSpc>
              <a:spcBef>
                <a:spcPts val="1055"/>
              </a:spcBef>
            </a:pP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ROUND(SUM(total))</a:t>
            </a:r>
            <a:r>
              <a:rPr dirty="0" sz="12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5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25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total_revenue,</a:t>
            </a:r>
            <a:endParaRPr sz="1250">
              <a:latin typeface="Arial MT"/>
              <a:cs typeface="Arial MT"/>
            </a:endParaRPr>
          </a:p>
          <a:p>
            <a:pPr marL="3408045">
              <a:lnSpc>
                <a:spcPct val="100000"/>
              </a:lnSpc>
              <a:spcBef>
                <a:spcPts val="1130"/>
              </a:spcBef>
            </a:pPr>
            <a:r>
              <a:rPr dirty="0" sz="1250" spc="-114">
                <a:solidFill>
                  <a:srgbClr val="FFFFFF"/>
                </a:solidFill>
                <a:latin typeface="Arial MT"/>
                <a:cs typeface="Arial MT"/>
              </a:rPr>
              <a:t>RANK()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65">
                <a:solidFill>
                  <a:srgbClr val="FFFFFF"/>
                </a:solidFill>
                <a:latin typeface="Arial MT"/>
                <a:cs typeface="Arial MT"/>
              </a:rPr>
              <a:t>OVER(ORDER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6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SUM(total)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55">
                <a:solidFill>
                  <a:srgbClr val="FFFFFF"/>
                </a:solidFill>
                <a:latin typeface="Arial MT"/>
                <a:cs typeface="Arial MT"/>
              </a:rPr>
              <a:t>DESC)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25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revenue_rank</a:t>
            </a:r>
            <a:endParaRPr sz="1250">
              <a:latin typeface="Arial MT"/>
              <a:cs typeface="Arial MT"/>
            </a:endParaRPr>
          </a:p>
          <a:p>
            <a:pPr marL="2625090">
              <a:lnSpc>
                <a:spcPct val="100000"/>
              </a:lnSpc>
              <a:spcBef>
                <a:spcPts val="1055"/>
              </a:spcBef>
            </a:pPr>
            <a:r>
              <a:rPr dirty="0" sz="1250" spc="-125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walmart</a:t>
            </a:r>
            <a:endParaRPr sz="1250">
              <a:latin typeface="Arial MT"/>
              <a:cs typeface="Arial MT"/>
            </a:endParaRPr>
          </a:p>
          <a:p>
            <a:pPr marL="2625090">
              <a:lnSpc>
                <a:spcPct val="100000"/>
              </a:lnSpc>
              <a:spcBef>
                <a:spcPts val="1050"/>
              </a:spcBef>
            </a:pPr>
            <a:r>
              <a:rPr dirty="0" sz="1250" spc="-114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6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25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product_line)</a:t>
            </a:r>
            <a:endParaRPr sz="125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1055"/>
              </a:spcBef>
            </a:pPr>
            <a:r>
              <a:rPr dirty="0" sz="1250" spc="-22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dirty="0" sz="1250" spc="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product_line,</a:t>
            </a:r>
            <a:endParaRPr sz="1250">
              <a:latin typeface="Arial MT"/>
              <a:cs typeface="Arial MT"/>
            </a:endParaRPr>
          </a:p>
          <a:p>
            <a:pPr marL="828040">
              <a:lnSpc>
                <a:spcPct val="100000"/>
              </a:lnSpc>
              <a:spcBef>
                <a:spcPts val="1055"/>
              </a:spcBef>
            </a:pP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total_revenue,</a:t>
            </a:r>
            <a:endParaRPr sz="1250">
              <a:latin typeface="Arial MT"/>
              <a:cs typeface="Arial MT"/>
            </a:endParaRPr>
          </a:p>
          <a:p>
            <a:pPr marL="828040">
              <a:lnSpc>
                <a:spcPct val="100000"/>
              </a:lnSpc>
              <a:spcBef>
                <a:spcPts val="1050"/>
              </a:spcBef>
            </a:pP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revenue_rank</a:t>
            </a:r>
            <a:endParaRPr sz="125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1055"/>
              </a:spcBef>
            </a:pPr>
            <a:r>
              <a:rPr dirty="0" sz="1250" spc="-125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ranked_revenue</a:t>
            </a:r>
            <a:endParaRPr sz="1250">
              <a:latin typeface="Arial MT"/>
              <a:cs typeface="Arial MT"/>
            </a:endParaRPr>
          </a:p>
          <a:p>
            <a:pPr marL="90805">
              <a:lnSpc>
                <a:spcPct val="100000"/>
              </a:lnSpc>
              <a:spcBef>
                <a:spcPts val="1130"/>
              </a:spcBef>
            </a:pPr>
            <a:r>
              <a:rPr dirty="0" sz="1250" spc="-175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dirty="0" sz="12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revenue_rank</a:t>
            </a:r>
            <a:r>
              <a:rPr dirty="0" sz="12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145">
                <a:solidFill>
                  <a:srgbClr val="FFFFFF"/>
                </a:solidFill>
                <a:latin typeface="Arial MT"/>
                <a:cs typeface="Arial MT"/>
              </a:rPr>
              <a:t>&lt;=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3;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2200" rIns="0" bIns="0" rtlCol="0" vert="horz">
            <a:spAutoFit/>
          </a:bodyPr>
          <a:lstStyle/>
          <a:p>
            <a:pPr marL="909955">
              <a:lnSpc>
                <a:spcPct val="100000"/>
              </a:lnSpc>
              <a:spcBef>
                <a:spcPts val="105"/>
              </a:spcBef>
            </a:pPr>
            <a:r>
              <a:rPr dirty="0" spc="-505"/>
              <a:t>TASK</a:t>
            </a:r>
            <a:r>
              <a:rPr dirty="0" spc="5"/>
              <a:t> </a:t>
            </a:r>
            <a:r>
              <a:rPr dirty="0" spc="-20"/>
              <a:t>9:</a:t>
            </a:r>
            <a:r>
              <a:rPr dirty="0" spc="-225"/>
              <a:t> </a:t>
            </a:r>
            <a:r>
              <a:rPr dirty="0" spc="-480"/>
              <a:t>OUTPUT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805801" y="2262123"/>
            <a:ext cx="3552825" cy="2343150"/>
          </a:xfrm>
          <a:custGeom>
            <a:avLst/>
            <a:gdLst/>
            <a:ahLst/>
            <a:cxnLst/>
            <a:rect l="l" t="t" r="r" b="b"/>
            <a:pathLst>
              <a:path w="3552825" h="2343150">
                <a:moveTo>
                  <a:pt x="0" y="2343150"/>
                </a:moveTo>
                <a:lnTo>
                  <a:pt x="3552825" y="2343150"/>
                </a:lnTo>
                <a:lnTo>
                  <a:pt x="3552825" y="0"/>
                </a:lnTo>
                <a:lnTo>
                  <a:pt x="0" y="0"/>
                </a:lnTo>
                <a:lnTo>
                  <a:pt x="0" y="234315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877175" y="2198722"/>
            <a:ext cx="3373120" cy="2272030"/>
          </a:xfrm>
          <a:prstGeom prst="rect">
            <a:avLst/>
          </a:prstGeom>
        </p:spPr>
        <p:txBody>
          <a:bodyPr wrap="square" lIns="0" tIns="120014" rIns="0" bIns="0" rtlCol="0" vert="horz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944"/>
              </a:spcBef>
              <a:buSzPct val="121428"/>
              <a:buChar char="•"/>
              <a:tabLst>
                <a:tab pos="254000" algn="l"/>
              </a:tabLst>
            </a:pPr>
            <a:r>
              <a:rPr dirty="0" sz="1400" spc="-16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4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endParaRPr sz="1400">
              <a:latin typeface="Arial MT"/>
              <a:cs typeface="Arial MT"/>
            </a:endParaRPr>
          </a:p>
          <a:p>
            <a:pPr marL="254000" indent="-228600">
              <a:lnSpc>
                <a:spcPct val="100000"/>
              </a:lnSpc>
              <a:spcBef>
                <a:spcPts val="1325"/>
              </a:spcBef>
              <a:buSzPct val="121428"/>
              <a:buChar char="•"/>
              <a:tabLst>
                <a:tab pos="254000" algn="l"/>
              </a:tabLst>
            </a:pPr>
            <a:r>
              <a:rPr dirty="0" sz="1400" spc="-185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40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35">
                <a:solidFill>
                  <a:srgbClr val="FFFFFF"/>
                </a:solidFill>
                <a:latin typeface="Arial MT"/>
                <a:cs typeface="Arial MT"/>
              </a:rPr>
              <a:t>customer</a:t>
            </a:r>
            <a:r>
              <a:rPr dirty="0" sz="140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Arial MT"/>
                <a:cs typeface="Arial MT"/>
              </a:rPr>
              <a:t>details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Arial MT"/>
                <a:cs typeface="Arial MT"/>
              </a:rPr>
              <a:t>were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8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dirty="0" sz="1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available.</a:t>
            </a:r>
            <a:endParaRPr sz="1400">
              <a:latin typeface="Arial MT"/>
              <a:cs typeface="Arial MT"/>
            </a:endParaRPr>
          </a:p>
          <a:p>
            <a:pPr marL="254000" indent="-228600">
              <a:lnSpc>
                <a:spcPct val="100000"/>
              </a:lnSpc>
              <a:spcBef>
                <a:spcPts val="1400"/>
              </a:spcBef>
              <a:buSzPct val="121428"/>
              <a:buChar char="•"/>
              <a:tabLst>
                <a:tab pos="254000" algn="l"/>
              </a:tabLst>
            </a:pPr>
            <a:r>
              <a:rPr dirty="0" sz="1400" spc="-2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dirty="0" sz="14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2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14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50">
                <a:solidFill>
                  <a:srgbClr val="FFFFFF"/>
                </a:solidFill>
                <a:latin typeface="Arial MT"/>
                <a:cs typeface="Arial MT"/>
              </a:rPr>
              <a:t>see</a:t>
            </a:r>
            <a:r>
              <a:rPr dirty="0" sz="14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45">
                <a:solidFill>
                  <a:srgbClr val="FFFFFF"/>
                </a:solidFill>
                <a:latin typeface="Arial MT"/>
                <a:cs typeface="Arial MT"/>
              </a:rPr>
              <a:t>top</a:t>
            </a:r>
            <a:r>
              <a:rPr dirty="0" sz="1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dirty="0" sz="14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75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5">
                <a:solidFill>
                  <a:srgbClr val="FFFFFF"/>
                </a:solidFill>
                <a:latin typeface="Arial MT"/>
                <a:cs typeface="Arial MT"/>
              </a:rPr>
              <a:t>lines</a:t>
            </a:r>
            <a:r>
              <a:rPr dirty="0" sz="1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40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35">
                <a:solidFill>
                  <a:srgbClr val="FFFFFF"/>
                </a:solidFill>
                <a:latin typeface="Arial MT"/>
                <a:cs typeface="Arial MT"/>
              </a:rPr>
              <a:t>revenue.</a:t>
            </a:r>
            <a:endParaRPr sz="1400">
              <a:latin typeface="Arial MT"/>
              <a:cs typeface="Arial MT"/>
            </a:endParaRPr>
          </a:p>
          <a:p>
            <a:pPr marL="254000" indent="-228600">
              <a:lnSpc>
                <a:spcPct val="100000"/>
              </a:lnSpc>
              <a:spcBef>
                <a:spcPts val="1325"/>
              </a:spcBef>
              <a:buSzPct val="121428"/>
              <a:buChar char="•"/>
              <a:tabLst>
                <a:tab pos="254000" algn="l"/>
              </a:tabLst>
            </a:pP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dirty="0" baseline="27777" sz="1350" spc="-15">
                <a:solidFill>
                  <a:srgbClr val="FFFFFF"/>
                </a:solidFill>
                <a:latin typeface="Arial MT"/>
                <a:cs typeface="Arial MT"/>
              </a:rPr>
              <a:t>st</a:t>
            </a:r>
            <a:r>
              <a:rPr dirty="0" baseline="27777" sz="1350" spc="10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dirty="0" sz="1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0">
                <a:solidFill>
                  <a:srgbClr val="FFFFFF"/>
                </a:solidFill>
                <a:latin typeface="Arial MT"/>
                <a:cs typeface="Arial MT"/>
              </a:rPr>
              <a:t>Food</a:t>
            </a:r>
            <a:r>
              <a:rPr dirty="0" sz="140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40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beverages</a:t>
            </a:r>
            <a:endParaRPr sz="1400">
              <a:latin typeface="Arial MT"/>
              <a:cs typeface="Arial MT"/>
            </a:endParaRPr>
          </a:p>
          <a:p>
            <a:pPr marL="254000" indent="-228600">
              <a:lnSpc>
                <a:spcPct val="100000"/>
              </a:lnSpc>
              <a:spcBef>
                <a:spcPts val="1325"/>
              </a:spcBef>
              <a:buSzPct val="121428"/>
              <a:buChar char="•"/>
              <a:tabLst>
                <a:tab pos="254000" algn="l"/>
              </a:tabLst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dirty="0" baseline="27777" sz="1350">
                <a:solidFill>
                  <a:srgbClr val="FFFFFF"/>
                </a:solidFill>
                <a:latin typeface="Arial MT"/>
                <a:cs typeface="Arial MT"/>
              </a:rPr>
              <a:t>nd</a:t>
            </a:r>
            <a:r>
              <a:rPr dirty="0" baseline="27777" sz="1350" spc="1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95">
                <a:solidFill>
                  <a:srgbClr val="FFFFFF"/>
                </a:solidFill>
                <a:latin typeface="Arial MT"/>
                <a:cs typeface="Arial MT"/>
              </a:rPr>
              <a:t>Sports</a:t>
            </a:r>
            <a:r>
              <a:rPr dirty="0" sz="140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 Travel</a:t>
            </a:r>
            <a:endParaRPr sz="1400">
              <a:latin typeface="Arial MT"/>
              <a:cs typeface="Arial MT"/>
            </a:endParaRPr>
          </a:p>
          <a:p>
            <a:pPr marL="254000" indent="-228600">
              <a:lnSpc>
                <a:spcPct val="100000"/>
              </a:lnSpc>
              <a:spcBef>
                <a:spcPts val="1320"/>
              </a:spcBef>
              <a:buSzPct val="121428"/>
              <a:buChar char="•"/>
              <a:tabLst>
                <a:tab pos="254000" algn="l"/>
              </a:tabLst>
            </a:pP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dirty="0" baseline="27777" sz="1350">
                <a:solidFill>
                  <a:srgbClr val="FFFFFF"/>
                </a:solidFill>
                <a:latin typeface="Arial MT"/>
                <a:cs typeface="Arial MT"/>
              </a:rPr>
              <a:t>rd</a:t>
            </a:r>
            <a:r>
              <a:rPr dirty="0" baseline="27777" sz="1350" spc="2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10">
                <a:solidFill>
                  <a:srgbClr val="FFFFFF"/>
                </a:solidFill>
                <a:latin typeface="Arial MT"/>
                <a:cs typeface="Arial MT"/>
              </a:rPr>
              <a:t>Electronic</a:t>
            </a:r>
            <a:r>
              <a:rPr dirty="0" sz="14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40">
                <a:solidFill>
                  <a:srgbClr val="FFFFFF"/>
                </a:solidFill>
                <a:latin typeface="Arial MT"/>
                <a:cs typeface="Arial MT"/>
              </a:rPr>
              <a:t>Accessories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828675" y="2409761"/>
            <a:ext cx="5562600" cy="1838325"/>
            <a:chOff x="828675" y="2409761"/>
            <a:chExt cx="5562600" cy="183832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2419349"/>
              <a:ext cx="5543550" cy="181927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33437" y="2414523"/>
              <a:ext cx="5553075" cy="1828800"/>
            </a:xfrm>
            <a:custGeom>
              <a:avLst/>
              <a:gdLst/>
              <a:ahLst/>
              <a:cxnLst/>
              <a:rect l="l" t="t" r="r" b="b"/>
              <a:pathLst>
                <a:path w="5553075" h="1828800">
                  <a:moveTo>
                    <a:pt x="0" y="1828800"/>
                  </a:moveTo>
                  <a:lnTo>
                    <a:pt x="5553075" y="1828800"/>
                  </a:lnTo>
                  <a:lnTo>
                    <a:pt x="5553075" y="0"/>
                  </a:lnTo>
                  <a:lnTo>
                    <a:pt x="0" y="0"/>
                  </a:lnTo>
                  <a:lnTo>
                    <a:pt x="0" y="18288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375285"/>
            <a:ext cx="286321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5"/>
              <a:t>TASK</a:t>
            </a:r>
            <a:r>
              <a:rPr dirty="0" spc="10"/>
              <a:t> </a:t>
            </a:r>
            <a:r>
              <a:rPr dirty="0" spc="-10"/>
              <a:t>1:</a:t>
            </a:r>
            <a:r>
              <a:rPr dirty="0" spc="-235"/>
              <a:t> </a:t>
            </a:r>
            <a:r>
              <a:rPr dirty="0" spc="-570"/>
              <a:t>QUERY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42962" y="1547812"/>
            <a:ext cx="10515600" cy="4448175"/>
          </a:xfrm>
          <a:custGeom>
            <a:avLst/>
            <a:gdLst/>
            <a:ahLst/>
            <a:cxnLst/>
            <a:rect l="l" t="t" r="r" b="b"/>
            <a:pathLst>
              <a:path w="10515600" h="4448175">
                <a:moveTo>
                  <a:pt x="0" y="4448175"/>
                </a:moveTo>
                <a:lnTo>
                  <a:pt x="10515600" y="4448175"/>
                </a:lnTo>
                <a:lnTo>
                  <a:pt x="10515600" y="0"/>
                </a:lnTo>
                <a:lnTo>
                  <a:pt x="0" y="0"/>
                </a:lnTo>
                <a:lnTo>
                  <a:pt x="0" y="444817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17575" y="1571307"/>
            <a:ext cx="10077450" cy="43313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cte</a:t>
            </a:r>
            <a:r>
              <a:rPr dirty="0" sz="125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14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95">
                <a:solidFill>
                  <a:srgbClr val="FFFFFF"/>
                </a:solidFill>
                <a:latin typeface="Arial MT"/>
                <a:cs typeface="Arial MT"/>
              </a:rPr>
              <a:t>(SELECT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30">
                <a:solidFill>
                  <a:srgbClr val="FFFFFF"/>
                </a:solidFill>
                <a:latin typeface="Arial MT"/>
                <a:cs typeface="Arial MT"/>
              </a:rPr>
              <a:t>DISTINCT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branch,</a:t>
            </a:r>
            <a:endParaRPr sz="1250">
              <a:latin typeface="Arial MT"/>
              <a:cs typeface="Arial MT"/>
            </a:endParaRPr>
          </a:p>
          <a:p>
            <a:pPr marL="1019810">
              <a:lnSpc>
                <a:spcPct val="100000"/>
              </a:lnSpc>
              <a:spcBef>
                <a:spcPts val="1055"/>
              </a:spcBef>
            </a:pP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DATE_FORMAT(date,'%m')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6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2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month,</a:t>
            </a:r>
            <a:endParaRPr sz="1250">
              <a:latin typeface="Arial MT"/>
              <a:cs typeface="Arial MT"/>
            </a:endParaRPr>
          </a:p>
          <a:p>
            <a:pPr marL="1210310" marR="5798820">
              <a:lnSpc>
                <a:spcPct val="170100"/>
              </a:lnSpc>
              <a:spcBef>
                <a:spcPts val="75"/>
              </a:spcBef>
            </a:pP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ROUND(SUM(total))</a:t>
            </a:r>
            <a:r>
              <a:rPr dirty="0" sz="125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45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2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total_sales_per_month </a:t>
            </a:r>
            <a:r>
              <a:rPr dirty="0" sz="1250" spc="-125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walmart</a:t>
            </a:r>
            <a:endParaRPr sz="1250">
              <a:latin typeface="Arial MT"/>
              <a:cs typeface="Arial MT"/>
            </a:endParaRPr>
          </a:p>
          <a:p>
            <a:pPr marL="1210310" marR="7160895">
              <a:lnSpc>
                <a:spcPct val="170100"/>
              </a:lnSpc>
              <a:spcBef>
                <a:spcPts val="5"/>
              </a:spcBef>
            </a:pPr>
            <a:r>
              <a:rPr dirty="0" sz="1250" spc="-114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6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branch,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month </a:t>
            </a:r>
            <a:r>
              <a:rPr dirty="0" sz="1250" spc="-19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dirty="0" sz="1250" spc="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95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250" spc="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branch,month)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250" spc="-22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dirty="0" sz="1250" spc="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branch,</a:t>
            </a:r>
            <a:endParaRPr sz="1250">
              <a:latin typeface="Arial MT"/>
              <a:cs typeface="Arial MT"/>
            </a:endParaRPr>
          </a:p>
          <a:p>
            <a:pPr marL="795655">
              <a:lnSpc>
                <a:spcPct val="100000"/>
              </a:lnSpc>
              <a:spcBef>
                <a:spcPts val="1055"/>
              </a:spcBef>
            </a:pP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month,</a:t>
            </a:r>
            <a:endParaRPr sz="1250">
              <a:latin typeface="Arial MT"/>
              <a:cs typeface="Arial MT"/>
            </a:endParaRPr>
          </a:p>
          <a:p>
            <a:pPr marL="795655">
              <a:lnSpc>
                <a:spcPct val="100000"/>
              </a:lnSpc>
              <a:spcBef>
                <a:spcPts val="1055"/>
              </a:spcBef>
            </a:pP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total_sales_per_month,</a:t>
            </a:r>
            <a:endParaRPr sz="1250">
              <a:latin typeface="Arial MT"/>
              <a:cs typeface="Arial MT"/>
            </a:endParaRPr>
          </a:p>
          <a:p>
            <a:pPr marL="795655" marR="3282950">
              <a:lnSpc>
                <a:spcPct val="170100"/>
              </a:lnSpc>
              <a:spcBef>
                <a:spcPts val="75"/>
              </a:spcBef>
            </a:pP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LEAD(total_sales_per_month,2)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55">
                <a:solidFill>
                  <a:srgbClr val="FFFFFF"/>
                </a:solidFill>
                <a:latin typeface="Arial MT"/>
                <a:cs typeface="Arial MT"/>
              </a:rPr>
              <a:t>OVER</a:t>
            </a:r>
            <a:r>
              <a:rPr dirty="0" sz="1250" spc="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35">
                <a:solidFill>
                  <a:srgbClr val="FFFFFF"/>
                </a:solidFill>
                <a:latin typeface="Arial MT"/>
                <a:cs typeface="Arial MT"/>
              </a:rPr>
              <a:t>(PARTITION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6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branch)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14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total_sales_in_3rd_month, </a:t>
            </a:r>
            <a:r>
              <a:rPr dirty="0" sz="1250" spc="-80">
                <a:solidFill>
                  <a:srgbClr val="FFFFFF"/>
                </a:solidFill>
                <a:latin typeface="Arial MT"/>
                <a:cs typeface="Arial MT"/>
              </a:rPr>
              <a:t>ROUND((LEAD(total_sales_per_month,2)</a:t>
            </a:r>
            <a:r>
              <a:rPr dirty="0" sz="125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60">
                <a:solidFill>
                  <a:srgbClr val="FFFFFF"/>
                </a:solidFill>
                <a:latin typeface="Arial MT"/>
                <a:cs typeface="Arial MT"/>
              </a:rPr>
              <a:t>OVER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20">
                <a:solidFill>
                  <a:srgbClr val="FFFFFF"/>
                </a:solidFill>
                <a:latin typeface="Arial MT"/>
                <a:cs typeface="Arial MT"/>
              </a:rPr>
              <a:t>(PARTITION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6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branch)</a:t>
            </a:r>
            <a:r>
              <a:rPr dirty="0" sz="125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endParaRPr sz="1250">
              <a:latin typeface="Arial MT"/>
              <a:cs typeface="Arial MT"/>
            </a:endParaRPr>
          </a:p>
          <a:p>
            <a:pPr marL="6232525">
              <a:lnSpc>
                <a:spcPct val="100000"/>
              </a:lnSpc>
              <a:spcBef>
                <a:spcPts val="1055"/>
              </a:spcBef>
            </a:pP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total_sales_per_month)/total_sales_per_month*100,2)</a:t>
            </a:r>
            <a:r>
              <a:rPr dirty="0" sz="1250" spc="4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growth_rate</a:t>
            </a: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dirty="0" sz="1250" spc="-125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cte;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2200" rIns="0" bIns="0" rtlCol="0" vert="horz">
            <a:spAutoFit/>
          </a:bodyPr>
          <a:lstStyle/>
          <a:p>
            <a:pPr marL="909955">
              <a:lnSpc>
                <a:spcPct val="100000"/>
              </a:lnSpc>
              <a:spcBef>
                <a:spcPts val="105"/>
              </a:spcBef>
            </a:pPr>
            <a:r>
              <a:rPr dirty="0" spc="-505"/>
              <a:t>TASK</a:t>
            </a:r>
            <a:r>
              <a:rPr dirty="0" spc="5"/>
              <a:t> </a:t>
            </a:r>
            <a:r>
              <a:rPr dirty="0" spc="-45"/>
              <a:t>10:</a:t>
            </a:r>
            <a:r>
              <a:rPr dirty="0" spc="-190"/>
              <a:t> </a:t>
            </a:r>
            <a:r>
              <a:rPr dirty="0" spc="-555"/>
              <a:t>QUERY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52801" y="2443226"/>
            <a:ext cx="4924425" cy="1981200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wrap="square" lIns="0" tIns="6096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480"/>
              </a:spcBef>
            </a:pPr>
            <a:r>
              <a:rPr dirty="0" sz="1400" spc="-265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dirty="0" sz="14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70">
                <a:solidFill>
                  <a:srgbClr val="FFFFFF"/>
                </a:solidFill>
                <a:latin typeface="Arial MT"/>
                <a:cs typeface="Arial MT"/>
              </a:rPr>
              <a:t>DISTINCT</a:t>
            </a:r>
            <a:r>
              <a:rPr dirty="0" sz="140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10">
                <a:solidFill>
                  <a:srgbClr val="FFFFFF"/>
                </a:solidFill>
                <a:latin typeface="Arial MT"/>
                <a:cs typeface="Arial MT"/>
              </a:rPr>
              <a:t>DAYNAME(date)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8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4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week_day,</a:t>
            </a:r>
            <a:endParaRPr sz="1400">
              <a:latin typeface="Arial MT"/>
              <a:cs typeface="Arial MT"/>
            </a:endParaRPr>
          </a:p>
          <a:p>
            <a:pPr marL="92710" marR="1527810" indent="836930">
              <a:lnSpc>
                <a:spcPts val="3080"/>
              </a:lnSpc>
              <a:spcBef>
                <a:spcPts val="260"/>
              </a:spcBef>
            </a:pPr>
            <a:r>
              <a:rPr dirty="0" sz="1400" spc="-105">
                <a:solidFill>
                  <a:srgbClr val="FFFFFF"/>
                </a:solidFill>
                <a:latin typeface="Arial MT"/>
                <a:cs typeface="Arial MT"/>
              </a:rPr>
              <a:t>ROUND(SUM(total))</a:t>
            </a:r>
            <a:r>
              <a:rPr dirty="0" sz="14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8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4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Arial MT"/>
                <a:cs typeface="Arial MT"/>
              </a:rPr>
              <a:t>total_sales </a:t>
            </a:r>
            <a:r>
              <a:rPr dirty="0" sz="1400" spc="-17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Walmart</a:t>
            </a:r>
            <a:endParaRPr sz="1400">
              <a:latin typeface="Arial MT"/>
              <a:cs typeface="Arial MT"/>
            </a:endParaRPr>
          </a:p>
          <a:p>
            <a:pPr marL="92710">
              <a:lnSpc>
                <a:spcPct val="100000"/>
              </a:lnSpc>
              <a:spcBef>
                <a:spcPts val="990"/>
              </a:spcBef>
            </a:pPr>
            <a:r>
              <a:rPr dirty="0" sz="1400" spc="-160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dirty="0" sz="14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15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4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week_day</a:t>
            </a:r>
            <a:endParaRPr sz="1400">
              <a:latin typeface="Arial MT"/>
              <a:cs typeface="Arial MT"/>
            </a:endParaRPr>
          </a:p>
          <a:p>
            <a:pPr marL="92710">
              <a:lnSpc>
                <a:spcPct val="100000"/>
              </a:lnSpc>
              <a:spcBef>
                <a:spcPts val="1320"/>
              </a:spcBef>
            </a:pPr>
            <a:r>
              <a:rPr dirty="0" sz="1400" spc="-24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dirty="0" sz="14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15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40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Arial MT"/>
                <a:cs typeface="Arial MT"/>
              </a:rPr>
              <a:t>total_sales</a:t>
            </a:r>
            <a:r>
              <a:rPr dirty="0" sz="14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DESC;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2200" rIns="0" bIns="0" rtlCol="0" vert="horz">
            <a:spAutoFit/>
          </a:bodyPr>
          <a:lstStyle/>
          <a:p>
            <a:pPr marL="909955">
              <a:lnSpc>
                <a:spcPct val="100000"/>
              </a:lnSpc>
              <a:spcBef>
                <a:spcPts val="105"/>
              </a:spcBef>
            </a:pPr>
            <a:r>
              <a:rPr dirty="0" spc="-505"/>
              <a:t>TASK</a:t>
            </a:r>
            <a:r>
              <a:rPr dirty="0" spc="5"/>
              <a:t> </a:t>
            </a:r>
            <a:r>
              <a:rPr dirty="0" spc="-45"/>
              <a:t>10:</a:t>
            </a:r>
            <a:r>
              <a:rPr dirty="0" spc="-190"/>
              <a:t> </a:t>
            </a:r>
            <a:r>
              <a:rPr dirty="0" spc="-480"/>
              <a:t>OUTPUT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091426" y="2528951"/>
            <a:ext cx="4267200" cy="1809750"/>
          </a:xfrm>
          <a:custGeom>
            <a:avLst/>
            <a:gdLst/>
            <a:ahLst/>
            <a:cxnLst/>
            <a:rect l="l" t="t" r="r" b="b"/>
            <a:pathLst>
              <a:path w="4267200" h="1809750">
                <a:moveTo>
                  <a:pt x="0" y="1809750"/>
                </a:moveTo>
                <a:lnTo>
                  <a:pt x="4267200" y="1809750"/>
                </a:lnTo>
                <a:lnTo>
                  <a:pt x="4267200" y="0"/>
                </a:lnTo>
                <a:lnTo>
                  <a:pt x="0" y="0"/>
                </a:lnTo>
                <a:lnTo>
                  <a:pt x="0" y="180975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183501" y="2482006"/>
            <a:ext cx="3839210" cy="1777364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ts val="740"/>
              </a:spcBef>
              <a:buSzPct val="132000"/>
              <a:buChar char="•"/>
              <a:tabLst>
                <a:tab pos="228600" algn="l"/>
              </a:tabLst>
            </a:pPr>
            <a:r>
              <a:rPr dirty="0" sz="1250" spc="-114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endParaRPr sz="1250">
              <a:latin typeface="Arial MT"/>
              <a:cs typeface="Arial MT"/>
            </a:endParaRPr>
          </a:p>
          <a:p>
            <a:pPr marL="228600" marR="5080" indent="-229235">
              <a:lnSpc>
                <a:spcPct val="115199"/>
              </a:lnSpc>
              <a:spcBef>
                <a:spcPts val="980"/>
              </a:spcBef>
              <a:buSzPct val="132000"/>
              <a:buChar char="•"/>
              <a:tabLst>
                <a:tab pos="228600" algn="l"/>
              </a:tabLst>
            </a:pP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clear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highest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revenue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generated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on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Saturday.</a:t>
            </a:r>
            <a:endParaRPr sz="1250">
              <a:latin typeface="Arial MT"/>
              <a:cs typeface="Arial MT"/>
            </a:endParaRPr>
          </a:p>
          <a:p>
            <a:pPr marL="228600" indent="-228600">
              <a:lnSpc>
                <a:spcPct val="100000"/>
              </a:lnSpc>
              <a:spcBef>
                <a:spcPts val="1200"/>
              </a:spcBef>
              <a:buSzPct val="132000"/>
              <a:buChar char="•"/>
              <a:tabLst>
                <a:tab pos="228600" algn="l"/>
              </a:tabLst>
            </a:pPr>
            <a:r>
              <a:rPr dirty="0" sz="1250" spc="-105">
                <a:solidFill>
                  <a:srgbClr val="FFFFFF"/>
                </a:solidFill>
                <a:latin typeface="Arial MT"/>
                <a:cs typeface="Arial MT"/>
              </a:rPr>
              <a:t>Lowest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Monday.</a:t>
            </a:r>
            <a:endParaRPr sz="1250">
              <a:latin typeface="Arial MT"/>
              <a:cs typeface="Arial MT"/>
            </a:endParaRPr>
          </a:p>
          <a:p>
            <a:pPr marL="228600" marR="307975" indent="-229235">
              <a:lnSpc>
                <a:spcPct val="115100"/>
              </a:lnSpc>
              <a:spcBef>
                <a:spcPts val="1055"/>
              </a:spcBef>
              <a:buSzPct val="132000"/>
              <a:buChar char="•"/>
              <a:tabLst>
                <a:tab pos="228600" algn="l"/>
              </a:tabLst>
            </a:pP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concluded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people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purchase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on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Saturday.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143000" y="1885950"/>
            <a:ext cx="4152900" cy="3810000"/>
            <a:chOff x="1143000" y="1885950"/>
            <a:chExt cx="4152900" cy="38100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525" y="1895475"/>
              <a:ext cx="4133850" cy="379095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147762" y="1890712"/>
              <a:ext cx="4143375" cy="3800475"/>
            </a:xfrm>
            <a:custGeom>
              <a:avLst/>
              <a:gdLst/>
              <a:ahLst/>
              <a:cxnLst/>
              <a:rect l="l" t="t" r="r" b="b"/>
              <a:pathLst>
                <a:path w="4143375" h="3800475">
                  <a:moveTo>
                    <a:pt x="0" y="3800475"/>
                  </a:moveTo>
                  <a:lnTo>
                    <a:pt x="4143375" y="3800475"/>
                  </a:lnTo>
                  <a:lnTo>
                    <a:pt x="4143375" y="0"/>
                  </a:lnTo>
                  <a:lnTo>
                    <a:pt x="0" y="0"/>
                  </a:lnTo>
                  <a:lnTo>
                    <a:pt x="0" y="380047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84090" y="86360"/>
            <a:ext cx="1882139" cy="873125"/>
          </a:xfrm>
          <a:prstGeom prst="rect"/>
        </p:spPr>
        <p:txBody>
          <a:bodyPr wrap="square" lIns="0" tIns="64769" rIns="0" bIns="0" rtlCol="0" vert="horz">
            <a:spAutoFit/>
          </a:bodyPr>
          <a:lstStyle/>
          <a:p>
            <a:pPr marL="12700" marR="5080">
              <a:lnSpc>
                <a:spcPts val="3150"/>
              </a:lnSpc>
              <a:spcBef>
                <a:spcPts val="509"/>
              </a:spcBef>
            </a:pPr>
            <a:r>
              <a:rPr dirty="0" sz="2900" spc="-260"/>
              <a:t>FINDINGS</a:t>
            </a:r>
            <a:r>
              <a:rPr dirty="0" sz="2900" spc="-20"/>
              <a:t> </a:t>
            </a:r>
            <a:r>
              <a:rPr dirty="0" sz="2900" spc="-50"/>
              <a:t>&amp; </a:t>
            </a:r>
            <a:r>
              <a:rPr dirty="0" sz="2900" spc="-310"/>
              <a:t>INSIGHTS</a:t>
            </a:r>
            <a:endParaRPr sz="2900"/>
          </a:p>
        </p:txBody>
      </p:sp>
      <p:sp>
        <p:nvSpPr>
          <p:cNvPr id="3" name="object 3" descr=""/>
          <p:cNvSpPr txBox="1"/>
          <p:nvPr/>
        </p:nvSpPr>
        <p:spPr>
          <a:xfrm>
            <a:off x="456565" y="1212744"/>
            <a:ext cx="11049635" cy="503491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42900" indent="-228600">
              <a:lnSpc>
                <a:spcPct val="100000"/>
              </a:lnSpc>
              <a:spcBef>
                <a:spcPts val="855"/>
              </a:spcBef>
              <a:buSzPct val="132000"/>
              <a:buChar char="•"/>
              <a:tabLst>
                <a:tab pos="342900" algn="l"/>
              </a:tabLst>
            </a:pP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concluded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comparatively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highest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growth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rate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2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Branch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dirty="0" sz="1250" spc="-2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aseline="21604" sz="1350" spc="-44">
                <a:solidFill>
                  <a:srgbClr val="FFFFFF"/>
                </a:solidFill>
                <a:latin typeface="Arial MT"/>
                <a:cs typeface="Arial MT"/>
              </a:rPr>
              <a:t>st</a:t>
            </a:r>
            <a:r>
              <a:rPr dirty="0" baseline="21604" sz="1350" spc="8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5">
                <a:solidFill>
                  <a:srgbClr val="FFFFFF"/>
                </a:solidFill>
                <a:latin typeface="Arial MT"/>
                <a:cs typeface="Arial MT"/>
              </a:rPr>
              <a:t>month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last(3</a:t>
            </a:r>
            <a:r>
              <a:rPr dirty="0" baseline="21604" sz="1350" spc="-52">
                <a:solidFill>
                  <a:srgbClr val="FFFFFF"/>
                </a:solidFill>
                <a:latin typeface="Arial MT"/>
                <a:cs typeface="Arial MT"/>
              </a:rPr>
              <a:t>rd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5">
                <a:solidFill>
                  <a:srgbClr val="FFFFFF"/>
                </a:solidFill>
                <a:latin typeface="Arial MT"/>
                <a:cs typeface="Arial MT"/>
              </a:rPr>
              <a:t>month.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(though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negative).</a:t>
            </a:r>
            <a:endParaRPr sz="1250">
              <a:latin typeface="Arial MT"/>
              <a:cs typeface="Arial MT"/>
            </a:endParaRPr>
          </a:p>
          <a:p>
            <a:pPr marL="342900" indent="-228600">
              <a:lnSpc>
                <a:spcPct val="100000"/>
              </a:lnSpc>
              <a:spcBef>
                <a:spcPts val="1355"/>
              </a:spcBef>
              <a:buSzPct val="132000"/>
              <a:buChar char="•"/>
              <a:tabLst>
                <a:tab pos="342900" algn="l"/>
              </a:tabLst>
            </a:pP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There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1250" spc="1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branches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lines.</a:t>
            </a:r>
            <a:r>
              <a:rPr dirty="0" sz="12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3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income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5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been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ranked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from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6.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 b="1">
                <a:solidFill>
                  <a:srgbClr val="53BBDF"/>
                </a:solidFill>
                <a:latin typeface="Arial"/>
                <a:cs typeface="Arial"/>
              </a:rPr>
              <a:t>branch</a:t>
            </a:r>
            <a:r>
              <a:rPr dirty="0" sz="1250" spc="-5" b="1">
                <a:solidFill>
                  <a:srgbClr val="53BBDF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53BBDF"/>
                </a:solidFill>
                <a:latin typeface="Arial"/>
                <a:cs typeface="Arial"/>
              </a:rPr>
              <a:t>A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 b="1">
                <a:solidFill>
                  <a:srgbClr val="BDCAD1"/>
                </a:solidFill>
                <a:latin typeface="Arial"/>
                <a:cs typeface="Arial"/>
              </a:rPr>
              <a:t>‘Home</a:t>
            </a:r>
            <a:r>
              <a:rPr dirty="0" sz="1250" spc="-10" b="1">
                <a:solidFill>
                  <a:srgbClr val="BDCAD1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BDCAD1"/>
                </a:solidFill>
                <a:latin typeface="Arial"/>
                <a:cs typeface="Arial"/>
              </a:rPr>
              <a:t>&amp;</a:t>
            </a:r>
            <a:r>
              <a:rPr dirty="0" sz="1250" spc="5" b="1">
                <a:solidFill>
                  <a:srgbClr val="BDCAD1"/>
                </a:solidFill>
                <a:latin typeface="Arial"/>
                <a:cs typeface="Arial"/>
              </a:rPr>
              <a:t> </a:t>
            </a:r>
            <a:r>
              <a:rPr dirty="0" sz="1250" spc="-45" b="1">
                <a:solidFill>
                  <a:srgbClr val="BDCAD1"/>
                </a:solidFill>
                <a:latin typeface="Arial"/>
                <a:cs typeface="Arial"/>
              </a:rPr>
              <a:t>lifestyle’</a:t>
            </a:r>
            <a:r>
              <a:rPr dirty="0" sz="1250" spc="-15" b="1">
                <a:solidFill>
                  <a:srgbClr val="BDCAD1"/>
                </a:solidFill>
                <a:latin typeface="Arial"/>
                <a:cs typeface="Arial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generates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highest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income.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 b="1">
                <a:solidFill>
                  <a:srgbClr val="53BBDF"/>
                </a:solidFill>
                <a:latin typeface="Arial"/>
                <a:cs typeface="Arial"/>
              </a:rPr>
              <a:t>branch</a:t>
            </a:r>
            <a:r>
              <a:rPr dirty="0" sz="1250" b="1">
                <a:solidFill>
                  <a:srgbClr val="53BBDF"/>
                </a:solidFill>
                <a:latin typeface="Arial"/>
                <a:cs typeface="Arial"/>
              </a:rPr>
              <a:t> </a:t>
            </a:r>
            <a:r>
              <a:rPr dirty="0" sz="1250" spc="-25" b="1">
                <a:solidFill>
                  <a:srgbClr val="53BBDF"/>
                </a:solidFill>
                <a:latin typeface="Arial"/>
                <a:cs typeface="Arial"/>
              </a:rPr>
              <a:t>B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endParaRPr sz="1250">
              <a:latin typeface="Arial MT"/>
              <a:cs typeface="Arial MT"/>
            </a:endParaRPr>
          </a:p>
          <a:p>
            <a:pPr marL="342900">
              <a:lnSpc>
                <a:spcPct val="100000"/>
              </a:lnSpc>
              <a:spcBef>
                <a:spcPts val="380"/>
              </a:spcBef>
            </a:pPr>
            <a:r>
              <a:rPr dirty="0" sz="1250" spc="-100" b="1">
                <a:solidFill>
                  <a:srgbClr val="BDCAD1"/>
                </a:solidFill>
                <a:latin typeface="Arial"/>
                <a:cs typeface="Arial"/>
              </a:rPr>
              <a:t>‘Sports</a:t>
            </a:r>
            <a:r>
              <a:rPr dirty="0" sz="1250" spc="5" b="1">
                <a:solidFill>
                  <a:srgbClr val="BDCAD1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BDCAD1"/>
                </a:solidFill>
                <a:latin typeface="Arial"/>
                <a:cs typeface="Arial"/>
              </a:rPr>
              <a:t>&amp;</a:t>
            </a:r>
            <a:r>
              <a:rPr dirty="0" sz="1250" spc="-90" b="1">
                <a:solidFill>
                  <a:srgbClr val="BDCAD1"/>
                </a:solidFill>
                <a:latin typeface="Arial"/>
                <a:cs typeface="Arial"/>
              </a:rPr>
              <a:t> </a:t>
            </a:r>
            <a:r>
              <a:rPr dirty="0" sz="1250" spc="-40" b="1">
                <a:solidFill>
                  <a:srgbClr val="BDCAD1"/>
                </a:solidFill>
                <a:latin typeface="Arial"/>
                <a:cs typeface="Arial"/>
              </a:rPr>
              <a:t>travel’</a:t>
            </a:r>
            <a:r>
              <a:rPr dirty="0" sz="1250" spc="-45" b="1">
                <a:solidFill>
                  <a:srgbClr val="BDCAD1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‘Health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beauty’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generate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highest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income.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Both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close.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 b="1">
                <a:solidFill>
                  <a:srgbClr val="53BBDF"/>
                </a:solidFill>
                <a:latin typeface="Arial"/>
                <a:cs typeface="Arial"/>
              </a:rPr>
              <a:t>branch</a:t>
            </a:r>
            <a:r>
              <a:rPr dirty="0" sz="1250" spc="-5" b="1">
                <a:solidFill>
                  <a:srgbClr val="53BBDF"/>
                </a:solidFill>
                <a:latin typeface="Arial"/>
                <a:cs typeface="Arial"/>
              </a:rPr>
              <a:t> </a:t>
            </a:r>
            <a:r>
              <a:rPr dirty="0" sz="1250" spc="-100" b="1">
                <a:solidFill>
                  <a:srgbClr val="53BBDF"/>
                </a:solidFill>
                <a:latin typeface="Arial"/>
                <a:cs typeface="Arial"/>
              </a:rPr>
              <a:t>C</a:t>
            </a: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0" b="1">
                <a:solidFill>
                  <a:srgbClr val="BDCAD1"/>
                </a:solidFill>
                <a:latin typeface="Arial"/>
                <a:cs typeface="Arial"/>
              </a:rPr>
              <a:t>‘Food</a:t>
            </a:r>
            <a:r>
              <a:rPr dirty="0" sz="1250" spc="-55" b="1">
                <a:solidFill>
                  <a:srgbClr val="BDCAD1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BDCAD1"/>
                </a:solidFill>
                <a:latin typeface="Arial"/>
                <a:cs typeface="Arial"/>
              </a:rPr>
              <a:t>&amp; </a:t>
            </a:r>
            <a:r>
              <a:rPr dirty="0" sz="1250" spc="-65" b="1">
                <a:solidFill>
                  <a:srgbClr val="BDCAD1"/>
                </a:solidFill>
                <a:latin typeface="Arial"/>
                <a:cs typeface="Arial"/>
              </a:rPr>
              <a:t>beverages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’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generate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highest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income.</a:t>
            </a:r>
            <a:endParaRPr sz="1250">
              <a:latin typeface="Arial MT"/>
              <a:cs typeface="Arial MT"/>
            </a:endParaRPr>
          </a:p>
          <a:p>
            <a:pPr marL="342900" indent="-228600">
              <a:lnSpc>
                <a:spcPct val="100000"/>
              </a:lnSpc>
              <a:spcBef>
                <a:spcPts val="1355"/>
              </a:spcBef>
              <a:buSzPct val="132000"/>
              <a:buChar char="•"/>
              <a:tabLst>
                <a:tab pos="342900" algn="l"/>
              </a:tabLst>
            </a:pP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every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line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‘avg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sales’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300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350.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Maximum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sale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950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1050.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5">
                <a:solidFill>
                  <a:srgbClr val="FFFFFF"/>
                </a:solidFill>
                <a:latin typeface="Arial MT"/>
                <a:cs typeface="Arial MT"/>
              </a:rPr>
              <a:t>Minimum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Sale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10</a:t>
            </a:r>
            <a:r>
              <a:rPr dirty="0" sz="1250" spc="-1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30.</a:t>
            </a:r>
            <a:endParaRPr sz="1250">
              <a:latin typeface="Arial MT"/>
              <a:cs typeface="Arial MT"/>
            </a:endParaRPr>
          </a:p>
          <a:p>
            <a:pPr marL="342900" marR="599440" indent="-229235">
              <a:lnSpc>
                <a:spcPct val="125200"/>
              </a:lnSpc>
              <a:spcBef>
                <a:spcPts val="1050"/>
              </a:spcBef>
              <a:buSzPct val="132000"/>
              <a:buChar char="•"/>
              <a:tabLst>
                <a:tab pos="342900" algn="l"/>
              </a:tabLst>
            </a:pP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observed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there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unusually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low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happening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any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of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line.</a:t>
            </a:r>
            <a:r>
              <a:rPr dirty="0" sz="1250" spc="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14">
                <a:solidFill>
                  <a:srgbClr val="FFFFFF"/>
                </a:solidFill>
                <a:latin typeface="Arial MT"/>
                <a:cs typeface="Arial MT"/>
              </a:rPr>
              <a:t>Eg,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100k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or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–ve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transaction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etc.</a:t>
            </a:r>
            <a:r>
              <a:rPr dirty="0" sz="1250" spc="2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10">
                <a:solidFill>
                  <a:srgbClr val="FFFFFF"/>
                </a:solidFill>
                <a:latin typeface="Arial MT"/>
                <a:cs typeface="Arial MT"/>
              </a:rPr>
              <a:t>So,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there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no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anomaly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any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transactions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branches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lines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250" spc="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Walmart.</a:t>
            </a:r>
            <a:endParaRPr sz="1250">
              <a:latin typeface="Arial MT"/>
              <a:cs typeface="Arial MT"/>
            </a:endParaRPr>
          </a:p>
          <a:p>
            <a:pPr marL="342900" marR="630555" indent="-229235">
              <a:lnSpc>
                <a:spcPct val="125200"/>
              </a:lnSpc>
              <a:spcBef>
                <a:spcPts val="975"/>
              </a:spcBef>
              <a:buSzPct val="132000"/>
              <a:buChar char="•"/>
              <a:tabLst>
                <a:tab pos="342900" algn="l"/>
              </a:tabLst>
            </a:pP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Cities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Mandalay,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Naypyitaw,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Yangon.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Payment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methods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5">
                <a:solidFill>
                  <a:srgbClr val="FFFFFF"/>
                </a:solidFill>
                <a:latin typeface="Arial MT"/>
                <a:cs typeface="Arial MT"/>
              </a:rPr>
              <a:t>Cash,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Credit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Card,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Ewallet.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Mandalay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city,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methods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close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~110.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Naypyitaw</a:t>
            </a:r>
            <a:r>
              <a:rPr dirty="0" sz="125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city,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14">
                <a:solidFill>
                  <a:srgbClr val="FFFFFF"/>
                </a:solidFill>
                <a:latin typeface="Arial MT"/>
                <a:cs typeface="Arial MT"/>
              </a:rPr>
              <a:t>cash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transactions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relatively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~124.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Yangon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city,</a:t>
            </a:r>
            <a:r>
              <a:rPr dirty="0" sz="125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Ewallet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transactions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higher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~126.</a:t>
            </a:r>
            <a:endParaRPr sz="1250">
              <a:latin typeface="Arial MT"/>
              <a:cs typeface="Arial MT"/>
            </a:endParaRPr>
          </a:p>
          <a:p>
            <a:pPr marL="342900" marR="81280" indent="-229235">
              <a:lnSpc>
                <a:spcPct val="125099"/>
              </a:lnSpc>
              <a:spcBef>
                <a:spcPts val="975"/>
              </a:spcBef>
              <a:buSzPct val="132000"/>
              <a:buChar char="•"/>
              <a:tabLst>
                <a:tab pos="342900" algn="l"/>
              </a:tabLst>
            </a:pPr>
            <a:r>
              <a:rPr dirty="0" sz="1250" spc="-13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distribution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total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both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Genders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Male,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Female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even</a:t>
            </a:r>
            <a:r>
              <a:rPr dirty="0" sz="1250" spc="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i.e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50k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60k.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There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only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one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exception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rule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i.e</a:t>
            </a:r>
            <a:r>
              <a:rPr dirty="0" sz="1250" spc="2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male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dirty="0" baseline="21604" sz="1350">
                <a:solidFill>
                  <a:srgbClr val="FFFFFF"/>
                </a:solidFill>
                <a:latin typeface="Arial MT"/>
                <a:cs typeface="Arial MT"/>
              </a:rPr>
              <a:t>nd</a:t>
            </a:r>
            <a:r>
              <a:rPr dirty="0" baseline="21604" sz="135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Month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(Feb)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below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range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i.e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~40k.</a:t>
            </a:r>
            <a:endParaRPr sz="1250">
              <a:latin typeface="Arial MT"/>
              <a:cs typeface="Arial MT"/>
            </a:endParaRPr>
          </a:p>
          <a:p>
            <a:pPr marL="342900" marR="250825" indent="-229235">
              <a:lnSpc>
                <a:spcPct val="125200"/>
              </a:lnSpc>
              <a:spcBef>
                <a:spcPts val="980"/>
              </a:spcBef>
              <a:buChar char="•"/>
              <a:tabLst>
                <a:tab pos="342900" algn="l"/>
                <a:tab pos="388620" algn="l"/>
              </a:tabLst>
            </a:pPr>
            <a:r>
              <a:rPr dirty="0" sz="165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clear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5">
                <a:solidFill>
                  <a:srgbClr val="FFFFFF"/>
                </a:solidFill>
                <a:latin typeface="Arial MT"/>
                <a:cs typeface="Arial MT"/>
              </a:rPr>
              <a:t>customers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type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(Member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or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Normal)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preferring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line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equally.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25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5">
                <a:solidFill>
                  <a:srgbClr val="FFFFFF"/>
                </a:solidFill>
                <a:latin typeface="Arial MT"/>
                <a:cs typeface="Arial MT"/>
              </a:rPr>
              <a:t>Customer</a:t>
            </a:r>
            <a:r>
              <a:rPr dirty="0" sz="1250" spc="-1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3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distribution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is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0">
                <a:solidFill>
                  <a:srgbClr val="FFFFFF"/>
                </a:solidFill>
                <a:latin typeface="Arial MT"/>
                <a:cs typeface="Arial MT"/>
              </a:rPr>
              <a:t>even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is between</a:t>
            </a:r>
            <a:r>
              <a:rPr dirty="0" sz="1250" spc="2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~75-95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line.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Total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expenditure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type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customer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across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line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again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~25k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~30k.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So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preference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by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both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type</a:t>
            </a:r>
            <a:r>
              <a:rPr dirty="0" sz="125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25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10">
                <a:solidFill>
                  <a:srgbClr val="FFFFFF"/>
                </a:solidFill>
                <a:latin typeface="Arial MT"/>
                <a:cs typeface="Arial MT"/>
              </a:rPr>
              <a:t>customers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all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lines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even.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There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Specific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relation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found.</a:t>
            </a:r>
            <a:endParaRPr sz="1250">
              <a:latin typeface="Arial MT"/>
              <a:cs typeface="Arial MT"/>
            </a:endParaRPr>
          </a:p>
          <a:p>
            <a:pPr marL="342900" indent="-228600">
              <a:lnSpc>
                <a:spcPct val="100000"/>
              </a:lnSpc>
              <a:spcBef>
                <a:spcPts val="1430"/>
              </a:spcBef>
              <a:buSzPct val="132000"/>
              <a:buChar char="•"/>
              <a:tabLst>
                <a:tab pos="342900" algn="l"/>
              </a:tabLst>
            </a:pP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see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day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30</a:t>
            </a:r>
            <a:r>
              <a:rPr dirty="0" baseline="24691" sz="1350">
                <a:solidFill>
                  <a:srgbClr val="FFFFFF"/>
                </a:solidFill>
                <a:latin typeface="Arial MT"/>
                <a:cs typeface="Arial MT"/>
              </a:rPr>
              <a:t>th</a:t>
            </a:r>
            <a:r>
              <a:rPr dirty="0" baseline="24691" sz="1350" spc="10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Day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the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total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purchases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product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lines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between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152</a:t>
            </a:r>
            <a:r>
              <a:rPr dirty="0" sz="125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178.</a:t>
            </a:r>
            <a:endParaRPr sz="1250">
              <a:latin typeface="Arial MT"/>
              <a:cs typeface="Arial MT"/>
            </a:endParaRPr>
          </a:p>
          <a:p>
            <a:pPr marL="342900" indent="-228600">
              <a:lnSpc>
                <a:spcPct val="100000"/>
              </a:lnSpc>
              <a:spcBef>
                <a:spcPts val="1350"/>
              </a:spcBef>
              <a:buSzPct val="132000"/>
              <a:buChar char="•"/>
              <a:tabLst>
                <a:tab pos="342900" algn="l"/>
              </a:tabLst>
            </a:pP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see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top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product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lines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revenue.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dirty="0" baseline="21604" sz="1350" spc="-15">
                <a:solidFill>
                  <a:srgbClr val="FFFFFF"/>
                </a:solidFill>
                <a:latin typeface="Arial MT"/>
                <a:cs typeface="Arial MT"/>
              </a:rPr>
              <a:t>st</a:t>
            </a:r>
            <a:r>
              <a:rPr dirty="0" baseline="21604" sz="1350" spc="82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Food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beverages.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dirty="0" baseline="21604" sz="1350">
                <a:solidFill>
                  <a:srgbClr val="FFFFFF"/>
                </a:solidFill>
                <a:latin typeface="Arial MT"/>
                <a:cs typeface="Arial MT"/>
              </a:rPr>
              <a:t>nd</a:t>
            </a:r>
            <a:r>
              <a:rPr dirty="0" baseline="21604" sz="1350" spc="82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Sports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Travel.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dirty="0" baseline="21604" sz="1350">
                <a:solidFill>
                  <a:srgbClr val="FFFFFF"/>
                </a:solidFill>
                <a:latin typeface="Arial MT"/>
                <a:cs typeface="Arial MT"/>
              </a:rPr>
              <a:t>rd</a:t>
            </a:r>
            <a:r>
              <a:rPr dirty="0" baseline="21604" sz="1350" spc="67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Electronic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Accessories</a:t>
            </a:r>
            <a:endParaRPr sz="1250">
              <a:latin typeface="Arial MT"/>
              <a:cs typeface="Arial MT"/>
            </a:endParaRPr>
          </a:p>
          <a:p>
            <a:pPr marL="388620" indent="-274320">
              <a:lnSpc>
                <a:spcPct val="100000"/>
              </a:lnSpc>
              <a:spcBef>
                <a:spcPts val="1355"/>
              </a:spcBef>
              <a:buSzPct val="132000"/>
              <a:buChar char="•"/>
              <a:tabLst>
                <a:tab pos="388620" algn="l"/>
              </a:tabLst>
            </a:pP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clear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 highest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revenue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generated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Saturday.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5">
                <a:solidFill>
                  <a:srgbClr val="FFFFFF"/>
                </a:solidFill>
                <a:latin typeface="Arial MT"/>
                <a:cs typeface="Arial MT"/>
              </a:rPr>
              <a:t>Lowest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3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Monday.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0">
                <a:solidFill>
                  <a:srgbClr val="FFFFFF"/>
                </a:solidFill>
                <a:latin typeface="Arial MT"/>
                <a:cs typeface="Arial MT"/>
              </a:rPr>
              <a:t>concluded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peopl</a:t>
            </a:r>
            <a:r>
              <a:rPr dirty="0" sz="1250" spc="-1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purchase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Saturday.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94373"/>
            <a:ext cx="10745470" cy="830580"/>
          </a:xfrm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475"/>
              </a:spcBef>
            </a:pPr>
            <a:r>
              <a:rPr dirty="0" sz="2750" spc="-295"/>
              <a:t>RECOMMENDATIONS</a:t>
            </a:r>
            <a:r>
              <a:rPr dirty="0" sz="2750" spc="5"/>
              <a:t> </a:t>
            </a:r>
            <a:r>
              <a:rPr dirty="0" sz="2750"/>
              <a:t>–</a:t>
            </a:r>
            <a:r>
              <a:rPr dirty="0" sz="2750" spc="-10"/>
              <a:t> </a:t>
            </a:r>
            <a:r>
              <a:rPr dirty="0" sz="2750" spc="-245"/>
              <a:t>TO</a:t>
            </a:r>
            <a:r>
              <a:rPr dirty="0" sz="2750" spc="20"/>
              <a:t> </a:t>
            </a:r>
            <a:r>
              <a:rPr dirty="0" sz="2750" spc="-390"/>
              <a:t>INCREASE</a:t>
            </a:r>
            <a:r>
              <a:rPr dirty="0" sz="2750" spc="45"/>
              <a:t> </a:t>
            </a:r>
            <a:r>
              <a:rPr dirty="0" sz="2750" spc="-400"/>
              <a:t>SALES,</a:t>
            </a:r>
            <a:r>
              <a:rPr dirty="0" sz="2750" spc="50"/>
              <a:t> </a:t>
            </a:r>
            <a:r>
              <a:rPr dirty="0" sz="2750" spc="-370"/>
              <a:t>CUSTOMER</a:t>
            </a:r>
            <a:r>
              <a:rPr dirty="0" sz="2750" spc="20"/>
              <a:t> </a:t>
            </a:r>
            <a:r>
              <a:rPr dirty="0" sz="2750" spc="-290"/>
              <a:t>ENGAGEMENT</a:t>
            </a:r>
            <a:r>
              <a:rPr dirty="0" sz="2750" spc="-30"/>
              <a:t> </a:t>
            </a:r>
            <a:r>
              <a:rPr dirty="0" sz="2750" spc="-50"/>
              <a:t>&amp; </a:t>
            </a:r>
            <a:r>
              <a:rPr dirty="0" sz="2750" spc="-300"/>
              <a:t>OPERATIONAL</a:t>
            </a:r>
            <a:r>
              <a:rPr dirty="0" sz="2750" spc="-15"/>
              <a:t> </a:t>
            </a:r>
            <a:r>
              <a:rPr dirty="0" sz="2750" spc="-360"/>
              <a:t>EFFICIENCY</a:t>
            </a:r>
            <a:endParaRPr sz="2750"/>
          </a:p>
        </p:txBody>
      </p:sp>
      <p:sp>
        <p:nvSpPr>
          <p:cNvPr id="3" name="object 3" descr=""/>
          <p:cNvSpPr txBox="1"/>
          <p:nvPr/>
        </p:nvSpPr>
        <p:spPr>
          <a:xfrm>
            <a:off x="285750" y="1099652"/>
            <a:ext cx="11403330" cy="337883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250" spc="-100" b="1">
                <a:solidFill>
                  <a:srgbClr val="BDCAD1"/>
                </a:solidFill>
                <a:latin typeface="Arial"/>
                <a:cs typeface="Arial"/>
              </a:rPr>
              <a:t>Branch-</a:t>
            </a:r>
            <a:r>
              <a:rPr dirty="0" sz="1250" spc="-105" b="1">
                <a:solidFill>
                  <a:srgbClr val="BDCAD1"/>
                </a:solidFill>
                <a:latin typeface="Arial"/>
                <a:cs typeface="Arial"/>
              </a:rPr>
              <a:t>Specific</a:t>
            </a:r>
            <a:r>
              <a:rPr dirty="0" sz="1250" spc="125" b="1">
                <a:solidFill>
                  <a:srgbClr val="BDCAD1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BDCAD1"/>
                </a:solidFill>
                <a:latin typeface="Arial"/>
                <a:cs typeface="Arial"/>
              </a:rPr>
              <a:t>Promotions:</a:t>
            </a:r>
            <a:endParaRPr sz="1250">
              <a:latin typeface="Arial"/>
              <a:cs typeface="Arial"/>
            </a:endParaRPr>
          </a:p>
          <a:p>
            <a:pPr marL="241300" marR="5080" indent="-229235">
              <a:lnSpc>
                <a:spcPct val="115199"/>
              </a:lnSpc>
              <a:spcBef>
                <a:spcPts val="975"/>
              </a:spcBef>
              <a:buSzPct val="132000"/>
              <a:buFont typeface="Arial MT"/>
              <a:buChar char="•"/>
              <a:tabLst>
                <a:tab pos="241300" algn="l"/>
              </a:tabLst>
            </a:pPr>
            <a:r>
              <a:rPr dirty="0" sz="1250" spc="-114" b="1">
                <a:solidFill>
                  <a:srgbClr val="FFFFFF"/>
                </a:solidFill>
                <a:latin typeface="Arial"/>
                <a:cs typeface="Arial"/>
              </a:rPr>
              <a:t>Branch</a:t>
            </a:r>
            <a:r>
              <a:rPr dirty="0" sz="12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10">
                <a:solidFill>
                  <a:srgbClr val="FFFFFF"/>
                </a:solidFill>
                <a:latin typeface="Arial MT"/>
                <a:cs typeface="Arial MT"/>
              </a:rPr>
              <a:t>Since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0">
                <a:solidFill>
                  <a:srgbClr val="FFFFFF"/>
                </a:solidFill>
                <a:latin typeface="Arial MT"/>
                <a:cs typeface="Arial MT"/>
              </a:rPr>
              <a:t>"Home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Lifestyle"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generates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highest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revenue,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focus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promotions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marketing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efforts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expanding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product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ran</a:t>
            </a:r>
            <a:r>
              <a:rPr dirty="0" sz="1250" spc="-1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ge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0">
                <a:solidFill>
                  <a:srgbClr val="FFFFFF"/>
                </a:solidFill>
                <a:latin typeface="Arial MT"/>
                <a:cs typeface="Arial MT"/>
              </a:rPr>
              <a:t>enhancing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visibility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this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category.</a:t>
            </a:r>
            <a:endParaRPr sz="12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205"/>
              </a:spcBef>
              <a:buSzPct val="132000"/>
              <a:buFont typeface="Arial MT"/>
              <a:buChar char="•"/>
              <a:tabLst>
                <a:tab pos="241300" algn="l"/>
              </a:tabLst>
            </a:pPr>
            <a:r>
              <a:rPr dirty="0" sz="1250" spc="-114" b="1">
                <a:solidFill>
                  <a:srgbClr val="FFFFFF"/>
                </a:solidFill>
                <a:latin typeface="Arial"/>
                <a:cs typeface="Arial"/>
              </a:rPr>
              <a:t>Branch</a:t>
            </a:r>
            <a:r>
              <a:rPr dirty="0" sz="12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50" spc="-145" b="1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z="1250" spc="-145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z="125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10">
                <a:solidFill>
                  <a:srgbClr val="FFFFFF"/>
                </a:solidFill>
                <a:latin typeface="Arial MT"/>
                <a:cs typeface="Arial MT"/>
              </a:rPr>
              <a:t>Both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"Sports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Travel"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"Health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Beauty"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performing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well,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30">
                <a:solidFill>
                  <a:srgbClr val="FFFFFF"/>
                </a:solidFill>
                <a:latin typeface="Arial MT"/>
                <a:cs typeface="Arial MT"/>
              </a:rPr>
              <a:t>so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lines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should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prioritized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bundled</a:t>
            </a:r>
            <a:r>
              <a:rPr dirty="0" sz="1250" spc="10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promotions,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seasonal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discounts,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endParaRPr sz="1250">
              <a:latin typeface="Arial MT"/>
              <a:cs typeface="Arial MT"/>
            </a:endParaRPr>
          </a:p>
          <a:p>
            <a:pPr marL="241300">
              <a:lnSpc>
                <a:spcPct val="100000"/>
              </a:lnSpc>
              <a:spcBef>
                <a:spcPts val="225"/>
              </a:spcBef>
            </a:pP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loyalty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programs.</a:t>
            </a:r>
            <a:endParaRPr sz="12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280"/>
              </a:spcBef>
              <a:buSzPct val="132000"/>
              <a:buFont typeface="Arial MT"/>
              <a:buChar char="•"/>
              <a:tabLst>
                <a:tab pos="241300" algn="l"/>
              </a:tabLst>
            </a:pPr>
            <a:r>
              <a:rPr dirty="0" sz="1250" spc="-114" b="1">
                <a:solidFill>
                  <a:srgbClr val="FFFFFF"/>
                </a:solidFill>
                <a:latin typeface="Arial"/>
                <a:cs typeface="Arial"/>
              </a:rPr>
              <a:t>Branch</a:t>
            </a:r>
            <a:r>
              <a:rPr dirty="0" sz="1250" spc="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250" spc="-85" b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"Food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Beverages"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top-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performing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category,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so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introducing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combo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deals,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special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pricing,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or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adding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0">
                <a:solidFill>
                  <a:srgbClr val="FFFFFF"/>
                </a:solidFill>
                <a:latin typeface="Arial MT"/>
                <a:cs typeface="Arial MT"/>
              </a:rPr>
              <a:t>premium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products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might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further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boost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sales.</a:t>
            </a: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•"/>
            </a:pPr>
            <a:endParaRPr sz="1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30"/>
              </a:spcBef>
              <a:buClr>
                <a:srgbClr val="FFFFFF"/>
              </a:buClr>
              <a:buFont typeface="Arial MT"/>
              <a:buChar char="•"/>
            </a:pPr>
            <a:endParaRPr sz="12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50" spc="-114" b="1">
                <a:solidFill>
                  <a:srgbClr val="BDCAD1"/>
                </a:solidFill>
                <a:latin typeface="Arial"/>
                <a:cs typeface="Arial"/>
              </a:rPr>
              <a:t>Product</a:t>
            </a:r>
            <a:r>
              <a:rPr dirty="0" sz="1250" spc="40" b="1">
                <a:solidFill>
                  <a:srgbClr val="BDCAD1"/>
                </a:solidFill>
                <a:latin typeface="Arial"/>
                <a:cs typeface="Arial"/>
              </a:rPr>
              <a:t> </a:t>
            </a:r>
            <a:r>
              <a:rPr dirty="0" sz="1250" spc="-80" b="1">
                <a:solidFill>
                  <a:srgbClr val="BDCAD1"/>
                </a:solidFill>
                <a:latin typeface="Arial"/>
                <a:cs typeface="Arial"/>
              </a:rPr>
              <a:t>Line-</a:t>
            </a:r>
            <a:r>
              <a:rPr dirty="0" sz="1250" spc="-105" b="1">
                <a:solidFill>
                  <a:srgbClr val="BDCAD1"/>
                </a:solidFill>
                <a:latin typeface="Arial"/>
                <a:cs typeface="Arial"/>
              </a:rPr>
              <a:t>Specific</a:t>
            </a:r>
            <a:r>
              <a:rPr dirty="0" sz="1250" spc="85" b="1">
                <a:solidFill>
                  <a:srgbClr val="BDCAD1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BDCAD1"/>
                </a:solidFill>
                <a:latin typeface="Arial"/>
                <a:cs typeface="Arial"/>
              </a:rPr>
              <a:t>Strategies:</a:t>
            </a:r>
            <a:endParaRPr sz="1250">
              <a:latin typeface="Arial"/>
              <a:cs typeface="Arial"/>
            </a:endParaRPr>
          </a:p>
          <a:p>
            <a:pPr marL="241300" marR="62230" indent="-229235">
              <a:lnSpc>
                <a:spcPct val="115199"/>
              </a:lnSpc>
              <a:spcBef>
                <a:spcPts val="980"/>
              </a:spcBef>
              <a:buSzPct val="132000"/>
              <a:buChar char="•"/>
              <a:tabLst>
                <a:tab pos="241300" algn="l"/>
              </a:tabLst>
            </a:pPr>
            <a:r>
              <a:rPr dirty="0" sz="1250" spc="-110">
                <a:solidFill>
                  <a:srgbClr val="FFFFFF"/>
                </a:solidFill>
                <a:latin typeface="Arial MT"/>
                <a:cs typeface="Arial MT"/>
              </a:rPr>
              <a:t>Since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average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across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lines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relatively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similar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(between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300</a:t>
            </a:r>
            <a:r>
              <a:rPr dirty="0" sz="1250" spc="-1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350),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explore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cross-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promotion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opportunities.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example,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combine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lower-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performing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lines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higher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performers,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45">
                <a:solidFill>
                  <a:srgbClr val="FFFFFF"/>
                </a:solidFill>
                <a:latin typeface="Arial MT"/>
                <a:cs typeface="Arial MT"/>
              </a:rPr>
              <a:t>such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offering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discounts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"Electronic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Accessories"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"Food</a:t>
            </a:r>
            <a:r>
              <a:rPr dirty="0" sz="125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Beverages"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purchases.</a:t>
            </a:r>
            <a:endParaRPr sz="12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200"/>
              </a:spcBef>
              <a:buSzPct val="132000"/>
              <a:buChar char="•"/>
              <a:tabLst>
                <a:tab pos="241300" algn="l"/>
              </a:tabLst>
            </a:pP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"Food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Beverages"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being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top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revenue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earner,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consider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allocating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inventory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introducing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unique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products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10">
                <a:solidFill>
                  <a:srgbClr val="FFFFFF"/>
                </a:solidFill>
                <a:latin typeface="Arial MT"/>
                <a:cs typeface="Arial MT"/>
              </a:rPr>
              <a:t>th</a:t>
            </a:r>
            <a:r>
              <a:rPr dirty="0" sz="1250" spc="-1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category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maintain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momentum.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5750" y="4866813"/>
            <a:ext cx="11427460" cy="1767839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250" spc="-90" b="1">
                <a:solidFill>
                  <a:srgbClr val="BDCAD1"/>
                </a:solidFill>
                <a:latin typeface="Arial"/>
                <a:cs typeface="Arial"/>
              </a:rPr>
              <a:t>Targeted</a:t>
            </a:r>
            <a:r>
              <a:rPr dirty="0" sz="1250" spc="60" b="1">
                <a:solidFill>
                  <a:srgbClr val="BDCAD1"/>
                </a:solidFill>
                <a:latin typeface="Arial"/>
                <a:cs typeface="Arial"/>
              </a:rPr>
              <a:t> </a:t>
            </a:r>
            <a:r>
              <a:rPr dirty="0" sz="1250" spc="-110" b="1">
                <a:solidFill>
                  <a:srgbClr val="BDCAD1"/>
                </a:solidFill>
                <a:latin typeface="Arial"/>
                <a:cs typeface="Arial"/>
              </a:rPr>
              <a:t>Sales</a:t>
            </a:r>
            <a:r>
              <a:rPr dirty="0" sz="1250" spc="40" b="1">
                <a:solidFill>
                  <a:srgbClr val="BDCAD1"/>
                </a:solidFill>
                <a:latin typeface="Arial"/>
                <a:cs typeface="Arial"/>
              </a:rPr>
              <a:t> </a:t>
            </a:r>
            <a:r>
              <a:rPr dirty="0" sz="1250" spc="-85" b="1">
                <a:solidFill>
                  <a:srgbClr val="BDCAD1"/>
                </a:solidFill>
                <a:latin typeface="Arial"/>
                <a:cs typeface="Arial"/>
              </a:rPr>
              <a:t>Strategies</a:t>
            </a:r>
            <a:r>
              <a:rPr dirty="0" sz="1250" spc="45" b="1">
                <a:solidFill>
                  <a:srgbClr val="BDCAD1"/>
                </a:solidFill>
                <a:latin typeface="Arial"/>
                <a:cs typeface="Arial"/>
              </a:rPr>
              <a:t> </a:t>
            </a:r>
            <a:r>
              <a:rPr dirty="0" sz="1250" spc="-114" b="1">
                <a:solidFill>
                  <a:srgbClr val="BDCAD1"/>
                </a:solidFill>
                <a:latin typeface="Arial"/>
                <a:cs typeface="Arial"/>
              </a:rPr>
              <a:t>Based</a:t>
            </a:r>
            <a:r>
              <a:rPr dirty="0" sz="1250" spc="-20" b="1">
                <a:solidFill>
                  <a:srgbClr val="BDCAD1"/>
                </a:solidFill>
                <a:latin typeface="Arial"/>
                <a:cs typeface="Arial"/>
              </a:rPr>
              <a:t> </a:t>
            </a:r>
            <a:r>
              <a:rPr dirty="0" sz="1250" spc="-65" b="1">
                <a:solidFill>
                  <a:srgbClr val="BDCAD1"/>
                </a:solidFill>
                <a:latin typeface="Arial"/>
                <a:cs typeface="Arial"/>
              </a:rPr>
              <a:t>on</a:t>
            </a:r>
            <a:r>
              <a:rPr dirty="0" sz="1250" spc="-25" b="1">
                <a:solidFill>
                  <a:srgbClr val="BDCAD1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BDCAD1"/>
                </a:solidFill>
                <a:latin typeface="Arial"/>
                <a:cs typeface="Arial"/>
              </a:rPr>
              <a:t>Cities:</a:t>
            </a:r>
            <a:endParaRPr sz="12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05"/>
              </a:spcBef>
              <a:buSzPct val="132000"/>
              <a:buFont typeface="Arial MT"/>
              <a:buChar char="•"/>
              <a:tabLst>
                <a:tab pos="241300" algn="l"/>
              </a:tabLst>
            </a:pPr>
            <a:r>
              <a:rPr dirty="0" sz="1250" spc="-30" b="1">
                <a:solidFill>
                  <a:srgbClr val="FFFFFF"/>
                </a:solidFill>
                <a:latin typeface="Arial"/>
                <a:cs typeface="Arial"/>
              </a:rPr>
              <a:t>Mandalay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5">
                <a:solidFill>
                  <a:srgbClr val="FFFFFF"/>
                </a:solidFill>
                <a:latin typeface="Arial MT"/>
                <a:cs typeface="Arial MT"/>
              </a:rPr>
              <a:t>Since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payment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methods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evenly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distributed,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continue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offering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multiple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payment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options.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Introduce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e-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wallet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0">
                <a:solidFill>
                  <a:srgbClr val="FFFFFF"/>
                </a:solidFill>
                <a:latin typeface="Arial MT"/>
                <a:cs typeface="Arial MT"/>
              </a:rPr>
              <a:t>cashback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offers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increase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digital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payments.</a:t>
            </a:r>
            <a:endParaRPr sz="1250">
              <a:latin typeface="Arial MT"/>
              <a:cs typeface="Arial MT"/>
            </a:endParaRPr>
          </a:p>
          <a:p>
            <a:pPr marL="241300" marR="157480" indent="-229235">
              <a:lnSpc>
                <a:spcPct val="115199"/>
              </a:lnSpc>
              <a:spcBef>
                <a:spcPts val="975"/>
              </a:spcBef>
              <a:buSzPct val="132000"/>
              <a:buFont typeface="Arial MT"/>
              <a:buChar char="•"/>
              <a:tabLst>
                <a:tab pos="241300" algn="l"/>
              </a:tabLst>
            </a:pPr>
            <a:r>
              <a:rPr dirty="0" sz="1250" spc="-25" b="1">
                <a:solidFill>
                  <a:srgbClr val="FFFFFF"/>
                </a:solidFill>
                <a:latin typeface="Arial"/>
                <a:cs typeface="Arial"/>
              </a:rPr>
              <a:t>Naypyitaw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: </a:t>
            </a:r>
            <a:r>
              <a:rPr dirty="0" sz="1250" spc="-120">
                <a:solidFill>
                  <a:srgbClr val="FFFFFF"/>
                </a:solidFill>
                <a:latin typeface="Arial MT"/>
                <a:cs typeface="Arial MT"/>
              </a:rPr>
              <a:t>Cash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transactions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relatively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higher,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indicating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preference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traditional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payments.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Offering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incentives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digital</a:t>
            </a:r>
            <a:r>
              <a:rPr dirty="0" sz="1250" spc="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payment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methods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(like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discounts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credit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card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e-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wallet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payments)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may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increase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adoption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non-</a:t>
            </a:r>
            <a:r>
              <a:rPr dirty="0" sz="1250" spc="-110">
                <a:solidFill>
                  <a:srgbClr val="FFFFFF"/>
                </a:solidFill>
                <a:latin typeface="Arial MT"/>
                <a:cs typeface="Arial MT"/>
              </a:rPr>
              <a:t>cash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payments.</a:t>
            </a:r>
            <a:endParaRPr sz="1250">
              <a:latin typeface="Arial MT"/>
              <a:cs typeface="Arial MT"/>
            </a:endParaRPr>
          </a:p>
          <a:p>
            <a:pPr marL="241300" marR="103505" indent="-229235">
              <a:lnSpc>
                <a:spcPct val="115199"/>
              </a:lnSpc>
              <a:spcBef>
                <a:spcPts val="980"/>
              </a:spcBef>
              <a:buSzPct val="132000"/>
              <a:buFont typeface="Arial MT"/>
              <a:buChar char="•"/>
              <a:tabLst>
                <a:tab pos="241300" algn="l"/>
              </a:tabLst>
            </a:pPr>
            <a:r>
              <a:rPr dirty="0" sz="1250" spc="-80" b="1">
                <a:solidFill>
                  <a:srgbClr val="FFFFFF"/>
                </a:solidFill>
                <a:latin typeface="Arial"/>
                <a:cs typeface="Arial"/>
              </a:rPr>
              <a:t>Yangon</a:t>
            </a:r>
            <a:r>
              <a:rPr dirty="0" sz="1250" spc="-8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45">
                <a:solidFill>
                  <a:srgbClr val="FFFFFF"/>
                </a:solidFill>
                <a:latin typeface="Arial MT"/>
                <a:cs typeface="Arial MT"/>
              </a:rPr>
              <a:t>E-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wallet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preferred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0">
                <a:solidFill>
                  <a:srgbClr val="FFFFFF"/>
                </a:solidFill>
                <a:latin typeface="Arial MT"/>
                <a:cs typeface="Arial MT"/>
              </a:rPr>
              <a:t>method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here.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25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city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would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benefit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partnerships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e-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wallet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providers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offer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exclusive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rewards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0">
                <a:solidFill>
                  <a:srgbClr val="FFFFFF"/>
                </a:solidFill>
                <a:latin typeface="Arial MT"/>
                <a:cs typeface="Arial MT"/>
              </a:rPr>
              <a:t>cashback,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further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boosting </a:t>
            </a: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customer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engagement.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850" y="194373"/>
            <a:ext cx="10745470" cy="830580"/>
          </a:xfrm>
          <a:prstGeom prst="rect"/>
        </p:spPr>
        <p:txBody>
          <a:bodyPr wrap="square" lIns="0" tIns="60325" rIns="0" bIns="0" rtlCol="0" vert="horz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475"/>
              </a:spcBef>
            </a:pPr>
            <a:r>
              <a:rPr dirty="0" sz="2750" spc="-295"/>
              <a:t>RECOMMENDATIONS</a:t>
            </a:r>
            <a:r>
              <a:rPr dirty="0" sz="2750" spc="5"/>
              <a:t> </a:t>
            </a:r>
            <a:r>
              <a:rPr dirty="0" sz="2750"/>
              <a:t>–</a:t>
            </a:r>
            <a:r>
              <a:rPr dirty="0" sz="2750" spc="-10"/>
              <a:t> </a:t>
            </a:r>
            <a:r>
              <a:rPr dirty="0" sz="2750" spc="-245"/>
              <a:t>TO</a:t>
            </a:r>
            <a:r>
              <a:rPr dirty="0" sz="2750" spc="20"/>
              <a:t> </a:t>
            </a:r>
            <a:r>
              <a:rPr dirty="0" sz="2750" spc="-390"/>
              <a:t>INCREASE</a:t>
            </a:r>
            <a:r>
              <a:rPr dirty="0" sz="2750" spc="45"/>
              <a:t> </a:t>
            </a:r>
            <a:r>
              <a:rPr dirty="0" sz="2750" spc="-400"/>
              <a:t>SALES,</a:t>
            </a:r>
            <a:r>
              <a:rPr dirty="0" sz="2750" spc="50"/>
              <a:t> </a:t>
            </a:r>
            <a:r>
              <a:rPr dirty="0" sz="2750" spc="-370"/>
              <a:t>CUSTOMER</a:t>
            </a:r>
            <a:r>
              <a:rPr dirty="0" sz="2750" spc="20"/>
              <a:t> </a:t>
            </a:r>
            <a:r>
              <a:rPr dirty="0" sz="2750" spc="-290"/>
              <a:t>ENGAGEMENT</a:t>
            </a:r>
            <a:r>
              <a:rPr dirty="0" sz="2750" spc="-30"/>
              <a:t> </a:t>
            </a:r>
            <a:r>
              <a:rPr dirty="0" sz="2750" spc="-50"/>
              <a:t>&amp; </a:t>
            </a:r>
            <a:r>
              <a:rPr dirty="0" sz="2750" spc="-300"/>
              <a:t>OPERATIONAL</a:t>
            </a:r>
            <a:r>
              <a:rPr dirty="0" sz="2750" spc="-15"/>
              <a:t> </a:t>
            </a:r>
            <a:r>
              <a:rPr dirty="0" sz="2750" spc="-360"/>
              <a:t>EFFICIENCY</a:t>
            </a:r>
            <a:endParaRPr sz="275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33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pc="-105"/>
              <a:t>Customer</a:t>
            </a:r>
            <a:r>
              <a:rPr dirty="0" spc="114"/>
              <a:t> </a:t>
            </a:r>
            <a:r>
              <a:rPr dirty="0" spc="-90"/>
              <a:t>Segmentation</a:t>
            </a:r>
            <a:r>
              <a:rPr dirty="0" spc="60"/>
              <a:t> </a:t>
            </a:r>
            <a:r>
              <a:rPr dirty="0" spc="-10"/>
              <a:t>Insights:</a:t>
            </a:r>
          </a:p>
          <a:p>
            <a:pPr marL="241300" marR="258445" indent="-229235">
              <a:lnSpc>
                <a:spcPct val="115100"/>
              </a:lnSpc>
              <a:spcBef>
                <a:spcPts val="980"/>
              </a:spcBef>
              <a:buSzPct val="132000"/>
              <a:buChar char="•"/>
              <a:tabLst>
                <a:tab pos="241300" algn="l"/>
              </a:tabLst>
            </a:pPr>
            <a:r>
              <a:rPr dirty="0" spc="-90" b="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dirty="0" spc="-2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pc="-9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35" b="0">
                <a:solidFill>
                  <a:srgbClr val="FFFFFF"/>
                </a:solidFill>
                <a:latin typeface="Arial MT"/>
                <a:cs typeface="Arial MT"/>
              </a:rPr>
              <a:t>evenly</a:t>
            </a:r>
            <a:r>
              <a:rPr dirty="0" spc="-1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30" b="0">
                <a:solidFill>
                  <a:srgbClr val="FFFFFF"/>
                </a:solidFill>
                <a:latin typeface="Arial MT"/>
                <a:cs typeface="Arial MT"/>
              </a:rPr>
              <a:t>distributed</a:t>
            </a:r>
            <a:r>
              <a:rPr dirty="0" spc="-3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45" b="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dirty="0" spc="3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45" b="0">
                <a:solidFill>
                  <a:srgbClr val="FFFFFF"/>
                </a:solidFill>
                <a:latin typeface="Arial MT"/>
                <a:cs typeface="Arial MT"/>
              </a:rPr>
              <a:t>both</a:t>
            </a:r>
            <a:r>
              <a:rPr dirty="0" spc="-4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60" b="0">
                <a:solidFill>
                  <a:srgbClr val="FFFFFF"/>
                </a:solidFill>
                <a:latin typeface="Arial MT"/>
                <a:cs typeface="Arial MT"/>
              </a:rPr>
              <a:t>genders,</a:t>
            </a:r>
            <a:r>
              <a:rPr dirty="0" spc="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45" b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pc="-3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45" b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pc="-50" b="0">
                <a:solidFill>
                  <a:srgbClr val="FFFFFF"/>
                </a:solidFill>
                <a:latin typeface="Arial MT"/>
                <a:cs typeface="Arial MT"/>
              </a:rPr>
              <a:t>exception</a:t>
            </a:r>
            <a:r>
              <a:rPr dirty="0" spc="-3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pc="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45" b="0">
                <a:solidFill>
                  <a:srgbClr val="FFFFFF"/>
                </a:solidFill>
                <a:latin typeface="Arial MT"/>
                <a:cs typeface="Arial MT"/>
              </a:rPr>
              <a:t>February,</a:t>
            </a:r>
            <a:r>
              <a:rPr dirty="0" spc="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55" b="0">
                <a:solidFill>
                  <a:srgbClr val="FFFFFF"/>
                </a:solidFill>
                <a:latin typeface="Arial MT"/>
                <a:cs typeface="Arial MT"/>
              </a:rPr>
              <a:t>where</a:t>
            </a:r>
            <a:r>
              <a:rPr dirty="0" spc="-3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25" b="0">
                <a:solidFill>
                  <a:srgbClr val="FFFFFF"/>
                </a:solidFill>
                <a:latin typeface="Arial MT"/>
                <a:cs typeface="Arial MT"/>
              </a:rPr>
              <a:t>male</a:t>
            </a:r>
            <a:r>
              <a:rPr dirty="0" spc="3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95" b="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dirty="0" spc="2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pc="2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30" b="0">
                <a:solidFill>
                  <a:srgbClr val="FFFFFF"/>
                </a:solidFill>
                <a:latin typeface="Arial MT"/>
                <a:cs typeface="Arial MT"/>
              </a:rPr>
              <a:t>slightly</a:t>
            </a:r>
            <a:r>
              <a:rPr dirty="0" spc="2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60" b="0">
                <a:solidFill>
                  <a:srgbClr val="FFFFFF"/>
                </a:solidFill>
                <a:latin typeface="Arial MT"/>
                <a:cs typeface="Arial MT"/>
              </a:rPr>
              <a:t>lower.</a:t>
            </a:r>
            <a:r>
              <a:rPr dirty="0" spc="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90" b="0">
                <a:solidFill>
                  <a:srgbClr val="FFFFFF"/>
                </a:solidFill>
                <a:latin typeface="Arial MT"/>
                <a:cs typeface="Arial MT"/>
              </a:rPr>
              <a:t>Speci</a:t>
            </a:r>
            <a:r>
              <a:rPr dirty="0" spc="-19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al</a:t>
            </a:r>
            <a:r>
              <a:rPr dirty="0" spc="-4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70" b="0">
                <a:solidFill>
                  <a:srgbClr val="FFFFFF"/>
                </a:solidFill>
                <a:latin typeface="Arial MT"/>
                <a:cs typeface="Arial MT"/>
              </a:rPr>
              <a:t>promotions</a:t>
            </a:r>
            <a:r>
              <a:rPr dirty="0" spc="-2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targeted</a:t>
            </a:r>
            <a:r>
              <a:rPr dirty="0" spc="3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dirty="0" spc="2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55" b="0">
                <a:solidFill>
                  <a:srgbClr val="FFFFFF"/>
                </a:solidFill>
                <a:latin typeface="Arial MT"/>
                <a:cs typeface="Arial MT"/>
              </a:rPr>
              <a:t>male</a:t>
            </a:r>
            <a:r>
              <a:rPr dirty="0" spc="-3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25" b="0">
                <a:solidFill>
                  <a:srgbClr val="FFFFFF"/>
                </a:solidFill>
                <a:latin typeface="Arial MT"/>
                <a:cs typeface="Arial MT"/>
              </a:rPr>
              <a:t>customers </a:t>
            </a:r>
            <a:r>
              <a:rPr dirty="0" spc="-30" b="0">
                <a:solidFill>
                  <a:srgbClr val="FFFFFF"/>
                </a:solidFill>
                <a:latin typeface="Arial MT"/>
                <a:cs typeface="Arial MT"/>
              </a:rPr>
              <a:t>during</a:t>
            </a:r>
            <a:r>
              <a:rPr dirty="0" spc="-6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70" b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20" b="0">
                <a:solidFill>
                  <a:srgbClr val="FFFFFF"/>
                </a:solidFill>
                <a:latin typeface="Arial MT"/>
                <a:cs typeface="Arial MT"/>
              </a:rPr>
              <a:t>period,</a:t>
            </a:r>
            <a:r>
              <a:rPr dirty="0" spc="-5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140" b="0">
                <a:solidFill>
                  <a:srgbClr val="FFFFFF"/>
                </a:solidFill>
                <a:latin typeface="Arial MT"/>
                <a:cs typeface="Arial MT"/>
              </a:rPr>
              <a:t>such</a:t>
            </a:r>
            <a:r>
              <a:rPr dirty="0" spc="5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100" b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pc="2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FFFFFF"/>
                </a:solidFill>
                <a:latin typeface="Arial MT"/>
                <a:cs typeface="Arial MT"/>
              </a:rPr>
              <a:t>loyalty</a:t>
            </a:r>
            <a:r>
              <a:rPr dirty="0" spc="-3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65" b="0">
                <a:solidFill>
                  <a:srgbClr val="FFFFFF"/>
                </a:solidFill>
                <a:latin typeface="Arial MT"/>
                <a:cs typeface="Arial MT"/>
              </a:rPr>
              <a:t>points</a:t>
            </a:r>
            <a:r>
              <a:rPr dirty="0" spc="-2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pc="2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95" b="0">
                <a:solidFill>
                  <a:srgbClr val="FFFFFF"/>
                </a:solidFill>
                <a:latin typeface="Arial MT"/>
                <a:cs typeface="Arial MT"/>
              </a:rPr>
              <a:t>discounts,</a:t>
            </a:r>
            <a:r>
              <a:rPr dirty="0" spc="-3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40" b="0">
                <a:solidFill>
                  <a:srgbClr val="FFFFFF"/>
                </a:solidFill>
                <a:latin typeface="Arial MT"/>
                <a:cs typeface="Arial MT"/>
              </a:rPr>
              <a:t>could</a:t>
            </a:r>
            <a:r>
              <a:rPr dirty="0" spc="4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45" b="0">
                <a:solidFill>
                  <a:srgbClr val="FFFFFF"/>
                </a:solidFill>
                <a:latin typeface="Arial MT"/>
                <a:cs typeface="Arial MT"/>
              </a:rPr>
              <a:t>help</a:t>
            </a:r>
            <a:r>
              <a:rPr dirty="0" spc="-3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40" b="0">
                <a:solidFill>
                  <a:srgbClr val="FFFFFF"/>
                </a:solidFill>
                <a:latin typeface="Arial MT"/>
                <a:cs typeface="Arial MT"/>
              </a:rPr>
              <a:t>balance</a:t>
            </a:r>
            <a:r>
              <a:rPr dirty="0" spc="-3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45" b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pc="-3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75" b="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dirty="0" spc="2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FFFFFF"/>
                </a:solidFill>
                <a:latin typeface="Arial MT"/>
                <a:cs typeface="Arial MT"/>
              </a:rPr>
              <a:t>distribution.</a:t>
            </a:r>
          </a:p>
          <a:p>
            <a:pPr marL="241300" indent="-228600">
              <a:lnSpc>
                <a:spcPct val="100000"/>
              </a:lnSpc>
              <a:spcBef>
                <a:spcPts val="1205"/>
              </a:spcBef>
              <a:buSzPct val="132000"/>
              <a:buChar char="•"/>
              <a:tabLst>
                <a:tab pos="241300" algn="l"/>
              </a:tabLst>
            </a:pPr>
            <a:r>
              <a:rPr dirty="0" spc="-125" b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pc="-2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20" b="0">
                <a:solidFill>
                  <a:srgbClr val="FFFFFF"/>
                </a:solidFill>
                <a:latin typeface="Arial MT"/>
                <a:cs typeface="Arial MT"/>
              </a:rPr>
              <a:t>both</a:t>
            </a:r>
            <a:r>
              <a:rPr dirty="0" spc="-7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35" b="0">
                <a:solidFill>
                  <a:srgbClr val="FFFFFF"/>
                </a:solidFill>
                <a:latin typeface="Arial MT"/>
                <a:cs typeface="Arial MT"/>
              </a:rPr>
              <a:t>"Member"</a:t>
            </a:r>
            <a:r>
              <a:rPr dirty="0" spc="-2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pc="3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20" b="0">
                <a:solidFill>
                  <a:srgbClr val="FFFFFF"/>
                </a:solidFill>
                <a:latin typeface="Arial MT"/>
                <a:cs typeface="Arial MT"/>
              </a:rPr>
              <a:t>"Normal"</a:t>
            </a:r>
            <a:r>
              <a:rPr dirty="0" spc="-1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105" b="0">
                <a:solidFill>
                  <a:srgbClr val="FFFFFF"/>
                </a:solidFill>
                <a:latin typeface="Arial MT"/>
                <a:cs typeface="Arial MT"/>
              </a:rPr>
              <a:t>customers</a:t>
            </a:r>
            <a:r>
              <a:rPr dirty="0" spc="-2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pc="-4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FFFFFF"/>
                </a:solidFill>
                <a:latin typeface="Arial MT"/>
                <a:cs typeface="Arial MT"/>
              </a:rPr>
              <a:t>equally</a:t>
            </a:r>
            <a:r>
              <a:rPr dirty="0" spc="2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35" b="0">
                <a:solidFill>
                  <a:srgbClr val="FFFFFF"/>
                </a:solidFill>
                <a:latin typeface="Arial MT"/>
                <a:cs typeface="Arial MT"/>
              </a:rPr>
              <a:t>distributed </a:t>
            </a:r>
            <a:r>
              <a:rPr dirty="0" spc="-100" b="0">
                <a:solidFill>
                  <a:srgbClr val="FFFFFF"/>
                </a:solidFill>
                <a:latin typeface="Arial MT"/>
                <a:cs typeface="Arial MT"/>
              </a:rPr>
              <a:t>across</a:t>
            </a:r>
            <a:r>
              <a:rPr dirty="0" spc="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dirty="0" spc="1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40" b="0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pc="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80" b="0">
                <a:solidFill>
                  <a:srgbClr val="FFFFFF"/>
                </a:solidFill>
                <a:latin typeface="Arial MT"/>
                <a:cs typeface="Arial MT"/>
              </a:rPr>
              <a:t>lines,</a:t>
            </a:r>
            <a:r>
              <a:rPr dirty="0" spc="1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25" b="0">
                <a:solidFill>
                  <a:srgbClr val="FFFFFF"/>
                </a:solidFill>
                <a:latin typeface="Arial MT"/>
                <a:cs typeface="Arial MT"/>
              </a:rPr>
              <a:t>further</a:t>
            </a:r>
            <a:r>
              <a:rPr dirty="0" spc="1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FFFFFF"/>
                </a:solidFill>
                <a:latin typeface="Arial MT"/>
                <a:cs typeface="Arial MT"/>
              </a:rPr>
              <a:t>differentiation</a:t>
            </a:r>
            <a:r>
              <a:rPr dirty="0" spc="3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55" b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pc="2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114" b="0">
                <a:solidFill>
                  <a:srgbClr val="FFFFFF"/>
                </a:solidFill>
                <a:latin typeface="Arial MT"/>
                <a:cs typeface="Arial MT"/>
              </a:rPr>
              <a:t>membersh</a:t>
            </a:r>
            <a:r>
              <a:rPr dirty="0" spc="-13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ip</a:t>
            </a:r>
            <a:r>
              <a:rPr dirty="0" spc="-2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35" b="0">
                <a:solidFill>
                  <a:srgbClr val="FFFFFF"/>
                </a:solidFill>
                <a:latin typeface="Arial MT"/>
                <a:cs typeface="Arial MT"/>
              </a:rPr>
              <a:t>benefits</a:t>
            </a:r>
            <a:r>
              <a:rPr dirty="0" spc="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70" b="0">
                <a:solidFill>
                  <a:srgbClr val="FFFFFF"/>
                </a:solidFill>
                <a:latin typeface="Arial MT"/>
                <a:cs typeface="Arial MT"/>
              </a:rPr>
              <a:t>(e.g.,</a:t>
            </a:r>
            <a:r>
              <a:rPr dirty="0" spc="1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early</a:t>
            </a:r>
            <a:r>
              <a:rPr dirty="0" spc="2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125" b="0">
                <a:solidFill>
                  <a:srgbClr val="FFFFFF"/>
                </a:solidFill>
                <a:latin typeface="Arial MT"/>
                <a:cs typeface="Arial MT"/>
              </a:rPr>
              <a:t>access</a:t>
            </a:r>
            <a:r>
              <a:rPr dirty="0" spc="4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pc="-4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80" b="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dirty="0" spc="1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25" b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</a:p>
          <a:p>
            <a:pPr marL="241300">
              <a:lnSpc>
                <a:spcPct val="100000"/>
              </a:lnSpc>
              <a:spcBef>
                <a:spcPts val="225"/>
              </a:spcBef>
            </a:pPr>
            <a:r>
              <a:rPr dirty="0" spc="-75" b="0">
                <a:solidFill>
                  <a:srgbClr val="FFFFFF"/>
                </a:solidFill>
                <a:latin typeface="Arial MT"/>
                <a:cs typeface="Arial MT"/>
              </a:rPr>
              <a:t>exclusive</a:t>
            </a:r>
            <a:r>
              <a:rPr dirty="0" spc="-2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40" b="0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pc="-2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90" b="0">
                <a:solidFill>
                  <a:srgbClr val="FFFFFF"/>
                </a:solidFill>
                <a:latin typeface="Arial MT"/>
                <a:cs typeface="Arial MT"/>
              </a:rPr>
              <a:t>launches)</a:t>
            </a:r>
            <a:r>
              <a:rPr dirty="0" spc="5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65" b="0">
                <a:solidFill>
                  <a:srgbClr val="FFFFFF"/>
                </a:solidFill>
                <a:latin typeface="Arial MT"/>
                <a:cs typeface="Arial MT"/>
              </a:rPr>
              <a:t>could</a:t>
            </a:r>
            <a:r>
              <a:rPr dirty="0" spc="-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FFFFFF"/>
                </a:solidFill>
                <a:latin typeface="Arial MT"/>
                <a:cs typeface="Arial MT"/>
              </a:rPr>
              <a:t>drive</a:t>
            </a:r>
            <a:r>
              <a:rPr dirty="0" spc="6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85" b="0">
                <a:solidFill>
                  <a:srgbClr val="FFFFFF"/>
                </a:solidFill>
                <a:latin typeface="Arial MT"/>
                <a:cs typeface="Arial MT"/>
              </a:rPr>
              <a:t>membership</a:t>
            </a:r>
            <a:r>
              <a:rPr dirty="0" spc="-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FFFFFF"/>
                </a:solidFill>
                <a:latin typeface="Arial MT"/>
                <a:cs typeface="Arial MT"/>
              </a:rPr>
              <a:t>growth.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1105"/>
              </a:spcBef>
            </a:pPr>
          </a:p>
          <a:p>
            <a:pPr marL="12700">
              <a:lnSpc>
                <a:spcPct val="100000"/>
              </a:lnSpc>
            </a:pPr>
            <a:r>
              <a:rPr dirty="0" spc="-35"/>
              <a:t>Day-</a:t>
            </a:r>
            <a:r>
              <a:rPr dirty="0" spc="-105"/>
              <a:t>Specific</a:t>
            </a:r>
            <a:r>
              <a:rPr dirty="0" spc="60"/>
              <a:t> </a:t>
            </a:r>
            <a:r>
              <a:rPr dirty="0" spc="-10"/>
              <a:t>Marketing:</a:t>
            </a:r>
          </a:p>
          <a:p>
            <a:pPr marL="241300" marR="316230" indent="-229235">
              <a:lnSpc>
                <a:spcPct val="115199"/>
              </a:lnSpc>
              <a:spcBef>
                <a:spcPts val="980"/>
              </a:spcBef>
              <a:buSzPct val="132000"/>
              <a:buFont typeface="Arial MT"/>
              <a:buChar char="•"/>
              <a:tabLst>
                <a:tab pos="241300" algn="l"/>
              </a:tabLst>
            </a:pPr>
            <a:r>
              <a:rPr dirty="0" spc="-85">
                <a:solidFill>
                  <a:srgbClr val="FFFFFF"/>
                </a:solidFill>
              </a:rPr>
              <a:t>Highest</a:t>
            </a:r>
            <a:r>
              <a:rPr dirty="0" spc="-5">
                <a:solidFill>
                  <a:srgbClr val="FFFFFF"/>
                </a:solidFill>
              </a:rPr>
              <a:t> </a:t>
            </a:r>
            <a:r>
              <a:rPr dirty="0" spc="-110">
                <a:solidFill>
                  <a:srgbClr val="FFFFFF"/>
                </a:solidFill>
              </a:rPr>
              <a:t>Sales</a:t>
            </a:r>
            <a:r>
              <a:rPr dirty="0" spc="5">
                <a:solidFill>
                  <a:srgbClr val="FFFFFF"/>
                </a:solidFill>
              </a:rPr>
              <a:t> </a:t>
            </a:r>
            <a:r>
              <a:rPr dirty="0" spc="-85">
                <a:solidFill>
                  <a:srgbClr val="FFFFFF"/>
                </a:solidFill>
              </a:rPr>
              <a:t>on</a:t>
            </a:r>
            <a:r>
              <a:rPr dirty="0" spc="-5">
                <a:solidFill>
                  <a:srgbClr val="FFFFFF"/>
                </a:solidFill>
              </a:rPr>
              <a:t> </a:t>
            </a:r>
            <a:r>
              <a:rPr dirty="0" spc="-65">
                <a:solidFill>
                  <a:srgbClr val="FFFFFF"/>
                </a:solidFill>
              </a:rPr>
              <a:t>Saturday</a:t>
            </a:r>
            <a:r>
              <a:rPr dirty="0" spc="-65" b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pc="-2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110" b="0">
                <a:solidFill>
                  <a:srgbClr val="FFFFFF"/>
                </a:solidFill>
                <a:latin typeface="Arial MT"/>
                <a:cs typeface="Arial MT"/>
              </a:rPr>
              <a:t>Since</a:t>
            </a:r>
            <a:r>
              <a:rPr dirty="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40" b="0">
                <a:solidFill>
                  <a:srgbClr val="FFFFFF"/>
                </a:solidFill>
                <a:latin typeface="Arial MT"/>
                <a:cs typeface="Arial MT"/>
              </a:rPr>
              <a:t>Saturday</a:t>
            </a:r>
            <a:r>
              <a:rPr dirty="0" spc="-50" b="0">
                <a:solidFill>
                  <a:srgbClr val="FFFFFF"/>
                </a:solidFill>
                <a:latin typeface="Arial MT"/>
                <a:cs typeface="Arial MT"/>
              </a:rPr>
              <a:t> is</a:t>
            </a:r>
            <a:r>
              <a:rPr dirty="0" spc="-2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45" b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pc="3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114" b="0">
                <a:solidFill>
                  <a:srgbClr val="FFFFFF"/>
                </a:solidFill>
                <a:latin typeface="Arial MT"/>
                <a:cs typeface="Arial MT"/>
              </a:rPr>
              <a:t>most</a:t>
            </a:r>
            <a:r>
              <a:rPr dirty="0" spc="-2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profitable</a:t>
            </a:r>
            <a:r>
              <a:rPr dirty="0" spc="3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45" b="0">
                <a:solidFill>
                  <a:srgbClr val="FFFFFF"/>
                </a:solidFill>
                <a:latin typeface="Arial MT"/>
                <a:cs typeface="Arial MT"/>
              </a:rPr>
              <a:t>day,</a:t>
            </a:r>
            <a:r>
              <a:rPr dirty="0" spc="-4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50" b="0">
                <a:solidFill>
                  <a:srgbClr val="FFFFFF"/>
                </a:solidFill>
                <a:latin typeface="Arial MT"/>
                <a:cs typeface="Arial MT"/>
              </a:rPr>
              <a:t>maximize</a:t>
            </a:r>
            <a:r>
              <a:rPr dirty="0" spc="-3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75" b="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dirty="0" spc="2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70" b="0">
                <a:solidFill>
                  <a:srgbClr val="FFFFFF"/>
                </a:solidFill>
                <a:latin typeface="Arial MT"/>
                <a:cs typeface="Arial MT"/>
              </a:rPr>
              <a:t>through</a:t>
            </a:r>
            <a:r>
              <a:rPr dirty="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40" b="0">
                <a:solidFill>
                  <a:srgbClr val="FFFFFF"/>
                </a:solidFill>
                <a:latin typeface="Arial MT"/>
                <a:cs typeface="Arial MT"/>
              </a:rPr>
              <a:t>special</a:t>
            </a:r>
            <a:r>
              <a:rPr dirty="0" spc="2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65" b="0">
                <a:solidFill>
                  <a:srgbClr val="FFFFFF"/>
                </a:solidFill>
                <a:latin typeface="Arial MT"/>
                <a:cs typeface="Arial MT"/>
              </a:rPr>
              <a:t>weekend</a:t>
            </a:r>
            <a:r>
              <a:rPr dirty="0" spc="-25" b="0">
                <a:solidFill>
                  <a:srgbClr val="FFFFFF"/>
                </a:solidFill>
                <a:latin typeface="Arial MT"/>
                <a:cs typeface="Arial MT"/>
              </a:rPr>
              <a:t> offers,</a:t>
            </a:r>
            <a:r>
              <a:rPr dirty="0" spc="-5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30" b="0">
                <a:solidFill>
                  <a:srgbClr val="FFFFFF"/>
                </a:solidFill>
                <a:latin typeface="Arial MT"/>
                <a:cs typeface="Arial MT"/>
              </a:rPr>
              <a:t>flash</a:t>
            </a:r>
            <a:r>
              <a:rPr dirty="0" spc="4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90" b="0">
                <a:solidFill>
                  <a:srgbClr val="FFFFFF"/>
                </a:solidFill>
                <a:latin typeface="Arial MT"/>
                <a:cs typeface="Arial MT"/>
              </a:rPr>
              <a:t>sales,</a:t>
            </a:r>
            <a:r>
              <a:rPr dirty="0" spc="2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pc="3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75" b="0">
                <a:solidFill>
                  <a:srgbClr val="FFFFFF"/>
                </a:solidFill>
                <a:latin typeface="Arial MT"/>
                <a:cs typeface="Arial MT"/>
              </a:rPr>
              <a:t>exclusive</a:t>
            </a:r>
            <a:r>
              <a:rPr dirty="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50" b="0">
                <a:solidFill>
                  <a:srgbClr val="FFFFFF"/>
                </a:solidFill>
                <a:latin typeface="Arial MT"/>
                <a:cs typeface="Arial MT"/>
              </a:rPr>
              <a:t>promotions.</a:t>
            </a:r>
            <a:r>
              <a:rPr dirty="0" spc="2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FFFFFF"/>
                </a:solidFill>
                <a:latin typeface="Arial MT"/>
                <a:cs typeface="Arial MT"/>
              </a:rPr>
              <a:t>Advertising efforts</a:t>
            </a:r>
            <a:r>
              <a:rPr dirty="0" spc="-8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85" b="0">
                <a:solidFill>
                  <a:srgbClr val="FFFFFF"/>
                </a:solidFill>
                <a:latin typeface="Arial MT"/>
                <a:cs typeface="Arial MT"/>
              </a:rPr>
              <a:t>should</a:t>
            </a:r>
            <a:r>
              <a:rPr dirty="0" spc="-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FFFFFF"/>
                </a:solidFill>
                <a:latin typeface="Arial MT"/>
                <a:cs typeface="Arial MT"/>
              </a:rPr>
              <a:t>peak</a:t>
            </a:r>
            <a:r>
              <a:rPr dirty="0" spc="-7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FFFFFF"/>
                </a:solidFill>
                <a:latin typeface="Arial MT"/>
                <a:cs typeface="Arial MT"/>
              </a:rPr>
              <a:t>leading</a:t>
            </a:r>
            <a:r>
              <a:rPr dirty="0" spc="-8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25" b="0">
                <a:solidFill>
                  <a:srgbClr val="FFFFFF"/>
                </a:solidFill>
                <a:latin typeface="Arial MT"/>
                <a:cs typeface="Arial MT"/>
              </a:rPr>
              <a:t>up</a:t>
            </a:r>
            <a:r>
              <a:rPr dirty="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pc="-2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45" b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FFFFFF"/>
                </a:solidFill>
                <a:latin typeface="Arial MT"/>
                <a:cs typeface="Arial MT"/>
              </a:rPr>
              <a:t>weekend.</a:t>
            </a:r>
          </a:p>
          <a:p>
            <a:pPr marL="241300" marR="5080" indent="-229235">
              <a:lnSpc>
                <a:spcPct val="115100"/>
              </a:lnSpc>
              <a:spcBef>
                <a:spcPts val="975"/>
              </a:spcBef>
              <a:buSzPct val="132000"/>
              <a:buFont typeface="Arial MT"/>
              <a:buChar char="•"/>
              <a:tabLst>
                <a:tab pos="241300" algn="l"/>
              </a:tabLst>
            </a:pPr>
            <a:r>
              <a:rPr dirty="0" spc="-105">
                <a:solidFill>
                  <a:srgbClr val="FFFFFF"/>
                </a:solidFill>
              </a:rPr>
              <a:t>Lowest</a:t>
            </a:r>
            <a:r>
              <a:rPr dirty="0" spc="15">
                <a:solidFill>
                  <a:srgbClr val="FFFFFF"/>
                </a:solidFill>
              </a:rPr>
              <a:t> </a:t>
            </a:r>
            <a:r>
              <a:rPr dirty="0" spc="-110">
                <a:solidFill>
                  <a:srgbClr val="FFFFFF"/>
                </a:solidFill>
              </a:rPr>
              <a:t>Sales</a:t>
            </a:r>
            <a:r>
              <a:rPr dirty="0" spc="5">
                <a:solidFill>
                  <a:srgbClr val="FFFFFF"/>
                </a:solidFill>
              </a:rPr>
              <a:t> </a:t>
            </a:r>
            <a:r>
              <a:rPr dirty="0" spc="-85">
                <a:solidFill>
                  <a:srgbClr val="FFFFFF"/>
                </a:solidFill>
              </a:rPr>
              <a:t>on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spc="-40">
                <a:solidFill>
                  <a:srgbClr val="FFFFFF"/>
                </a:solidFill>
              </a:rPr>
              <a:t>Monday</a:t>
            </a:r>
            <a:r>
              <a:rPr dirty="0" spc="-40" b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dirty="0" spc="-5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110" b="0">
                <a:solidFill>
                  <a:srgbClr val="FFFFFF"/>
                </a:solidFill>
                <a:latin typeface="Arial MT"/>
                <a:cs typeface="Arial MT"/>
              </a:rPr>
              <a:t>Since</a:t>
            </a:r>
            <a:r>
              <a:rPr dirty="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30" b="0">
                <a:solidFill>
                  <a:srgbClr val="FFFFFF"/>
                </a:solidFill>
                <a:latin typeface="Arial MT"/>
                <a:cs typeface="Arial MT"/>
              </a:rPr>
              <a:t>Monday</a:t>
            </a:r>
            <a:r>
              <a:rPr dirty="0" spc="-1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95" b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pc="-2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45" b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pc="-3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90" b="0">
                <a:solidFill>
                  <a:srgbClr val="FFFFFF"/>
                </a:solidFill>
                <a:latin typeface="Arial MT"/>
                <a:cs typeface="Arial MT"/>
              </a:rPr>
              <a:t>slowest</a:t>
            </a:r>
            <a:r>
              <a:rPr dirty="0" spc="-20" b="0">
                <a:solidFill>
                  <a:srgbClr val="FFFFFF"/>
                </a:solidFill>
                <a:latin typeface="Arial MT"/>
                <a:cs typeface="Arial MT"/>
              </a:rPr>
              <a:t> day,</a:t>
            </a:r>
            <a:r>
              <a:rPr dirty="0" spc="2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90" b="0">
                <a:solidFill>
                  <a:srgbClr val="FFFFFF"/>
                </a:solidFill>
                <a:latin typeface="Arial MT"/>
                <a:cs typeface="Arial MT"/>
              </a:rPr>
              <a:t>launch</a:t>
            </a:r>
            <a:r>
              <a:rPr dirty="0" spc="-1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60" b="0">
                <a:solidFill>
                  <a:srgbClr val="FFFFFF"/>
                </a:solidFill>
                <a:latin typeface="Arial MT"/>
                <a:cs typeface="Arial MT"/>
              </a:rPr>
              <a:t>campaigns</a:t>
            </a:r>
            <a:r>
              <a:rPr dirty="0" spc="3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pc="4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60" b="0">
                <a:solidFill>
                  <a:srgbClr val="FFFFFF"/>
                </a:solidFill>
                <a:latin typeface="Arial MT"/>
                <a:cs typeface="Arial MT"/>
              </a:rPr>
              <a:t>boost</a:t>
            </a:r>
            <a:r>
              <a:rPr dirty="0" spc="-3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75" b="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dirty="0" spc="3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dirty="0" spc="3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85" b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pc="-1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45" b="0">
                <a:solidFill>
                  <a:srgbClr val="FFFFFF"/>
                </a:solidFill>
                <a:latin typeface="Arial MT"/>
                <a:cs typeface="Arial MT"/>
              </a:rPr>
              <a:t>beginning</a:t>
            </a:r>
            <a:r>
              <a:rPr dirty="0" spc="-2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pc="2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45" b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pc="4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55" b="0">
                <a:solidFill>
                  <a:srgbClr val="FFFFFF"/>
                </a:solidFill>
                <a:latin typeface="Arial MT"/>
                <a:cs typeface="Arial MT"/>
              </a:rPr>
              <a:t>week.</a:t>
            </a:r>
            <a:r>
              <a:rPr dirty="0" spc="2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Offering</a:t>
            </a:r>
            <a:r>
              <a:rPr dirty="0" spc="-25" b="0">
                <a:solidFill>
                  <a:srgbClr val="FFFFFF"/>
                </a:solidFill>
                <a:latin typeface="Arial MT"/>
                <a:cs typeface="Arial MT"/>
              </a:rPr>
              <a:t> "Monday</a:t>
            </a:r>
            <a:r>
              <a:rPr dirty="0" spc="4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120" b="0">
                <a:solidFill>
                  <a:srgbClr val="FFFFFF"/>
                </a:solidFill>
                <a:latin typeface="Arial MT"/>
                <a:cs typeface="Arial MT"/>
              </a:rPr>
              <a:t>Blues</a:t>
            </a:r>
            <a:r>
              <a:rPr dirty="0" spc="-2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105" b="0">
                <a:solidFill>
                  <a:srgbClr val="FFFFFF"/>
                </a:solidFill>
                <a:latin typeface="Arial MT"/>
                <a:cs typeface="Arial MT"/>
              </a:rPr>
              <a:t>Disco</a:t>
            </a:r>
            <a:r>
              <a:rPr dirty="0" spc="-17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85" b="0">
                <a:solidFill>
                  <a:srgbClr val="FFFFFF"/>
                </a:solidFill>
                <a:latin typeface="Arial MT"/>
                <a:cs typeface="Arial MT"/>
              </a:rPr>
              <a:t>unts"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 or</a:t>
            </a:r>
            <a:r>
              <a:rPr dirty="0" spc="-4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FFFFFF"/>
                </a:solidFill>
                <a:latin typeface="Arial MT"/>
                <a:cs typeface="Arial MT"/>
              </a:rPr>
              <a:t>incentives </a:t>
            </a:r>
            <a:r>
              <a:rPr dirty="0" spc="-20" b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dirty="0" spc="-7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25" b="0">
                <a:solidFill>
                  <a:srgbClr val="FFFFFF"/>
                </a:solidFill>
                <a:latin typeface="Arial MT"/>
                <a:cs typeface="Arial MT"/>
              </a:rPr>
              <a:t>double</a:t>
            </a:r>
            <a:r>
              <a:rPr dirty="0" spc="-6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loyalty</a:t>
            </a:r>
            <a:r>
              <a:rPr dirty="0" spc="5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65" b="0">
                <a:solidFill>
                  <a:srgbClr val="FFFFFF"/>
                </a:solidFill>
                <a:latin typeface="Arial MT"/>
                <a:cs typeface="Arial MT"/>
              </a:rPr>
              <a:t>points</a:t>
            </a:r>
            <a:r>
              <a:rPr dirty="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65" b="0">
                <a:solidFill>
                  <a:srgbClr val="FFFFFF"/>
                </a:solidFill>
                <a:latin typeface="Arial MT"/>
                <a:cs typeface="Arial MT"/>
              </a:rPr>
              <a:t>could</a:t>
            </a:r>
            <a:r>
              <a:rPr dirty="0" spc="-2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FFFFFF"/>
                </a:solidFill>
                <a:latin typeface="Arial MT"/>
                <a:cs typeface="Arial MT"/>
              </a:rPr>
              <a:t>attract</a:t>
            </a:r>
            <a:r>
              <a:rPr dirty="0" spc="-6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50" b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dirty="0" spc="10" b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pc="-10" b="0">
                <a:solidFill>
                  <a:srgbClr val="FFFFFF"/>
                </a:solidFill>
                <a:latin typeface="Arial MT"/>
                <a:cs typeface="Arial MT"/>
              </a:rPr>
              <a:t>customers.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323850" y="5172709"/>
            <a:ext cx="11165205" cy="1012190"/>
          </a:xfrm>
          <a:prstGeom prst="rect">
            <a:avLst/>
          </a:prstGeom>
        </p:spPr>
        <p:txBody>
          <a:bodyPr wrap="square" lIns="0" tIns="101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250" spc="-100" b="1">
                <a:solidFill>
                  <a:srgbClr val="BDCAD1"/>
                </a:solidFill>
                <a:latin typeface="Arial"/>
                <a:cs typeface="Arial"/>
              </a:rPr>
              <a:t>Customer</a:t>
            </a:r>
            <a:r>
              <a:rPr dirty="0" sz="1250" spc="80" b="1">
                <a:solidFill>
                  <a:srgbClr val="BDCAD1"/>
                </a:solidFill>
                <a:latin typeface="Arial"/>
                <a:cs typeface="Arial"/>
              </a:rPr>
              <a:t> </a:t>
            </a:r>
            <a:r>
              <a:rPr dirty="0" sz="1250" spc="-114" b="1">
                <a:solidFill>
                  <a:srgbClr val="BDCAD1"/>
                </a:solidFill>
                <a:latin typeface="Arial"/>
                <a:cs typeface="Arial"/>
              </a:rPr>
              <a:t>Purchase</a:t>
            </a:r>
            <a:r>
              <a:rPr dirty="0" sz="1250" spc="25" b="1">
                <a:solidFill>
                  <a:srgbClr val="BDCAD1"/>
                </a:solidFill>
                <a:latin typeface="Arial"/>
                <a:cs typeface="Arial"/>
              </a:rPr>
              <a:t> </a:t>
            </a:r>
            <a:r>
              <a:rPr dirty="0" sz="1250" spc="-10" b="1">
                <a:solidFill>
                  <a:srgbClr val="BDCAD1"/>
                </a:solidFill>
                <a:latin typeface="Arial"/>
                <a:cs typeface="Arial"/>
              </a:rPr>
              <a:t>Behavior:</a:t>
            </a:r>
            <a:endParaRPr sz="125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1280"/>
              </a:spcBef>
              <a:buSzPct val="132000"/>
              <a:buChar char="•"/>
              <a:tabLst>
                <a:tab pos="241300" algn="l"/>
              </a:tabLst>
            </a:pP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total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purchases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day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dirty="0" sz="12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day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30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ranging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152</a:t>
            </a:r>
            <a:r>
              <a:rPr dirty="0" sz="1250" spc="-2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-178,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maintaining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consistent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availability</a:t>
            </a:r>
            <a:r>
              <a:rPr dirty="0" sz="12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critical.</a:t>
            </a:r>
            <a:endParaRPr sz="12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1205"/>
              </a:spcBef>
              <a:buSzPct val="132000"/>
              <a:buChar char="•"/>
              <a:tabLst>
                <a:tab pos="241300" algn="l"/>
              </a:tabLst>
            </a:pPr>
            <a:r>
              <a:rPr dirty="0" sz="1250" spc="-14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dirty="0" sz="125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5">
                <a:solidFill>
                  <a:srgbClr val="FFFFFF"/>
                </a:solidFill>
                <a:latin typeface="Arial MT"/>
                <a:cs typeface="Arial MT"/>
              </a:rPr>
              <a:t>suggests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demand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remains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stable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throughout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month,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so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inventory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replenishment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should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follow</a:t>
            </a:r>
            <a:r>
              <a:rPr dirty="0" sz="125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steady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schedule,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sl</a:t>
            </a:r>
            <a:r>
              <a:rPr dirty="0" sz="1250" spc="-229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ight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increases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near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end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month.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05" y="1023238"/>
            <a:ext cx="311467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05"/>
              <a:t>TASK</a:t>
            </a:r>
            <a:r>
              <a:rPr dirty="0" spc="5"/>
              <a:t> </a:t>
            </a:r>
            <a:r>
              <a:rPr dirty="0" spc="-20"/>
              <a:t>1:</a:t>
            </a:r>
            <a:r>
              <a:rPr dirty="0" spc="-225"/>
              <a:t> </a:t>
            </a:r>
            <a:r>
              <a:rPr dirty="0" spc="-480"/>
              <a:t>OUTPUT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062851" y="871600"/>
            <a:ext cx="4191000" cy="2924175"/>
          </a:xfrm>
          <a:custGeom>
            <a:avLst/>
            <a:gdLst/>
            <a:ahLst/>
            <a:cxnLst/>
            <a:rect l="l" t="t" r="r" b="b"/>
            <a:pathLst>
              <a:path w="4191000" h="2924175">
                <a:moveTo>
                  <a:pt x="0" y="2924175"/>
                </a:moveTo>
                <a:lnTo>
                  <a:pt x="4191000" y="2924175"/>
                </a:lnTo>
                <a:lnTo>
                  <a:pt x="4191000" y="0"/>
                </a:lnTo>
                <a:lnTo>
                  <a:pt x="0" y="0"/>
                </a:lnTo>
                <a:lnTo>
                  <a:pt x="0" y="292417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125334" y="827179"/>
            <a:ext cx="3826510" cy="280606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735"/>
              </a:spcBef>
              <a:buSzPct val="132000"/>
              <a:buChar char="•"/>
              <a:tabLst>
                <a:tab pos="254000" algn="l"/>
              </a:tabLst>
            </a:pPr>
            <a:r>
              <a:rPr dirty="0" sz="1250" spc="-11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0">
                <a:solidFill>
                  <a:srgbClr val="FFFFFF"/>
                </a:solidFill>
                <a:latin typeface="Arial MT"/>
                <a:cs typeface="Arial MT"/>
              </a:rPr>
              <a:t>we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observe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following</a:t>
            </a:r>
            <a:endParaRPr sz="1250">
              <a:latin typeface="Arial MT"/>
              <a:cs typeface="Arial MT"/>
            </a:endParaRPr>
          </a:p>
          <a:p>
            <a:pPr marL="254000" indent="-228600">
              <a:lnSpc>
                <a:spcPct val="100000"/>
              </a:lnSpc>
              <a:spcBef>
                <a:spcPts val="1205"/>
              </a:spcBef>
              <a:buSzPct val="132000"/>
              <a:buChar char="•"/>
              <a:tabLst>
                <a:tab pos="254000" algn="l"/>
              </a:tabLst>
            </a:pP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Branches</a:t>
            </a:r>
            <a:r>
              <a:rPr dirty="0" sz="125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A,B,C.</a:t>
            </a:r>
            <a:endParaRPr sz="1250">
              <a:latin typeface="Arial MT"/>
              <a:cs typeface="Arial MT"/>
            </a:endParaRPr>
          </a:p>
          <a:p>
            <a:pPr marL="254000" indent="-228600">
              <a:lnSpc>
                <a:spcPct val="100000"/>
              </a:lnSpc>
              <a:spcBef>
                <a:spcPts val="1280"/>
              </a:spcBef>
              <a:buSzPct val="132000"/>
              <a:buChar char="•"/>
              <a:tabLst>
                <a:tab pos="254000" algn="l"/>
              </a:tabLst>
            </a:pP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Months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1,2,3.</a:t>
            </a:r>
            <a:endParaRPr sz="1250">
              <a:latin typeface="Arial MT"/>
              <a:cs typeface="Arial MT"/>
            </a:endParaRPr>
          </a:p>
          <a:p>
            <a:pPr marL="254000" indent="-228600">
              <a:lnSpc>
                <a:spcPct val="100000"/>
              </a:lnSpc>
              <a:spcBef>
                <a:spcPts val="1200"/>
              </a:spcBef>
              <a:buSzPct val="132000"/>
              <a:buChar char="•"/>
              <a:tabLst>
                <a:tab pos="254000" algn="l"/>
              </a:tabLst>
            </a:pP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Total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Month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Branch</a:t>
            </a:r>
            <a:endParaRPr sz="1250">
              <a:latin typeface="Arial MT"/>
              <a:cs typeface="Arial MT"/>
            </a:endParaRPr>
          </a:p>
          <a:p>
            <a:pPr marL="254000" indent="-228600">
              <a:lnSpc>
                <a:spcPct val="100000"/>
              </a:lnSpc>
              <a:spcBef>
                <a:spcPts val="1205"/>
              </a:spcBef>
              <a:buSzPct val="132000"/>
              <a:buChar char="•"/>
              <a:tabLst>
                <a:tab pos="254000" algn="l"/>
              </a:tabLst>
            </a:pP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Last(3</a:t>
            </a:r>
            <a:r>
              <a:rPr dirty="0" baseline="24691" sz="1350" spc="-97">
                <a:solidFill>
                  <a:srgbClr val="FFFFFF"/>
                </a:solidFill>
                <a:latin typeface="Arial MT"/>
                <a:cs typeface="Arial MT"/>
              </a:rPr>
              <a:t>rd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dirty="0" sz="12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Month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endParaRPr sz="1250">
              <a:latin typeface="Arial MT"/>
              <a:cs typeface="Arial MT"/>
            </a:endParaRPr>
          </a:p>
          <a:p>
            <a:pPr marL="254000" indent="-228600">
              <a:lnSpc>
                <a:spcPct val="100000"/>
              </a:lnSpc>
              <a:spcBef>
                <a:spcPts val="1205"/>
              </a:spcBef>
              <a:buSzPct val="132000"/>
              <a:buChar char="•"/>
              <a:tabLst>
                <a:tab pos="254000" algn="l"/>
              </a:tabLst>
            </a:pP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Growth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5">
                <a:solidFill>
                  <a:srgbClr val="FFFFFF"/>
                </a:solidFill>
                <a:latin typeface="Arial MT"/>
                <a:cs typeface="Arial MT"/>
              </a:rPr>
              <a:t>Rate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(-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2.64%),B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(-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6.94%),C(-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8%).</a:t>
            </a:r>
            <a:endParaRPr sz="1250">
              <a:latin typeface="Arial MT"/>
              <a:cs typeface="Arial MT"/>
            </a:endParaRPr>
          </a:p>
          <a:p>
            <a:pPr marL="254000" marR="43180" indent="-229235">
              <a:lnSpc>
                <a:spcPct val="115100"/>
              </a:lnSpc>
              <a:spcBef>
                <a:spcPts val="980"/>
              </a:spcBef>
              <a:buSzPct val="132000"/>
              <a:buChar char="•"/>
              <a:tabLst>
                <a:tab pos="254000" algn="l"/>
              </a:tabLst>
            </a:pP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Conclusion: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It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be </a:t>
            </a:r>
            <a:r>
              <a:rPr dirty="0" sz="1250" spc="-80">
                <a:solidFill>
                  <a:srgbClr val="FFFFFF"/>
                </a:solidFill>
                <a:latin typeface="Arial MT"/>
                <a:cs typeface="Arial MT"/>
              </a:rPr>
              <a:t>concluded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that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comparatively 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highest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growth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rate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Branch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dirty="0" baseline="21604" sz="1350" spc="-15">
                <a:solidFill>
                  <a:srgbClr val="FFFFFF"/>
                </a:solidFill>
                <a:latin typeface="Arial MT"/>
                <a:cs typeface="Arial MT"/>
              </a:rPr>
              <a:t>st</a:t>
            </a:r>
            <a:r>
              <a:rPr dirty="0" baseline="21604" sz="135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month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last(3</a:t>
            </a:r>
            <a:r>
              <a:rPr dirty="0" baseline="21604" sz="1350" spc="-52">
                <a:solidFill>
                  <a:srgbClr val="FFFFFF"/>
                </a:solidFill>
                <a:latin typeface="Arial MT"/>
                <a:cs typeface="Arial MT"/>
              </a:rPr>
              <a:t>rd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5">
                <a:solidFill>
                  <a:srgbClr val="FFFFFF"/>
                </a:solidFill>
                <a:latin typeface="Arial MT"/>
                <a:cs typeface="Arial MT"/>
              </a:rPr>
              <a:t>month.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(though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it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negative).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14325" y="2647950"/>
            <a:ext cx="6524625" cy="3124200"/>
            <a:chOff x="314325" y="2647950"/>
            <a:chExt cx="6524625" cy="31242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50" y="2657475"/>
              <a:ext cx="6505575" cy="310515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19087" y="2652712"/>
              <a:ext cx="6515100" cy="3114675"/>
            </a:xfrm>
            <a:custGeom>
              <a:avLst/>
              <a:gdLst/>
              <a:ahLst/>
              <a:cxnLst/>
              <a:rect l="l" t="t" r="r" b="b"/>
              <a:pathLst>
                <a:path w="6515100" h="3114675">
                  <a:moveTo>
                    <a:pt x="0" y="3114675"/>
                  </a:moveTo>
                  <a:lnTo>
                    <a:pt x="6515100" y="3114675"/>
                  </a:lnTo>
                  <a:lnTo>
                    <a:pt x="6515100" y="0"/>
                  </a:lnTo>
                  <a:lnTo>
                    <a:pt x="0" y="0"/>
                  </a:lnTo>
                  <a:lnTo>
                    <a:pt x="0" y="311467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2200" rIns="0" bIns="0" rtlCol="0" vert="horz">
            <a:spAutoFit/>
          </a:bodyPr>
          <a:lstStyle/>
          <a:p>
            <a:pPr marL="909955">
              <a:lnSpc>
                <a:spcPct val="100000"/>
              </a:lnSpc>
              <a:spcBef>
                <a:spcPts val="105"/>
              </a:spcBef>
            </a:pPr>
            <a:r>
              <a:rPr dirty="0" spc="-505"/>
              <a:t>TASK</a:t>
            </a:r>
            <a:r>
              <a:rPr dirty="0" spc="5"/>
              <a:t> </a:t>
            </a:r>
            <a:r>
              <a:rPr dirty="0" spc="-20"/>
              <a:t>2:</a:t>
            </a:r>
            <a:r>
              <a:rPr dirty="0" spc="-225"/>
              <a:t> </a:t>
            </a:r>
            <a:r>
              <a:rPr dirty="0" spc="-580"/>
              <a:t>QUERY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42962" y="2643251"/>
            <a:ext cx="8258175" cy="2495550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wrap="square" lIns="0" tIns="41910" rIns="0" bIns="0" rtlCol="0" vert="horz">
            <a:spAutoFit/>
          </a:bodyPr>
          <a:lstStyle/>
          <a:p>
            <a:pPr marL="86995">
              <a:lnSpc>
                <a:spcPct val="100000"/>
              </a:lnSpc>
              <a:spcBef>
                <a:spcPts val="330"/>
              </a:spcBef>
            </a:pPr>
            <a:r>
              <a:rPr dirty="0" sz="1400" spc="-265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dirty="0" sz="140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branch,</a:t>
            </a:r>
            <a:endParaRPr sz="1400">
              <a:latin typeface="Arial MT"/>
              <a:cs typeface="Arial MT"/>
            </a:endParaRPr>
          </a:p>
          <a:p>
            <a:pPr marL="875030" marR="4546600">
              <a:lnSpc>
                <a:spcPts val="2850"/>
              </a:lnSpc>
              <a:spcBef>
                <a:spcPts val="295"/>
              </a:spcBef>
            </a:pP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product_line, </a:t>
            </a:r>
            <a:r>
              <a:rPr dirty="0" sz="1400" spc="-130">
                <a:solidFill>
                  <a:srgbClr val="FFFFFF"/>
                </a:solidFill>
                <a:latin typeface="Arial MT"/>
                <a:cs typeface="Arial MT"/>
              </a:rPr>
              <a:t>ROUND(SUM(gross_income))</a:t>
            </a:r>
            <a:r>
              <a:rPr dirty="0" sz="14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45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10">
                <a:solidFill>
                  <a:srgbClr val="FFFFFF"/>
                </a:solidFill>
                <a:latin typeface="Arial MT"/>
                <a:cs typeface="Arial MT"/>
              </a:rPr>
              <a:t>income,</a:t>
            </a:r>
            <a:endParaRPr sz="1400">
              <a:latin typeface="Arial MT"/>
              <a:cs typeface="Arial MT"/>
            </a:endParaRPr>
          </a:p>
          <a:p>
            <a:pPr marL="875030">
              <a:lnSpc>
                <a:spcPct val="100000"/>
              </a:lnSpc>
              <a:spcBef>
                <a:spcPts val="890"/>
              </a:spcBef>
            </a:pPr>
            <a:r>
              <a:rPr dirty="0" sz="1400" spc="-145">
                <a:solidFill>
                  <a:srgbClr val="FFFFFF"/>
                </a:solidFill>
                <a:latin typeface="Arial MT"/>
                <a:cs typeface="Arial MT"/>
              </a:rPr>
              <a:t>RANK()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80">
                <a:solidFill>
                  <a:srgbClr val="FFFFFF"/>
                </a:solidFill>
                <a:latin typeface="Arial MT"/>
                <a:cs typeface="Arial MT"/>
              </a:rPr>
              <a:t>OVER(PARTITION</a:t>
            </a:r>
            <a:r>
              <a:rPr dirty="0" sz="14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2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Arial MT"/>
                <a:cs typeface="Arial MT"/>
              </a:rPr>
              <a:t>branch</a:t>
            </a:r>
            <a:r>
              <a:rPr dirty="0" sz="1400" spc="7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29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8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40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25">
                <a:solidFill>
                  <a:srgbClr val="FFFFFF"/>
                </a:solidFill>
                <a:latin typeface="Arial MT"/>
                <a:cs typeface="Arial MT"/>
              </a:rPr>
              <a:t>SUM(gross_income)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04">
                <a:solidFill>
                  <a:srgbClr val="FFFFFF"/>
                </a:solidFill>
                <a:latin typeface="Arial MT"/>
                <a:cs typeface="Arial MT"/>
              </a:rPr>
              <a:t>DESC)</a:t>
            </a:r>
            <a:r>
              <a:rPr dirty="0" sz="1400" spc="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8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product_line_rank</a:t>
            </a:r>
            <a:endParaRPr sz="1400">
              <a:latin typeface="Arial MT"/>
              <a:cs typeface="Arial MT"/>
            </a:endParaRPr>
          </a:p>
          <a:p>
            <a:pPr marL="86995">
              <a:lnSpc>
                <a:spcPct val="100000"/>
              </a:lnSpc>
              <a:spcBef>
                <a:spcPts val="1170"/>
              </a:spcBef>
            </a:pPr>
            <a:r>
              <a:rPr dirty="0" sz="1400" spc="-16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40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Walmart</a:t>
            </a:r>
            <a:endParaRPr sz="1400">
              <a:latin typeface="Arial MT"/>
              <a:cs typeface="Arial MT"/>
            </a:endParaRPr>
          </a:p>
          <a:p>
            <a:pPr marL="86995" marR="5871845">
              <a:lnSpc>
                <a:spcPct val="169800"/>
              </a:lnSpc>
              <a:spcBef>
                <a:spcPts val="5"/>
              </a:spcBef>
            </a:pPr>
            <a:r>
              <a:rPr dirty="0" sz="1400" spc="-160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dirty="0" sz="1400" spc="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15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40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90">
                <a:solidFill>
                  <a:srgbClr val="FFFFFF"/>
                </a:solidFill>
                <a:latin typeface="Arial MT"/>
                <a:cs typeface="Arial MT"/>
              </a:rPr>
              <a:t>branch,</a:t>
            </a:r>
            <a:r>
              <a:rPr dirty="0" sz="14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65">
                <a:solidFill>
                  <a:srgbClr val="FFFFFF"/>
                </a:solidFill>
                <a:latin typeface="Arial MT"/>
                <a:cs typeface="Arial MT"/>
              </a:rPr>
              <a:t>product_line </a:t>
            </a:r>
            <a:r>
              <a:rPr dirty="0" sz="1400" spc="-235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dirty="0" sz="14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15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4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90">
                <a:solidFill>
                  <a:srgbClr val="FFFFFF"/>
                </a:solidFill>
                <a:latin typeface="Arial MT"/>
                <a:cs typeface="Arial MT"/>
              </a:rPr>
              <a:t>branch,</a:t>
            </a:r>
            <a:r>
              <a:rPr dirty="0" sz="140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55">
                <a:solidFill>
                  <a:srgbClr val="FFFFFF"/>
                </a:solidFill>
                <a:latin typeface="Arial MT"/>
                <a:cs typeface="Arial MT"/>
              </a:rPr>
              <a:t>product_line;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581713" y="2543175"/>
            <a:ext cx="6486525" cy="4305300"/>
            <a:chOff x="5581713" y="2543175"/>
            <a:chExt cx="6486525" cy="43053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1175" y="2552700"/>
              <a:ext cx="6467475" cy="38862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586476" y="2547937"/>
              <a:ext cx="6477000" cy="3895725"/>
            </a:xfrm>
            <a:custGeom>
              <a:avLst/>
              <a:gdLst/>
              <a:ahLst/>
              <a:cxnLst/>
              <a:rect l="l" t="t" r="r" b="b"/>
              <a:pathLst>
                <a:path w="6477000" h="3895725">
                  <a:moveTo>
                    <a:pt x="0" y="3895725"/>
                  </a:moveTo>
                  <a:lnTo>
                    <a:pt x="6477000" y="3895725"/>
                  </a:lnTo>
                  <a:lnTo>
                    <a:pt x="6477000" y="0"/>
                  </a:lnTo>
                  <a:lnTo>
                    <a:pt x="0" y="0"/>
                  </a:lnTo>
                  <a:lnTo>
                    <a:pt x="0" y="389572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917575" y="403224"/>
            <a:ext cx="3116580" cy="57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05">
                <a:solidFill>
                  <a:srgbClr val="FFFFFF"/>
                </a:solidFill>
                <a:latin typeface="Arial MT"/>
                <a:cs typeface="Arial MT"/>
              </a:rPr>
              <a:t>TASK</a:t>
            </a:r>
            <a:r>
              <a:rPr dirty="0" sz="36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Arial MT"/>
                <a:cs typeface="Arial MT"/>
              </a:rPr>
              <a:t>2:</a:t>
            </a:r>
            <a:r>
              <a:rPr dirty="0" sz="3600" spc="-2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48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948426" y="166751"/>
            <a:ext cx="5410200" cy="2200275"/>
          </a:xfrm>
          <a:custGeom>
            <a:avLst/>
            <a:gdLst/>
            <a:ahLst/>
            <a:cxnLst/>
            <a:rect l="l" t="t" r="r" b="b"/>
            <a:pathLst>
              <a:path w="5410200" h="2200275">
                <a:moveTo>
                  <a:pt x="0" y="2200275"/>
                </a:moveTo>
                <a:lnTo>
                  <a:pt x="5410200" y="2200275"/>
                </a:lnTo>
                <a:lnTo>
                  <a:pt x="5410200" y="0"/>
                </a:lnTo>
                <a:lnTo>
                  <a:pt x="0" y="0"/>
                </a:lnTo>
                <a:lnTo>
                  <a:pt x="0" y="220027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6041390" y="122850"/>
            <a:ext cx="4790440" cy="1790700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227965" indent="-227965">
              <a:lnSpc>
                <a:spcPct val="100000"/>
              </a:lnSpc>
              <a:spcBef>
                <a:spcPts val="625"/>
              </a:spcBef>
              <a:buSzPct val="132000"/>
              <a:buChar char="•"/>
              <a:tabLst>
                <a:tab pos="227965" algn="l"/>
              </a:tabLst>
            </a:pPr>
            <a:r>
              <a:rPr dirty="0" sz="1250" spc="-11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endParaRPr sz="1250">
              <a:latin typeface="Arial MT"/>
              <a:cs typeface="Arial MT"/>
            </a:endParaRPr>
          </a:p>
          <a:p>
            <a:pPr marL="227965" indent="-227965">
              <a:lnSpc>
                <a:spcPct val="100000"/>
              </a:lnSpc>
              <a:spcBef>
                <a:spcPts val="1055"/>
              </a:spcBef>
              <a:buSzPct val="132000"/>
              <a:buChar char="•"/>
              <a:tabLst>
                <a:tab pos="227965" algn="l"/>
              </a:tabLst>
            </a:pP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There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1250" spc="3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branches</a:t>
            </a:r>
            <a:r>
              <a:rPr dirty="0" sz="125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r>
              <a:rPr dirty="0" sz="12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z="125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lines.</a:t>
            </a:r>
            <a:endParaRPr sz="1250">
              <a:latin typeface="Arial MT"/>
              <a:cs typeface="Arial MT"/>
            </a:endParaRPr>
          </a:p>
          <a:p>
            <a:pPr marL="227965" indent="-227965">
              <a:lnSpc>
                <a:spcPct val="100000"/>
              </a:lnSpc>
              <a:spcBef>
                <a:spcPts val="1130"/>
              </a:spcBef>
              <a:buSzPct val="132000"/>
              <a:buChar char="•"/>
              <a:tabLst>
                <a:tab pos="227965" algn="l"/>
              </a:tabLst>
            </a:pPr>
            <a:r>
              <a:rPr dirty="0" sz="1250" spc="-13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income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5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been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ranked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6.</a:t>
            </a:r>
            <a:endParaRPr sz="1250">
              <a:latin typeface="Arial MT"/>
              <a:cs typeface="Arial MT"/>
            </a:endParaRPr>
          </a:p>
          <a:p>
            <a:pPr marL="227965" indent="-227965">
              <a:lnSpc>
                <a:spcPct val="100000"/>
              </a:lnSpc>
              <a:spcBef>
                <a:spcPts val="1050"/>
              </a:spcBef>
              <a:buSzPct val="132000"/>
              <a:buChar char="•"/>
              <a:tabLst>
                <a:tab pos="227965" algn="l"/>
              </a:tabLst>
            </a:pP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 b="1">
                <a:solidFill>
                  <a:srgbClr val="53BBDF"/>
                </a:solidFill>
                <a:latin typeface="Arial"/>
                <a:cs typeface="Arial"/>
              </a:rPr>
              <a:t>branch</a:t>
            </a:r>
            <a:r>
              <a:rPr dirty="0" sz="1250" b="1">
                <a:solidFill>
                  <a:srgbClr val="53BBDF"/>
                </a:solidFill>
                <a:latin typeface="Arial"/>
                <a:cs typeface="Arial"/>
              </a:rPr>
              <a:t> A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1250" spc="-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 b="1">
                <a:solidFill>
                  <a:srgbClr val="BDCAD1"/>
                </a:solidFill>
                <a:latin typeface="Arial"/>
                <a:cs typeface="Arial"/>
              </a:rPr>
              <a:t>‘Home</a:t>
            </a:r>
            <a:r>
              <a:rPr dirty="0" sz="1250" spc="-15" b="1">
                <a:solidFill>
                  <a:srgbClr val="BDCAD1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BDCAD1"/>
                </a:solidFill>
                <a:latin typeface="Arial"/>
                <a:cs typeface="Arial"/>
              </a:rPr>
              <a:t>&amp; </a:t>
            </a:r>
            <a:r>
              <a:rPr dirty="0" sz="1250" spc="-45" b="1">
                <a:solidFill>
                  <a:srgbClr val="BDCAD1"/>
                </a:solidFill>
                <a:latin typeface="Arial"/>
                <a:cs typeface="Arial"/>
              </a:rPr>
              <a:t>lifestyle’</a:t>
            </a:r>
            <a:r>
              <a:rPr dirty="0" sz="1250" spc="-30" b="1">
                <a:solidFill>
                  <a:srgbClr val="BDCAD1"/>
                </a:solidFill>
                <a:latin typeface="Arial"/>
                <a:cs typeface="Arial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generates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highest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income.</a:t>
            </a:r>
            <a:endParaRPr sz="1250">
              <a:latin typeface="Arial MT"/>
              <a:cs typeface="Arial MT"/>
            </a:endParaRPr>
          </a:p>
          <a:p>
            <a:pPr marL="227965" indent="-227965">
              <a:lnSpc>
                <a:spcPct val="100000"/>
              </a:lnSpc>
              <a:spcBef>
                <a:spcPts val="1055"/>
              </a:spcBef>
              <a:buSzPct val="132000"/>
              <a:buChar char="•"/>
              <a:tabLst>
                <a:tab pos="227965" algn="l"/>
              </a:tabLst>
            </a:pP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 b="1">
                <a:solidFill>
                  <a:srgbClr val="53BBDF"/>
                </a:solidFill>
                <a:latin typeface="Arial"/>
                <a:cs typeface="Arial"/>
              </a:rPr>
              <a:t>branch</a:t>
            </a:r>
            <a:r>
              <a:rPr dirty="0" sz="1250" b="1">
                <a:solidFill>
                  <a:srgbClr val="53BBDF"/>
                </a:solidFill>
                <a:latin typeface="Arial"/>
                <a:cs typeface="Arial"/>
              </a:rPr>
              <a:t> </a:t>
            </a:r>
            <a:r>
              <a:rPr dirty="0" sz="1250" spc="-140" b="1">
                <a:solidFill>
                  <a:srgbClr val="53BBDF"/>
                </a:solidFill>
                <a:latin typeface="Arial"/>
                <a:cs typeface="Arial"/>
              </a:rPr>
              <a:t>B</a:t>
            </a:r>
            <a:r>
              <a:rPr dirty="0" sz="1250" spc="-14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0" b="1">
                <a:solidFill>
                  <a:srgbClr val="BDCAD1"/>
                </a:solidFill>
                <a:latin typeface="Arial"/>
                <a:cs typeface="Arial"/>
              </a:rPr>
              <a:t>‘Sports</a:t>
            </a:r>
            <a:r>
              <a:rPr dirty="0" sz="1250" spc="5" b="1">
                <a:solidFill>
                  <a:srgbClr val="BDCAD1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BDCAD1"/>
                </a:solidFill>
                <a:latin typeface="Arial"/>
                <a:cs typeface="Arial"/>
              </a:rPr>
              <a:t>&amp;</a:t>
            </a:r>
            <a:r>
              <a:rPr dirty="0" sz="1250" spc="-65" b="1">
                <a:solidFill>
                  <a:srgbClr val="BDCAD1"/>
                </a:solidFill>
                <a:latin typeface="Arial"/>
                <a:cs typeface="Arial"/>
              </a:rPr>
              <a:t> </a:t>
            </a:r>
            <a:r>
              <a:rPr dirty="0" sz="1250" spc="-40" b="1">
                <a:solidFill>
                  <a:srgbClr val="BDCAD1"/>
                </a:solidFill>
                <a:latin typeface="Arial"/>
                <a:cs typeface="Arial"/>
              </a:rPr>
              <a:t>travel’</a:t>
            </a:r>
            <a:r>
              <a:rPr dirty="0" sz="1250" spc="-15" b="1">
                <a:solidFill>
                  <a:srgbClr val="BDCAD1"/>
                </a:solidFill>
                <a:latin typeface="Arial"/>
                <a:cs typeface="Arial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‘Health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beauty’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generate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highest</a:t>
            </a:r>
            <a:endParaRPr sz="1250">
              <a:latin typeface="Arial MT"/>
              <a:cs typeface="Arial MT"/>
            </a:endParaRPr>
          </a:p>
          <a:p>
            <a:pPr marL="228600">
              <a:lnSpc>
                <a:spcPct val="100000"/>
              </a:lnSpc>
              <a:spcBef>
                <a:spcPts val="80"/>
              </a:spcBef>
            </a:pP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income.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5">
                <a:solidFill>
                  <a:srgbClr val="FFFFFF"/>
                </a:solidFill>
                <a:latin typeface="Arial MT"/>
                <a:cs typeface="Arial MT"/>
              </a:rPr>
              <a:t>Both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dirty="0" sz="125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close.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41390" y="2017712"/>
            <a:ext cx="419227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27965" indent="-227965">
              <a:lnSpc>
                <a:spcPct val="100000"/>
              </a:lnSpc>
              <a:spcBef>
                <a:spcPts val="125"/>
              </a:spcBef>
              <a:buSzPct val="132000"/>
              <a:buChar char="•"/>
              <a:tabLst>
                <a:tab pos="227965" algn="l"/>
              </a:tabLst>
            </a:pP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 b="1">
                <a:solidFill>
                  <a:srgbClr val="53BBDF"/>
                </a:solidFill>
                <a:latin typeface="Arial"/>
                <a:cs typeface="Arial"/>
              </a:rPr>
              <a:t>branch</a:t>
            </a:r>
            <a:r>
              <a:rPr dirty="0" sz="1250" b="1">
                <a:solidFill>
                  <a:srgbClr val="53BBDF"/>
                </a:solidFill>
                <a:latin typeface="Arial"/>
                <a:cs typeface="Arial"/>
              </a:rPr>
              <a:t> </a:t>
            </a:r>
            <a:r>
              <a:rPr dirty="0" sz="1250" spc="-100" b="1">
                <a:solidFill>
                  <a:srgbClr val="53BBDF"/>
                </a:solidFill>
                <a:latin typeface="Arial"/>
                <a:cs typeface="Arial"/>
              </a:rPr>
              <a:t>C</a:t>
            </a: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0" b="1">
                <a:solidFill>
                  <a:srgbClr val="BDCAD1"/>
                </a:solidFill>
                <a:latin typeface="Arial"/>
                <a:cs typeface="Arial"/>
              </a:rPr>
              <a:t>‘Food</a:t>
            </a:r>
            <a:r>
              <a:rPr dirty="0" sz="1250" spc="-55" b="1">
                <a:solidFill>
                  <a:srgbClr val="BDCAD1"/>
                </a:solidFill>
                <a:latin typeface="Arial"/>
                <a:cs typeface="Arial"/>
              </a:rPr>
              <a:t> </a:t>
            </a:r>
            <a:r>
              <a:rPr dirty="0" sz="1250" b="1">
                <a:solidFill>
                  <a:srgbClr val="BDCAD1"/>
                </a:solidFill>
                <a:latin typeface="Arial"/>
                <a:cs typeface="Arial"/>
              </a:rPr>
              <a:t>&amp;</a:t>
            </a:r>
            <a:r>
              <a:rPr dirty="0" sz="1250" spc="-5" b="1">
                <a:solidFill>
                  <a:srgbClr val="BDCAD1"/>
                </a:solidFill>
                <a:latin typeface="Arial"/>
                <a:cs typeface="Arial"/>
              </a:rPr>
              <a:t> </a:t>
            </a:r>
            <a:r>
              <a:rPr dirty="0" sz="1250" spc="-60" b="1">
                <a:solidFill>
                  <a:srgbClr val="BDCAD1"/>
                </a:solidFill>
                <a:latin typeface="Arial"/>
                <a:cs typeface="Arial"/>
              </a:rPr>
              <a:t>beverages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’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generate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highest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income.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04825" y="1714500"/>
            <a:ext cx="4972050" cy="4371975"/>
            <a:chOff x="504825" y="1714500"/>
            <a:chExt cx="4972050" cy="4371975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4350" y="1724025"/>
              <a:ext cx="4953000" cy="4352925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509587" y="1719262"/>
              <a:ext cx="4962525" cy="4362450"/>
            </a:xfrm>
            <a:custGeom>
              <a:avLst/>
              <a:gdLst/>
              <a:ahLst/>
              <a:cxnLst/>
              <a:rect l="l" t="t" r="r" b="b"/>
              <a:pathLst>
                <a:path w="4962525" h="4362450">
                  <a:moveTo>
                    <a:pt x="0" y="4362450"/>
                  </a:moveTo>
                  <a:lnTo>
                    <a:pt x="4962525" y="4362450"/>
                  </a:lnTo>
                  <a:lnTo>
                    <a:pt x="4962525" y="0"/>
                  </a:lnTo>
                  <a:lnTo>
                    <a:pt x="0" y="0"/>
                  </a:lnTo>
                  <a:lnTo>
                    <a:pt x="0" y="436245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2200" rIns="0" bIns="0" rtlCol="0" vert="horz">
            <a:spAutoFit/>
          </a:bodyPr>
          <a:lstStyle/>
          <a:p>
            <a:pPr marL="909955">
              <a:lnSpc>
                <a:spcPct val="100000"/>
              </a:lnSpc>
              <a:spcBef>
                <a:spcPts val="105"/>
              </a:spcBef>
            </a:pPr>
            <a:r>
              <a:rPr dirty="0" spc="-505"/>
              <a:t>TASK</a:t>
            </a:r>
            <a:r>
              <a:rPr dirty="0" spc="5"/>
              <a:t> </a:t>
            </a:r>
            <a:r>
              <a:rPr dirty="0" spc="-20"/>
              <a:t>3:</a:t>
            </a:r>
            <a:r>
              <a:rPr dirty="0" spc="-225"/>
              <a:t> </a:t>
            </a:r>
            <a:r>
              <a:rPr dirty="0" spc="-580"/>
              <a:t>QUERY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338451" y="2166937"/>
            <a:ext cx="5838825" cy="3429000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370"/>
              </a:spcBef>
            </a:pPr>
            <a:r>
              <a:rPr dirty="0" sz="1250" spc="-220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dirty="0" sz="125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branch,</a:t>
            </a:r>
            <a:endParaRPr sz="1250">
              <a:latin typeface="Arial MT"/>
              <a:cs typeface="Arial MT"/>
            </a:endParaRPr>
          </a:p>
          <a:p>
            <a:pPr marL="867410">
              <a:lnSpc>
                <a:spcPct val="100000"/>
              </a:lnSpc>
              <a:spcBef>
                <a:spcPts val="1200"/>
              </a:spcBef>
            </a:pP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product_line,</a:t>
            </a:r>
            <a:endParaRPr sz="1250">
              <a:latin typeface="Arial MT"/>
              <a:cs typeface="Arial MT"/>
            </a:endParaRPr>
          </a:p>
          <a:p>
            <a:pPr marL="867410">
              <a:lnSpc>
                <a:spcPct val="100000"/>
              </a:lnSpc>
              <a:spcBef>
                <a:spcPts val="1280"/>
              </a:spcBef>
            </a:pP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ROUND(SUM(total))</a:t>
            </a:r>
            <a:r>
              <a:rPr dirty="0" sz="125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45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2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total_sales,</a:t>
            </a:r>
            <a:endParaRPr sz="1250">
              <a:latin typeface="Arial MT"/>
              <a:cs typeface="Arial MT"/>
            </a:endParaRPr>
          </a:p>
          <a:p>
            <a:pPr marL="1466215" marR="478790" indent="-598805">
              <a:lnSpc>
                <a:spcPts val="2710"/>
              </a:lnSpc>
              <a:spcBef>
                <a:spcPts val="285"/>
              </a:spcBef>
            </a:pPr>
            <a:r>
              <a:rPr dirty="0" sz="1250" spc="-165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ROUND(SUM(total))</a:t>
            </a:r>
            <a:r>
              <a:rPr dirty="0" sz="12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120">
                <a:solidFill>
                  <a:srgbClr val="FFFFFF"/>
                </a:solidFill>
                <a:latin typeface="Arial MT"/>
                <a:cs typeface="Arial MT"/>
              </a:rPr>
              <a:t>&gt;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20000</a:t>
            </a:r>
            <a:r>
              <a:rPr dirty="0" sz="1250" spc="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75">
                <a:solidFill>
                  <a:srgbClr val="FFFFFF"/>
                </a:solidFill>
                <a:latin typeface="Arial MT"/>
                <a:cs typeface="Arial MT"/>
              </a:rPr>
              <a:t>THEN</a:t>
            </a:r>
            <a:r>
              <a:rPr dirty="0" sz="125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'High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Spending'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WHEN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ROUND(SUM(total))</a:t>
            </a:r>
            <a:r>
              <a:rPr dirty="0" sz="1250" spc="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12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15000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60">
                <a:solidFill>
                  <a:srgbClr val="FFFFFF"/>
                </a:solidFill>
                <a:latin typeface="Arial MT"/>
                <a:cs typeface="Arial MT"/>
              </a:rPr>
              <a:t>THEN</a:t>
            </a:r>
            <a:r>
              <a:rPr dirty="0" sz="1250" spc="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'Low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Spending'</a:t>
            </a:r>
            <a:endParaRPr sz="1250">
              <a:latin typeface="Arial MT"/>
              <a:cs typeface="Arial MT"/>
            </a:endParaRPr>
          </a:p>
          <a:p>
            <a:pPr marL="1466215">
              <a:lnSpc>
                <a:spcPct val="100000"/>
              </a:lnSpc>
              <a:spcBef>
                <a:spcPts val="905"/>
              </a:spcBef>
            </a:pPr>
            <a:r>
              <a:rPr dirty="0" sz="1250" spc="-245">
                <a:solidFill>
                  <a:srgbClr val="FFFFFF"/>
                </a:solidFill>
                <a:latin typeface="Arial MT"/>
                <a:cs typeface="Arial MT"/>
              </a:rPr>
              <a:t>ELSE</a:t>
            </a:r>
            <a:r>
              <a:rPr dirty="0" sz="1250" spc="9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'Medium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Spending’</a:t>
            </a:r>
            <a:endParaRPr sz="1250">
              <a:latin typeface="Arial MT"/>
              <a:cs typeface="Arial MT"/>
            </a:endParaRPr>
          </a:p>
          <a:p>
            <a:pPr marL="83820" marR="3428365" indent="782955">
              <a:lnSpc>
                <a:spcPts val="2780"/>
              </a:lnSpc>
              <a:spcBef>
                <a:spcPts val="229"/>
              </a:spcBef>
            </a:pPr>
            <a:r>
              <a:rPr dirty="0" sz="1250" spc="-155">
                <a:solidFill>
                  <a:srgbClr val="FFFFFF"/>
                </a:solidFill>
                <a:latin typeface="Arial MT"/>
                <a:cs typeface="Arial MT"/>
              </a:rPr>
              <a:t>END</a:t>
            </a:r>
            <a:r>
              <a:rPr dirty="0" sz="1250" spc="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55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250" spc="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spending_level </a:t>
            </a:r>
            <a:r>
              <a:rPr dirty="0" sz="1250" spc="-125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Walmart</a:t>
            </a:r>
            <a:endParaRPr sz="1250">
              <a:latin typeface="Arial MT"/>
              <a:cs typeface="Arial MT"/>
            </a:endParaRPr>
          </a:p>
          <a:p>
            <a:pPr marL="83820">
              <a:lnSpc>
                <a:spcPct val="100000"/>
              </a:lnSpc>
              <a:spcBef>
                <a:spcPts val="900"/>
              </a:spcBef>
            </a:pPr>
            <a:r>
              <a:rPr dirty="0" sz="1250" spc="-114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6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250" spc="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branch,product_line</a:t>
            </a:r>
            <a:endParaRPr sz="1250">
              <a:latin typeface="Arial MT"/>
              <a:cs typeface="Arial MT"/>
            </a:endParaRPr>
          </a:p>
          <a:p>
            <a:pPr marL="83820">
              <a:lnSpc>
                <a:spcPct val="100000"/>
              </a:lnSpc>
              <a:spcBef>
                <a:spcPts val="1200"/>
              </a:spcBef>
            </a:pPr>
            <a:r>
              <a:rPr dirty="0" sz="1250" spc="-19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dirty="0" sz="1250" spc="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95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250" spc="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branch,product_line;</a:t>
            </a:r>
            <a:endParaRPr sz="12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367" rIns="0" bIns="0" rtlCol="0" vert="horz">
            <a:spAutoFit/>
          </a:bodyPr>
          <a:lstStyle/>
          <a:p>
            <a:pPr marL="606425">
              <a:lnSpc>
                <a:spcPct val="100000"/>
              </a:lnSpc>
              <a:spcBef>
                <a:spcPts val="105"/>
              </a:spcBef>
            </a:pPr>
            <a:r>
              <a:rPr dirty="0" spc="-505"/>
              <a:t>TASK</a:t>
            </a:r>
            <a:r>
              <a:rPr dirty="0" spc="10"/>
              <a:t> </a:t>
            </a:r>
            <a:r>
              <a:rPr dirty="0" spc="-10"/>
              <a:t>3:</a:t>
            </a:r>
            <a:r>
              <a:rPr dirty="0" spc="-235"/>
              <a:t> </a:t>
            </a:r>
            <a:r>
              <a:rPr dirty="0" spc="-480"/>
              <a:t>OUTPUT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424801" y="2481326"/>
            <a:ext cx="4095750" cy="2085975"/>
          </a:xfrm>
          <a:custGeom>
            <a:avLst/>
            <a:gdLst/>
            <a:ahLst/>
            <a:cxnLst/>
            <a:rect l="l" t="t" r="r" b="b"/>
            <a:pathLst>
              <a:path w="4095750" h="2085975">
                <a:moveTo>
                  <a:pt x="0" y="2085975"/>
                </a:moveTo>
                <a:lnTo>
                  <a:pt x="4095750" y="2085975"/>
                </a:lnTo>
                <a:lnTo>
                  <a:pt x="4095750" y="0"/>
                </a:lnTo>
                <a:lnTo>
                  <a:pt x="0" y="0"/>
                </a:lnTo>
                <a:lnTo>
                  <a:pt x="0" y="208597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521320" y="2441083"/>
            <a:ext cx="3900804" cy="2020570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228600" indent="-228600">
              <a:lnSpc>
                <a:spcPct val="100000"/>
              </a:lnSpc>
              <a:spcBef>
                <a:spcPts val="860"/>
              </a:spcBef>
              <a:buSzPct val="132000"/>
              <a:buChar char="•"/>
              <a:tabLst>
                <a:tab pos="228600" algn="l"/>
              </a:tabLst>
            </a:pPr>
            <a:r>
              <a:rPr dirty="0" sz="1250" spc="-11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endParaRPr sz="1250">
              <a:latin typeface="Arial MT"/>
              <a:cs typeface="Arial MT"/>
            </a:endParaRPr>
          </a:p>
          <a:p>
            <a:pPr marL="228600" marR="149225" indent="-229235">
              <a:lnSpc>
                <a:spcPct val="125200"/>
              </a:lnSpc>
              <a:spcBef>
                <a:spcPts val="975"/>
              </a:spcBef>
              <a:buSzPct val="132000"/>
              <a:buChar char="•"/>
              <a:tabLst>
                <a:tab pos="228600" algn="l"/>
              </a:tabLst>
            </a:pPr>
            <a:r>
              <a:rPr dirty="0" sz="1250" spc="-13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against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each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product_line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each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branch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dirty="0" sz="1250" spc="-120">
                <a:solidFill>
                  <a:srgbClr val="FFFFFF"/>
                </a:solidFill>
                <a:latin typeface="Arial MT"/>
                <a:cs typeface="Arial MT"/>
              </a:rPr>
              <a:t>shown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under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total_sales.</a:t>
            </a:r>
            <a:endParaRPr sz="1250">
              <a:latin typeface="Arial MT"/>
              <a:cs typeface="Arial MT"/>
            </a:endParaRPr>
          </a:p>
          <a:p>
            <a:pPr marL="228600" indent="-228600">
              <a:lnSpc>
                <a:spcPct val="100000"/>
              </a:lnSpc>
              <a:spcBef>
                <a:spcPts val="1355"/>
              </a:spcBef>
              <a:buSzPct val="132000"/>
              <a:buChar char="•"/>
              <a:tabLst>
                <a:tab pos="228600" algn="l"/>
              </a:tabLst>
            </a:pP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Total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above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20000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marked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‘High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Spending’.</a:t>
            </a:r>
            <a:endParaRPr sz="1250">
              <a:latin typeface="Arial MT"/>
              <a:cs typeface="Arial MT"/>
            </a:endParaRPr>
          </a:p>
          <a:p>
            <a:pPr marL="228600" indent="-228600">
              <a:lnSpc>
                <a:spcPct val="100000"/>
              </a:lnSpc>
              <a:spcBef>
                <a:spcPts val="1430"/>
              </a:spcBef>
              <a:buSzPct val="132000"/>
              <a:buChar char="•"/>
              <a:tabLst>
                <a:tab pos="228600" algn="l"/>
              </a:tabLst>
            </a:pP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below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15000</a:t>
            </a:r>
            <a:r>
              <a:rPr dirty="0" sz="125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0">
                <a:solidFill>
                  <a:srgbClr val="FFFFFF"/>
                </a:solidFill>
                <a:latin typeface="Arial MT"/>
                <a:cs typeface="Arial MT"/>
              </a:rPr>
              <a:t>‘Low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spending’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endParaRPr sz="1250">
              <a:latin typeface="Arial MT"/>
              <a:cs typeface="Arial MT"/>
            </a:endParaRPr>
          </a:p>
          <a:p>
            <a:pPr marL="228600" indent="-228600">
              <a:lnSpc>
                <a:spcPct val="100000"/>
              </a:lnSpc>
              <a:spcBef>
                <a:spcPts val="1350"/>
              </a:spcBef>
              <a:buSzPct val="132000"/>
              <a:buChar char="•"/>
              <a:tabLst>
                <a:tab pos="228600" algn="l"/>
              </a:tabLst>
            </a:pP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remaining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‘Medium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Spending’.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66725" y="1314450"/>
            <a:ext cx="6105525" cy="5334000"/>
            <a:chOff x="466725" y="1314450"/>
            <a:chExt cx="6105525" cy="533400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0" y="1323975"/>
              <a:ext cx="6086475" cy="531495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71487" y="1319212"/>
              <a:ext cx="6096000" cy="5324475"/>
            </a:xfrm>
            <a:custGeom>
              <a:avLst/>
              <a:gdLst/>
              <a:ahLst/>
              <a:cxnLst/>
              <a:rect l="l" t="t" r="r" b="b"/>
              <a:pathLst>
                <a:path w="6096000" h="5324475">
                  <a:moveTo>
                    <a:pt x="0" y="5324475"/>
                  </a:moveTo>
                  <a:lnTo>
                    <a:pt x="6096000" y="5324475"/>
                  </a:lnTo>
                  <a:lnTo>
                    <a:pt x="6096000" y="0"/>
                  </a:lnTo>
                  <a:lnTo>
                    <a:pt x="0" y="0"/>
                  </a:lnTo>
                  <a:lnTo>
                    <a:pt x="0" y="5324475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0380" rIns="0" bIns="0" rtlCol="0" vert="horz">
            <a:spAutoFit/>
          </a:bodyPr>
          <a:lstStyle/>
          <a:p>
            <a:pPr marL="540385">
              <a:lnSpc>
                <a:spcPct val="100000"/>
              </a:lnSpc>
              <a:spcBef>
                <a:spcPts val="105"/>
              </a:spcBef>
            </a:pPr>
            <a:r>
              <a:rPr dirty="0" spc="-505"/>
              <a:t>TASK</a:t>
            </a:r>
            <a:r>
              <a:rPr dirty="0" spc="10"/>
              <a:t> </a:t>
            </a:r>
            <a:r>
              <a:rPr dirty="0" spc="-10"/>
              <a:t>4:</a:t>
            </a:r>
            <a:r>
              <a:rPr dirty="0" spc="-235"/>
              <a:t> </a:t>
            </a:r>
            <a:r>
              <a:rPr dirty="0" spc="-570"/>
              <a:t>QUERY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29026" y="2166873"/>
            <a:ext cx="4705350" cy="2533650"/>
          </a:xfrm>
          <a:prstGeom prst="rect">
            <a:avLst/>
          </a:prstGeom>
          <a:ln w="9525">
            <a:solidFill>
              <a:srgbClr val="FFFFFF"/>
            </a:solidFill>
          </a:ln>
        </p:spPr>
        <p:txBody>
          <a:bodyPr wrap="square" lIns="0" tIns="40005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315"/>
              </a:spcBef>
            </a:pPr>
            <a:r>
              <a:rPr dirty="0" sz="1400" spc="-265">
                <a:solidFill>
                  <a:srgbClr val="FFFFFF"/>
                </a:solidFill>
                <a:latin typeface="Arial MT"/>
                <a:cs typeface="Arial MT"/>
              </a:rPr>
              <a:t>SELECT</a:t>
            </a:r>
            <a:r>
              <a:rPr dirty="0" sz="140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product_line,</a:t>
            </a:r>
            <a:endParaRPr sz="1400">
              <a:latin typeface="Arial MT"/>
              <a:cs typeface="Arial MT"/>
            </a:endParaRPr>
          </a:p>
          <a:p>
            <a:pPr marL="925830" marR="984885">
              <a:lnSpc>
                <a:spcPct val="169900"/>
              </a:lnSpc>
            </a:pPr>
            <a:r>
              <a:rPr dirty="0" sz="1400" spc="-95">
                <a:solidFill>
                  <a:srgbClr val="FFFFFF"/>
                </a:solidFill>
                <a:latin typeface="Arial MT"/>
                <a:cs typeface="Arial MT"/>
              </a:rPr>
              <a:t>ROUND(AVG(total))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8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4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avg_sales, </a:t>
            </a:r>
            <a:r>
              <a:rPr dirty="0" sz="1400" spc="-95">
                <a:solidFill>
                  <a:srgbClr val="FFFFFF"/>
                </a:solidFill>
                <a:latin typeface="Arial MT"/>
                <a:cs typeface="Arial MT"/>
              </a:rPr>
              <a:t>ROUND(MAX(total))</a:t>
            </a:r>
            <a:r>
              <a:rPr dirty="0" sz="14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8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4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5">
                <a:solidFill>
                  <a:srgbClr val="FFFFFF"/>
                </a:solidFill>
                <a:latin typeface="Arial MT"/>
                <a:cs typeface="Arial MT"/>
              </a:rPr>
              <a:t>maximum_sale, </a:t>
            </a:r>
            <a:r>
              <a:rPr dirty="0" sz="1400" spc="-90">
                <a:solidFill>
                  <a:srgbClr val="FFFFFF"/>
                </a:solidFill>
                <a:latin typeface="Arial MT"/>
                <a:cs typeface="Arial MT"/>
              </a:rPr>
              <a:t>ROUND(MIN(total))</a:t>
            </a:r>
            <a:r>
              <a:rPr dirty="0" sz="140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8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dirty="0" sz="1400" spc="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30">
                <a:solidFill>
                  <a:srgbClr val="FFFFFF"/>
                </a:solidFill>
                <a:latin typeface="Arial MT"/>
                <a:cs typeface="Arial MT"/>
              </a:rPr>
              <a:t>minimim_sale</a:t>
            </a:r>
            <a:endParaRPr sz="1400">
              <a:latin typeface="Arial MT"/>
              <a:cs typeface="Arial MT"/>
            </a:endParaRPr>
          </a:p>
          <a:p>
            <a:pPr marL="88900" marR="2891790">
              <a:lnSpc>
                <a:spcPct val="169900"/>
              </a:lnSpc>
            </a:pPr>
            <a:r>
              <a:rPr dirty="0" sz="1400" spc="-16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dirty="0" sz="1400" spc="-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FFFFFF"/>
                </a:solidFill>
                <a:latin typeface="Arial MT"/>
                <a:cs typeface="Arial MT"/>
              </a:rPr>
              <a:t>Walmart</a:t>
            </a:r>
            <a:r>
              <a:rPr dirty="0" sz="1400" spc="5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160">
                <a:solidFill>
                  <a:srgbClr val="FFFFFF"/>
                </a:solidFill>
                <a:latin typeface="Arial MT"/>
                <a:cs typeface="Arial MT"/>
              </a:rPr>
              <a:t>GROUP</a:t>
            </a:r>
            <a:r>
              <a:rPr dirty="0" sz="1400" spc="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15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40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70">
                <a:solidFill>
                  <a:srgbClr val="FFFFFF"/>
                </a:solidFill>
                <a:latin typeface="Arial MT"/>
                <a:cs typeface="Arial MT"/>
              </a:rPr>
              <a:t>product_line </a:t>
            </a:r>
            <a:r>
              <a:rPr dirty="0" sz="1400" spc="-240">
                <a:solidFill>
                  <a:srgbClr val="FFFFFF"/>
                </a:solidFill>
                <a:latin typeface="Arial MT"/>
                <a:cs typeface="Arial MT"/>
              </a:rPr>
              <a:t>ORDER</a:t>
            </a:r>
            <a:r>
              <a:rPr dirty="0" sz="140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215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dirty="0" sz="140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400" spc="-60">
                <a:solidFill>
                  <a:srgbClr val="FFFFFF"/>
                </a:solidFill>
                <a:latin typeface="Arial MT"/>
                <a:cs typeface="Arial MT"/>
              </a:rPr>
              <a:t>product_line;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886513" y="2466975"/>
            <a:ext cx="6191250" cy="4381500"/>
            <a:chOff x="5886513" y="2466975"/>
            <a:chExt cx="6191250" cy="4381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95975" y="2476500"/>
              <a:ext cx="6172200" cy="3705225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891276" y="2471737"/>
              <a:ext cx="6181725" cy="3714750"/>
            </a:xfrm>
            <a:custGeom>
              <a:avLst/>
              <a:gdLst/>
              <a:ahLst/>
              <a:cxnLst/>
              <a:rect l="l" t="t" r="r" b="b"/>
              <a:pathLst>
                <a:path w="6181725" h="3714750">
                  <a:moveTo>
                    <a:pt x="0" y="3714750"/>
                  </a:moveTo>
                  <a:lnTo>
                    <a:pt x="6181725" y="3714750"/>
                  </a:lnTo>
                  <a:lnTo>
                    <a:pt x="6181725" y="0"/>
                  </a:lnTo>
                  <a:lnTo>
                    <a:pt x="0" y="0"/>
                  </a:lnTo>
                  <a:lnTo>
                    <a:pt x="0" y="371475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438467" y="708913"/>
            <a:ext cx="3111500" cy="575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505">
                <a:solidFill>
                  <a:srgbClr val="FFFFFF"/>
                </a:solidFill>
                <a:latin typeface="Arial MT"/>
                <a:cs typeface="Arial MT"/>
              </a:rPr>
              <a:t>TASK</a:t>
            </a:r>
            <a:r>
              <a:rPr dirty="0" sz="360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20">
                <a:solidFill>
                  <a:srgbClr val="FFFFFF"/>
                </a:solidFill>
                <a:latin typeface="Arial MT"/>
                <a:cs typeface="Arial MT"/>
              </a:rPr>
              <a:t>4:</a:t>
            </a:r>
            <a:r>
              <a:rPr dirty="0" sz="3600" spc="-2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3600" spc="-48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662551" y="147701"/>
            <a:ext cx="7381875" cy="2124075"/>
          </a:xfrm>
          <a:custGeom>
            <a:avLst/>
            <a:gdLst/>
            <a:ahLst/>
            <a:cxnLst/>
            <a:rect l="l" t="t" r="r" b="b"/>
            <a:pathLst>
              <a:path w="7381875" h="2124075">
                <a:moveTo>
                  <a:pt x="0" y="2124075"/>
                </a:moveTo>
                <a:lnTo>
                  <a:pt x="7381875" y="2124075"/>
                </a:lnTo>
                <a:lnTo>
                  <a:pt x="7381875" y="0"/>
                </a:lnTo>
                <a:lnTo>
                  <a:pt x="0" y="0"/>
                </a:lnTo>
                <a:lnTo>
                  <a:pt x="0" y="2124075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754245" y="101641"/>
            <a:ext cx="4239260" cy="61785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227965" indent="-227965">
              <a:lnSpc>
                <a:spcPct val="100000"/>
              </a:lnSpc>
              <a:spcBef>
                <a:spcPts val="625"/>
              </a:spcBef>
              <a:buSzPct val="132000"/>
              <a:buChar char="•"/>
              <a:tabLst>
                <a:tab pos="227965" algn="l"/>
              </a:tabLst>
            </a:pPr>
            <a:r>
              <a:rPr dirty="0" sz="1250" spc="-11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Output</a:t>
            </a:r>
            <a:endParaRPr sz="1250">
              <a:latin typeface="Arial MT"/>
              <a:cs typeface="Arial MT"/>
            </a:endParaRPr>
          </a:p>
          <a:p>
            <a:pPr marL="227965" indent="-227965">
              <a:lnSpc>
                <a:spcPct val="100000"/>
              </a:lnSpc>
              <a:spcBef>
                <a:spcPts val="1055"/>
              </a:spcBef>
              <a:buSzPct val="132000"/>
              <a:buChar char="•"/>
              <a:tabLst>
                <a:tab pos="227965" algn="l"/>
              </a:tabLst>
            </a:pP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every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line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‘avg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sales’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300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350.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754245" y="760049"/>
            <a:ext cx="7083425" cy="1466215"/>
          </a:xfrm>
          <a:prstGeom prst="rect">
            <a:avLst/>
          </a:prstGeom>
        </p:spPr>
        <p:txBody>
          <a:bodyPr wrap="square" lIns="0" tIns="79375" rIns="0" bIns="0" rtlCol="0" vert="horz">
            <a:spAutoFit/>
          </a:bodyPr>
          <a:lstStyle/>
          <a:p>
            <a:pPr marL="227965" indent="-227965">
              <a:lnSpc>
                <a:spcPct val="100000"/>
              </a:lnSpc>
              <a:spcBef>
                <a:spcPts val="625"/>
              </a:spcBef>
              <a:buSzPct val="132000"/>
              <a:buChar char="•"/>
              <a:tabLst>
                <a:tab pos="227965" algn="l"/>
              </a:tabLst>
            </a:pP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Maximum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sale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950</a:t>
            </a:r>
            <a:r>
              <a:rPr dirty="0" sz="125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1050.</a:t>
            </a:r>
            <a:endParaRPr sz="1250">
              <a:latin typeface="Arial MT"/>
              <a:cs typeface="Arial MT"/>
            </a:endParaRPr>
          </a:p>
          <a:p>
            <a:pPr marL="227965" indent="-227965">
              <a:lnSpc>
                <a:spcPct val="100000"/>
              </a:lnSpc>
              <a:spcBef>
                <a:spcPts val="1050"/>
              </a:spcBef>
              <a:buSzPct val="132000"/>
              <a:buChar char="•"/>
              <a:tabLst>
                <a:tab pos="227965" algn="l"/>
              </a:tabLst>
            </a:pP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Minimum</a:t>
            </a:r>
            <a:r>
              <a:rPr dirty="0" sz="1250" spc="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Sale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10-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30.</a:t>
            </a:r>
            <a:endParaRPr sz="1250">
              <a:latin typeface="Arial MT"/>
              <a:cs typeface="Arial MT"/>
            </a:endParaRPr>
          </a:p>
          <a:p>
            <a:pPr marL="227965" indent="-227965">
              <a:lnSpc>
                <a:spcPct val="100000"/>
              </a:lnSpc>
              <a:spcBef>
                <a:spcPts val="1055"/>
              </a:spcBef>
              <a:buSzPct val="132000"/>
              <a:buChar char="•"/>
              <a:tabLst>
                <a:tab pos="227965" algn="l"/>
              </a:tabLst>
            </a:pP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can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dirty="0" sz="1250" spc="-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observed</a:t>
            </a:r>
            <a:r>
              <a:rPr dirty="0" sz="1250" spc="-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there </a:t>
            </a:r>
            <a:r>
              <a:rPr dirty="0" sz="1250" spc="-5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unusually</a:t>
            </a:r>
            <a:r>
              <a:rPr dirty="0" sz="1250" spc="-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or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low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5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happening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any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line.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Eg,</a:t>
            </a:r>
            <a:endParaRPr sz="1250">
              <a:latin typeface="Arial MT"/>
              <a:cs typeface="Arial MT"/>
            </a:endParaRPr>
          </a:p>
          <a:p>
            <a:pPr marL="228600">
              <a:lnSpc>
                <a:spcPct val="100000"/>
              </a:lnSpc>
              <a:spcBef>
                <a:spcPts val="80"/>
              </a:spcBef>
            </a:pP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100k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–ve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0">
                <a:solidFill>
                  <a:srgbClr val="FFFFFF"/>
                </a:solidFill>
                <a:latin typeface="Arial MT"/>
                <a:cs typeface="Arial MT"/>
              </a:rPr>
              <a:t>sales</a:t>
            </a:r>
            <a:r>
              <a:rPr dirty="0" sz="1250" spc="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0">
                <a:solidFill>
                  <a:srgbClr val="FFFFFF"/>
                </a:solidFill>
                <a:latin typeface="Arial MT"/>
                <a:cs typeface="Arial MT"/>
              </a:rPr>
              <a:t>transaction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etc</a:t>
            </a:r>
            <a:endParaRPr sz="1250">
              <a:latin typeface="Arial MT"/>
              <a:cs typeface="Arial MT"/>
            </a:endParaRPr>
          </a:p>
          <a:p>
            <a:pPr marL="227965" indent="-227965">
              <a:lnSpc>
                <a:spcPct val="100000"/>
              </a:lnSpc>
              <a:spcBef>
                <a:spcPts val="1050"/>
              </a:spcBef>
              <a:buSzPct val="132000"/>
              <a:buChar char="•"/>
              <a:tabLst>
                <a:tab pos="227965" algn="l"/>
              </a:tabLst>
            </a:pPr>
            <a:r>
              <a:rPr dirty="0" sz="1250" spc="-120">
                <a:solidFill>
                  <a:srgbClr val="FFFFFF"/>
                </a:solidFill>
                <a:latin typeface="Arial MT"/>
                <a:cs typeface="Arial MT"/>
              </a:rPr>
              <a:t>So,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there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95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85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anomaly</a:t>
            </a:r>
            <a:r>
              <a:rPr dirty="0" sz="1250" spc="2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55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25">
                <a:solidFill>
                  <a:srgbClr val="FFFFFF"/>
                </a:solidFill>
                <a:latin typeface="Arial MT"/>
                <a:cs typeface="Arial MT"/>
              </a:rPr>
              <a:t>any</a:t>
            </a:r>
            <a:r>
              <a:rPr dirty="0" sz="1250" spc="-4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65">
                <a:solidFill>
                  <a:srgbClr val="FFFFFF"/>
                </a:solidFill>
                <a:latin typeface="Arial MT"/>
                <a:cs typeface="Arial MT"/>
              </a:rPr>
              <a:t>transactions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dirty="0" sz="1250" spc="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70">
                <a:solidFill>
                  <a:srgbClr val="FFFFFF"/>
                </a:solidFill>
                <a:latin typeface="Arial MT"/>
                <a:cs typeface="Arial MT"/>
              </a:rPr>
              <a:t>branches</a:t>
            </a:r>
            <a:r>
              <a:rPr dirty="0" sz="1250" spc="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dirty="0" sz="1250" spc="-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>
                <a:solidFill>
                  <a:srgbClr val="FFFFFF"/>
                </a:solidFill>
                <a:latin typeface="Arial MT"/>
                <a:cs typeface="Arial MT"/>
              </a:rPr>
              <a:t>6</a:t>
            </a:r>
            <a:r>
              <a:rPr dirty="0" sz="1250" spc="3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45">
                <a:solidFill>
                  <a:srgbClr val="FFFFFF"/>
                </a:solidFill>
                <a:latin typeface="Arial MT"/>
                <a:cs typeface="Arial MT"/>
              </a:rPr>
              <a:t>product</a:t>
            </a:r>
            <a:r>
              <a:rPr dirty="0" sz="1250" spc="-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35">
                <a:solidFill>
                  <a:srgbClr val="FFFFFF"/>
                </a:solidFill>
                <a:latin typeface="Arial MT"/>
                <a:cs typeface="Arial MT"/>
              </a:rPr>
              <a:t>linesof</a:t>
            </a:r>
            <a:r>
              <a:rPr dirty="0" sz="1250" spc="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50" spc="-10">
                <a:solidFill>
                  <a:srgbClr val="FFFFFF"/>
                </a:solidFill>
                <a:latin typeface="Arial MT"/>
                <a:cs typeface="Arial MT"/>
              </a:rPr>
              <a:t>Walmart.</a:t>
            </a:r>
            <a:endParaRPr sz="1250">
              <a:latin typeface="Arial MT"/>
              <a:cs typeface="Arial MT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14300" y="2466911"/>
            <a:ext cx="5610225" cy="2314575"/>
            <a:chOff x="114300" y="2466911"/>
            <a:chExt cx="5610225" cy="2314575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825" y="2476499"/>
              <a:ext cx="5591175" cy="2295525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119062" y="2471673"/>
              <a:ext cx="5600700" cy="2305050"/>
            </a:xfrm>
            <a:custGeom>
              <a:avLst/>
              <a:gdLst/>
              <a:ahLst/>
              <a:cxnLst/>
              <a:rect l="l" t="t" r="r" b="b"/>
              <a:pathLst>
                <a:path w="5600700" h="2305050">
                  <a:moveTo>
                    <a:pt x="0" y="2305050"/>
                  </a:moveTo>
                  <a:lnTo>
                    <a:pt x="5600700" y="2305050"/>
                  </a:lnTo>
                  <a:lnTo>
                    <a:pt x="5600700" y="0"/>
                  </a:lnTo>
                  <a:lnTo>
                    <a:pt x="0" y="0"/>
                  </a:lnTo>
                  <a:lnTo>
                    <a:pt x="0" y="230505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1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2024-12-17T15:44:39Z</dcterms:created>
  <dcterms:modified xsi:type="dcterms:W3CDTF">2024-12-17T15:44:39Z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2024-12-17T00:00:00Z</vt:filetime>
  </property>
  <property fmtid="{D5CDD505-2E9C-101B-9397-08002B2CF9AE}" pid="3" name="LastSaved">
    <vt:filetime>2024-12-17T00:00:00Z</vt:filetime>
  </property>
</Properties>
</file>