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_rels/notesSlide4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9.xml.rels" ContentType="application/vnd.openxmlformats-package.relationships+xml"/>
  <Override PartName="/ppt/media/image45.png" ContentType="image/png"/>
  <Override PartName="/ppt/media/image1.wmf" ContentType="image/x-wmf"/>
  <Override PartName="/ppt/media/image13.wmf" ContentType="image/x-wmf"/>
  <Override PartName="/ppt/media/image2.png" ContentType="image/png"/>
  <Override PartName="/ppt/media/image14.wmf" ContentType="image/x-wmf"/>
  <Override PartName="/ppt/media/image3.png" ContentType="image/png"/>
  <Override PartName="/ppt/media/image4.png" ContentType="image/png"/>
  <Override PartName="/ppt/media/image6.png" ContentType="image/png"/>
  <Override PartName="/ppt/media/image5.wmf" ContentType="image/x-wmf"/>
  <Override PartName="/ppt/media/image49.png" ContentType="image/png"/>
  <Override PartName="/ppt/media/image7.png" ContentType="image/png"/>
  <Override PartName="/ppt/media/image8.wmf" ContentType="image/x-wmf"/>
  <Override PartName="/ppt/media/image9.wmf" ContentType="image/x-wmf"/>
  <Override PartName="/ppt/media/image10.png" ContentType="image/png"/>
  <Override PartName="/ppt/media/image22.wmf" ContentType="image/x-wmf"/>
  <Override PartName="/ppt/media/image11.wmf" ContentType="image/x-wmf"/>
  <Override PartName="/ppt/media/image12.wmf" ContentType="image/x-wmf"/>
  <Override PartName="/ppt/media/image15.png" ContentType="image/png"/>
  <Override PartName="/ppt/media/image16.wmf" ContentType="image/x-wmf"/>
  <Override PartName="/ppt/media/image17.png" ContentType="image/png"/>
  <Override PartName="/ppt/media/image18.png" ContentType="image/png"/>
  <Override PartName="/ppt/media/image19.wmf" ContentType="image/x-wmf"/>
  <Override PartName="/ppt/media/image20.png" ContentType="image/png"/>
  <Override PartName="/ppt/media/image32.wmf" ContentType="image/x-wmf"/>
  <Override PartName="/ppt/media/image21.wmf" ContentType="image/x-wmf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50.png" ContentType="image/png"/>
  <Override PartName="/ppt/media/image51.png" ContentType="image/png"/>
  <Override PartName="/ppt/media/image52.png" ContentType="image/pn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slide" Target="slides/slide38.xml"/><Relationship Id="rId52" Type="http://schemas.openxmlformats.org/officeDocument/2006/relationships/slide" Target="slides/slide39.xml"/><Relationship Id="rId53" Type="http://schemas.openxmlformats.org/officeDocument/2006/relationships/slide" Target="slides/slide40.xml"/><Relationship Id="rId54" Type="http://schemas.openxmlformats.org/officeDocument/2006/relationships/slide" Target="slides/slide41.xml"/><Relationship Id="rId55" Type="http://schemas.openxmlformats.org/officeDocument/2006/relationships/slide" Target="slides/slide42.xml"/><Relationship Id="rId56" Type="http://schemas.openxmlformats.org/officeDocument/2006/relationships/slide" Target="slides/slide43.xml"/><Relationship Id="rId57" Type="http://schemas.openxmlformats.org/officeDocument/2006/relationships/slide" Target="slides/slide44.xml"/><Relationship Id="rId58" Type="http://schemas.openxmlformats.org/officeDocument/2006/relationships/slide" Target="slides/slide45.xml"/><Relationship Id="rId59" Type="http://schemas.openxmlformats.org/officeDocument/2006/relationships/slide" Target="slides/slide46.xml"/><Relationship Id="rId60" Type="http://schemas.openxmlformats.org/officeDocument/2006/relationships/slide" Target="slides/slide47.xml"/><Relationship Id="rId61" Type="http://schemas.openxmlformats.org/officeDocument/2006/relationships/slide" Target="slides/slide48.xml"/><Relationship Id="rId62" Type="http://schemas.openxmlformats.org/officeDocument/2006/relationships/slide" Target="slides/slide49.xml"/><Relationship Id="rId6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Щракнете, за да преместите кадъра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bg-BG" sz="2000" spc="-1" strike="noStrike">
                <a:latin typeface="Arial"/>
              </a:rPr>
              <a:t>Щракнете, за да редактирате формата на бележките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bg-BG" sz="1400" spc="-1" strike="noStrike">
                <a:latin typeface="Times New Roman"/>
              </a:rPr>
              <a:t>&lt;горен колонтитул&gt;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bg-BG" sz="1400" spc="-1" strike="noStrike">
                <a:latin typeface="Times New Roman"/>
              </a:rPr>
              <a:t>&lt;дата/час&gt;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51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bg-BG" sz="1400" spc="-1" strike="noStrike">
                <a:latin typeface="Times New Roman"/>
              </a:rPr>
              <a:t>&lt;долен колонтитул&gt;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51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B44BA0AC-EE65-4BD8-BF16-EA7A2EA72AC7}" type="slidenum">
              <a:rPr b="0" lang="bg-BG" sz="1400" spc="-1" strike="noStrike">
                <a:latin typeface="Times New Roman"/>
              </a:rPr>
              <a:t>&lt;число&gt;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0.xml"/><Relationship Id="rId4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1.xml"/><Relationship Id="rId4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2.xml"/><Relationship Id="rId4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3.xml"/><Relationship Id="rId4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4.xml"/><Relationship Id="rId4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3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3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3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3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3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3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3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3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3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3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3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3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3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3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B2835F-66F7-4FFA-B4B1-8E6BF777FF3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11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bg-BG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bg-BG" sz="1000" spc="-1" strike="noStrike">
              <a:latin typeface="Times New Roman"/>
            </a:endParaRPr>
          </a:p>
        </p:txBody>
      </p:sp>
      <p:sp>
        <p:nvSpPr>
          <p:cNvPr id="1023" name="PlaceHolder 4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48292B-0702-4A44-A50A-BB577BB169B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bg-BG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bg-BG" sz="1000" spc="-1" strike="noStrike">
              <a:latin typeface="Times New Roman"/>
            </a:endParaRPr>
          </a:p>
        </p:txBody>
      </p:sp>
      <p:sp>
        <p:nvSpPr>
          <p:cNvPr id="1027" name="PlaceHolder 4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2F83E59-D565-4DDD-B9C1-D206A225F0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bg-BG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bg-BG" sz="1000" spc="-1" strike="noStrike">
              <a:latin typeface="Times New Roman"/>
            </a:endParaRPr>
          </a:p>
        </p:txBody>
      </p:sp>
      <p:sp>
        <p:nvSpPr>
          <p:cNvPr id="1031" name="PlaceHolder 4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8A70BA-7938-49F1-BAA0-CFD942DCC9C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bg-BG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bg-BG" sz="1000" spc="-1" strike="noStrike">
              <a:latin typeface="Times New Roman"/>
            </a:endParaRPr>
          </a:p>
        </p:txBody>
      </p:sp>
      <p:sp>
        <p:nvSpPr>
          <p:cNvPr id="1035" name="PlaceHolder 4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21F041-9FB8-4FF4-BBD4-9E3C439720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bg-BG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bg-BG" sz="1000" spc="-1" strike="noStrike">
              <a:latin typeface="Times New Roman"/>
            </a:endParaRPr>
          </a:p>
        </p:txBody>
      </p:sp>
      <p:sp>
        <p:nvSpPr>
          <p:cNvPr id="1039" name="PlaceHolder 4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017B344-792A-4F6C-833C-1BC0BBF1907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4141D32-4CE8-4822-B9BC-89B36C33D0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43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FAA62C4-3398-4F2F-9626-837F5C3CFE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47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BB39CA2-256D-40B4-B97D-303E0145C0E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15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AED2E3F-5186-49A2-9A08-187447FEEE15}" type="slidenum">
              <a:rPr b="0" lang="en-US" sz="1200" spc="-1" strike="noStrike">
                <a:latin typeface="Times New Roman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19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A2381D5-6FFD-4AF6-B5F5-2ED7F30919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51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E3D8B3-C9BE-48E6-81B2-C7839B093D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55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3A4E833-2506-477A-B557-DA3EADAB57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59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DABAFA7-EFED-480D-8AAA-CBC9237AF95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63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F4B73E-6A7D-425C-BADF-52CD1420741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67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14DB8D-C220-4D24-A5CA-0853793B0F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71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2735069-708F-4687-9653-CCC5417B393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75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927D5E-9DE5-4E2E-963C-1F206634AA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79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928E6D7-43E7-40A6-9CC8-5E9E590839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83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6EB2FD6-D887-4A6C-ADBC-3A169F90EBD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87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sldNum"/>
          </p:nvPr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967D0E9-5737-4965-A302-FA3FCB6D0A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1091" name="PlaceHolder 4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94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75BEDE5-90D6-4D71-B65C-9C893FA93B3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098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1DB18D5-5EFB-4E0F-BAE7-F0F04A79B78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1102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27F5A44-6D85-41AA-8729-C104BDC5EF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&lt;число&gt;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ftr"/>
          </p:nvPr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5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6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0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1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2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2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2.wmf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37.png"/><Relationship Id="rId12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27.xml"/><Relationship Id="rId19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6.wmf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9.wmf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Rectangle Bottom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SoftUni logo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SoftUni mascot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Logo Software University" descr="Software University logo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09" name="Rectangle Bottom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Rectangle Bottom Copyright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  <a:ea typeface="Calibri"/>
                <a:hlinkClick r:id="rId3"/>
              </a:rPr>
              <a:t>https://softuni.org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bg-BG" sz="1600" spc="-1" strike="noStrike">
              <a:latin typeface="Arial"/>
            </a:endParaRPr>
          </a:p>
        </p:txBody>
      </p:sp>
      <p:pic>
        <p:nvPicPr>
          <p:cNvPr id="411" name="Picture SoftUni Mascot" descr="SoftUni mascot with open hand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 w="0">
            <a:noFill/>
          </a:ln>
        </p:spPr>
      </p:pic>
      <p:grpSp>
        <p:nvGrpSpPr>
          <p:cNvPr id="412" name="Group SoftUni Brands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413" name="Picture SoftUni Kids Logo" descr="SoftUni Kids logo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4" name="Picture SoftUni Foundation Logo" descr="SoftUni Foundation logo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5" name="Picture SoftUni Digital Logo" descr="SoftUni Digital logo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6" name="Picture SoftUni Creative Logo" descr="SoftUni Creative logo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7" name="Picture SoftUni Svetlina Logo" descr="SoftUni Svetlina logo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8" name="Picture Software University Logo" descr="Software University logo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9" name="Straight Connector 6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" name="Straight Connector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Straight Connector 4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" name="Straight Connector 3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Straight Connector 2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Straight Connector 1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Straight Connector Horizontal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Straight Connector 0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27" name="Picture SoftUni Logo" descr="SoftUni logo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29" name="Logo Software University" descr="Software University logo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Щракнете, за да редактирате формата на плана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Второ ниво на плана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Трето ниво на плана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Четвърто ниво на плана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Пето ниво на плана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Шесто ниво на плана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Седмо ниво на плана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6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B3469DE-2489-4A1E-B3A2-4E93604BA3D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469" name="Picture Forum" descr="Forum icon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 w="0">
            <a:noFill/>
          </a:ln>
        </p:spPr>
      </p:pic>
      <p:pic>
        <p:nvPicPr>
          <p:cNvPr id="470" name="Picture Logo FB" descr="Facebook logo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 w="0">
            <a:noFill/>
          </a:ln>
        </p:spPr>
      </p:pic>
      <p:pic>
        <p:nvPicPr>
          <p:cNvPr id="471" name="Picture Logo SoftUni Right" descr="Software University logo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 w="0">
            <a:noFill/>
          </a:ln>
        </p:spPr>
      </p:pic>
      <p:pic>
        <p:nvPicPr>
          <p:cNvPr id="472" name="Picture SoftUni Mascot" descr="SoftUni mascot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 w="0">
            <a:noFill/>
          </a:ln>
        </p:spPr>
      </p:pic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Rectangle Top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5" name="Logo Software University" descr="Software University logo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476" name="PlaceHolder 3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E6CE81F-6FA9-4D6B-8758-880858998FB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49" name="Picture SoftUni Mascot" descr="SoftUni mascot with laptop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Software University logo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Oval Center Icon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Щракнете, за да редактирате формата на плана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Второ ниво на плана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Трето ниво на плана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Четвърто ниво на плана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Пето ниво на плана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Шесто ниво на плана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Седмо ниво на плана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8A1AB2-A658-4C8A-8948-3D93167FEC6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5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15240" y="5490360"/>
            <a:ext cx="10961280" cy="4993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Щракнете, за да редактирате формата на заглавието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216" name="Picture 9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 w="0">
            <a:noFill/>
          </a:ln>
        </p:spPr>
      </p:pic>
      <p:sp>
        <p:nvSpPr>
          <p:cNvPr id="217" name="Rectangle 12"/>
          <p:cNvSpPr/>
          <p:nvPr/>
        </p:nvSpPr>
        <p:spPr>
          <a:xfrm>
            <a:off x="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Щракнете, за да редактирате стиловете на текста в образеца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Второ ниво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Трето ниво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Четвърто ниво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Пето ниво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180440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1761C52-C94F-4BBF-BB99-2BFA61204372}" type="datetime1">
              <a:rPr b="0" lang="en-US" sz="1800" spc="-1" strike="noStrike">
                <a:solidFill>
                  <a:srgbClr val="234465"/>
                </a:solidFill>
                <a:latin typeface="Calibri"/>
              </a:rPr>
              <a:t>02/03/2022</a:t>
            </a:fld>
            <a:endParaRPr b="0" lang="bg-BG" sz="18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0E4BB5B-51D6-4B35-B550-09B223CCC3BC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800" spc="-1" strike="noStrike">
              <a:latin typeface="Times New Roman"/>
            </a:endParaRPr>
          </a:p>
        </p:txBody>
      </p:sp>
      <p:pic>
        <p:nvPicPr>
          <p:cNvPr id="223" name="Picture 10" descr=""/>
          <p:cNvPicPr/>
          <p:nvPr/>
        </p:nvPicPr>
        <p:blipFill>
          <a:blip r:embed="rId4"/>
          <a:stretch/>
        </p:blipFill>
        <p:spPr>
          <a:xfrm>
            <a:off x="9870840" y="232920"/>
            <a:ext cx="2125800" cy="5299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61" name="Rectangle Bottom"/>
          <p:cNvSpPr/>
          <p:nvPr/>
        </p:nvSpPr>
        <p:spPr>
          <a:xfrm>
            <a:off x="0" y="6264000"/>
            <a:ext cx="12191760" cy="593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PlaceHolder 1"/>
          <p:cNvSpPr>
            <a:spLocks noGrp="1"/>
          </p:cNvSpPr>
          <p:nvPr>
            <p:ph type="sldNum"/>
          </p:nvPr>
        </p:nvSpPr>
        <p:spPr>
          <a:xfrm>
            <a:off x="11752920" y="6462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51A1E99-6CA4-4813-9B13-BDA3082E9A2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263" name="Oval Logo Holder"/>
          <p:cNvSpPr/>
          <p:nvPr/>
        </p:nvSpPr>
        <p:spPr>
          <a:xfrm>
            <a:off x="5161680" y="4824720"/>
            <a:ext cx="1868400" cy="1868400"/>
          </a:xfrm>
          <a:prstGeom prst="ellipse">
            <a:avLst/>
          </a:prstGeom>
          <a:solidFill>
            <a:schemeClr val="tx2"/>
          </a:solidFill>
          <a:ln w="635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4" name="Logo Software University Down" descr="Software University logo"/>
          <p:cNvPicPr/>
          <p:nvPr/>
        </p:nvPicPr>
        <p:blipFill>
          <a:blip r:embed="rId3"/>
          <a:stretch/>
        </p:blipFill>
        <p:spPr>
          <a:xfrm>
            <a:off x="5616720" y="5206680"/>
            <a:ext cx="958680" cy="118440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455880" y="1195920"/>
            <a:ext cx="5545080" cy="49568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190440" y="1195920"/>
            <a:ext cx="5545080" cy="49568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8" name="Logo Software University" descr="Software University logo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07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695D74-5AF9-4C18-85B4-1DDFEF6A91C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0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311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49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5DDFB5A-386C-4007-8E3A-9521BB4A5B5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350" name="Rectangle Left"/>
          <p:cNvSpPr/>
          <p:nvPr/>
        </p:nvSpPr>
        <p:spPr>
          <a:xfrm>
            <a:off x="0" y="0"/>
            <a:ext cx="429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85000" y="1121040"/>
            <a:ext cx="1140984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title"/>
          </p:nvPr>
        </p:nvSpPr>
        <p:spPr>
          <a:xfrm>
            <a:off x="585000" y="100800"/>
            <a:ext cx="114098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353" name="Group 27"/>
          <p:cNvGrpSpPr/>
          <p:nvPr/>
        </p:nvGrpSpPr>
        <p:grpSpPr>
          <a:xfrm>
            <a:off x="108720" y="5591880"/>
            <a:ext cx="641520" cy="1016640"/>
            <a:chOff x="108720" y="5591880"/>
            <a:chExt cx="641520" cy="1016640"/>
          </a:xfrm>
        </p:grpSpPr>
        <p:grpSp>
          <p:nvGrpSpPr>
            <p:cNvPr id="354" name="Group 28"/>
            <p:cNvGrpSpPr/>
            <p:nvPr/>
          </p:nvGrpSpPr>
          <p:grpSpPr>
            <a:xfrm>
              <a:off x="108720" y="5591880"/>
              <a:ext cx="641520" cy="772920"/>
              <a:chOff x="108720" y="5591880"/>
              <a:chExt cx="641520" cy="772920"/>
            </a:xfrm>
          </p:grpSpPr>
          <p:sp>
            <p:nvSpPr>
              <p:cNvPr id="355" name="Oval 41"/>
              <p:cNvSpPr/>
              <p:nvPr/>
            </p:nvSpPr>
            <p:spPr>
              <a:xfrm>
                <a:off x="108720" y="5591880"/>
                <a:ext cx="641520" cy="64152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" name="Rectangle 5"/>
              <p:cNvSpPr/>
              <p:nvPr/>
            </p:nvSpPr>
            <p:spPr>
              <a:xfrm>
                <a:off x="277920" y="6083640"/>
                <a:ext cx="400320" cy="2811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Rectangle 5"/>
              <p:cNvSpPr/>
              <p:nvPr/>
            </p:nvSpPr>
            <p:spPr>
              <a:xfrm flipH="1">
                <a:off x="182160" y="6083640"/>
                <a:ext cx="400320" cy="2811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8" name="Arc 44"/>
              <p:cNvSpPr/>
              <p:nvPr/>
            </p:nvSpPr>
            <p:spPr>
              <a:xfrm>
                <a:off x="191880" y="5619240"/>
                <a:ext cx="527400" cy="5274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9" name="Arc 45"/>
              <p:cNvSpPr/>
              <p:nvPr/>
            </p:nvSpPr>
            <p:spPr>
              <a:xfrm>
                <a:off x="191880" y="5619240"/>
                <a:ext cx="527400" cy="5274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0" name="Rectangle: Rounded Corners 29"/>
            <p:cNvSpPr/>
            <p:nvPr/>
          </p:nvSpPr>
          <p:spPr>
            <a:xfrm>
              <a:off x="273960" y="6479280"/>
              <a:ext cx="31032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Rectangle: Rounded Corners 30"/>
            <p:cNvSpPr/>
            <p:nvPr/>
          </p:nvSpPr>
          <p:spPr>
            <a:xfrm>
              <a:off x="320760" y="6555960"/>
              <a:ext cx="21708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  <a:effectLst>
              <a:outerShdw blurRad="15228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Straight Connector 31"/>
            <p:cNvSpPr/>
            <p:nvPr/>
          </p:nvSpPr>
          <p:spPr>
            <a:xfrm flipH="1" flipV="1">
              <a:off x="299520" y="5960520"/>
              <a:ext cx="56520" cy="40824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3" name="Straight Connector 32"/>
            <p:cNvSpPr/>
            <p:nvPr/>
          </p:nvSpPr>
          <p:spPr>
            <a:xfrm flipH="1">
              <a:off x="336600" y="6231960"/>
              <a:ext cx="185040" cy="36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364" name="Group 33"/>
            <p:cNvGrpSpPr/>
            <p:nvPr/>
          </p:nvGrpSpPr>
          <p:grpSpPr>
            <a:xfrm>
              <a:off x="204840" y="5832360"/>
              <a:ext cx="153360" cy="157320"/>
              <a:chOff x="204840" y="5832360"/>
              <a:chExt cx="153360" cy="157320"/>
            </a:xfrm>
          </p:grpSpPr>
          <p:sp>
            <p:nvSpPr>
              <p:cNvPr id="365" name="Straight Connector 39"/>
              <p:cNvSpPr/>
              <p:nvPr/>
            </p:nvSpPr>
            <p:spPr>
              <a:xfrm flipH="1" flipV="1">
                <a:off x="205560" y="5910840"/>
                <a:ext cx="152640" cy="7884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6" name="Straight Connector 40"/>
              <p:cNvSpPr/>
              <p:nvPr/>
            </p:nvSpPr>
            <p:spPr>
              <a:xfrm flipH="1">
                <a:off x="204840" y="5832360"/>
                <a:ext cx="152640" cy="7848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67" name="Straight Connector 34"/>
            <p:cNvSpPr/>
            <p:nvPr/>
          </p:nvSpPr>
          <p:spPr>
            <a:xfrm flipV="1">
              <a:off x="501480" y="5960520"/>
              <a:ext cx="50040" cy="40824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8" name="Rectangle: Rounded Corners 35"/>
            <p:cNvSpPr/>
            <p:nvPr/>
          </p:nvSpPr>
          <p:spPr>
            <a:xfrm>
              <a:off x="258480" y="6402960"/>
              <a:ext cx="34164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69" name="Group 36"/>
            <p:cNvGrpSpPr/>
            <p:nvPr/>
          </p:nvGrpSpPr>
          <p:grpSpPr>
            <a:xfrm>
              <a:off x="496440" y="5832360"/>
              <a:ext cx="153360" cy="157320"/>
              <a:chOff x="496440" y="5832360"/>
              <a:chExt cx="153360" cy="157320"/>
            </a:xfrm>
          </p:grpSpPr>
          <p:sp>
            <p:nvSpPr>
              <p:cNvPr id="370" name="Straight Connector 37"/>
              <p:cNvSpPr/>
              <p:nvPr/>
            </p:nvSpPr>
            <p:spPr>
              <a:xfrm flipV="1">
                <a:off x="496440" y="5910840"/>
                <a:ext cx="152640" cy="7884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1" name="Straight Connector 38"/>
              <p:cNvSpPr/>
              <p:nvPr/>
            </p:nvSpPr>
            <p:spPr>
              <a:xfrm>
                <a:off x="497160" y="5832360"/>
                <a:ext cx="152640" cy="7848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2380" TargetMode="External"/><Relationship Id="rId2" Type="http://schemas.openxmlformats.org/officeDocument/2006/relationships/slideLayout" Target="../slideLayouts/slideLayout8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85.xml"/><Relationship Id="rId5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121.xml"/><Relationship Id="rId6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ubTitle"/>
          </p:nvPr>
        </p:nvSpPr>
        <p:spPr>
          <a:xfrm>
            <a:off x="554040" y="1258200"/>
            <a:ext cx="11083320" cy="131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Прости повторения с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For-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цикъл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bg-BG" sz="4800" spc="-1" strike="noStrike">
                <a:solidFill>
                  <a:srgbClr val="234465"/>
                </a:solidFill>
                <a:latin typeface="Calibri"/>
              </a:rPr>
              <a:t>Повторения (цикли)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9906120" y="6182640"/>
            <a:ext cx="1841760" cy="351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8643240" y="5916240"/>
            <a:ext cx="2950560" cy="3823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bg-BG" sz="2000" spc="-1" strike="noStrike">
                <a:solidFill>
                  <a:srgbClr val="1a334c"/>
                </a:solidFill>
                <a:latin typeface="Calibri"/>
              </a:rPr>
              <a:t>Софтуерен университет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/>
          </p:nvPr>
        </p:nvSpPr>
        <p:spPr>
          <a:xfrm>
            <a:off x="672480" y="4876920"/>
            <a:ext cx="2950560" cy="5061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СофтУни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/>
          </p:nvPr>
        </p:nvSpPr>
        <p:spPr>
          <a:xfrm>
            <a:off x="672480" y="5369040"/>
            <a:ext cx="3175560" cy="4442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Преподавателски екип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25" name="Picture 10" descr=""/>
          <p:cNvPicPr/>
          <p:nvPr/>
        </p:nvPicPr>
        <p:blipFill>
          <a:blip r:embed="rId2"/>
          <a:stretch/>
        </p:blipFill>
        <p:spPr>
          <a:xfrm>
            <a:off x="1015200" y="2244600"/>
            <a:ext cx="3175560" cy="23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/>
          </p:nvPr>
        </p:nvSpPr>
        <p:spPr>
          <a:xfrm>
            <a:off x="788760" y="514188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bg-BG" sz="4400" spc="-1" strike="noStrike">
                <a:solidFill>
                  <a:srgbClr val="234465"/>
                </a:solidFill>
                <a:latin typeface="Calibri"/>
              </a:rPr>
              <a:t>Увеличаване и намаляване на стойността </a:t>
            </a:r>
            <a:br/>
            <a:r>
              <a:rPr b="1" lang="bg-BG" sz="4400" spc="-1" strike="noStrike">
                <a:solidFill>
                  <a:srgbClr val="234465"/>
                </a:solidFill>
                <a:latin typeface="Calibri"/>
              </a:rPr>
              <a:t>на променливи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28" name="Picture 11" descr=""/>
          <p:cNvPicPr/>
          <p:nvPr/>
        </p:nvPicPr>
        <p:blipFill>
          <a:blip r:embed="rId1"/>
          <a:stretch/>
        </p:blipFill>
        <p:spPr>
          <a:xfrm>
            <a:off x="4723920" y="1219320"/>
            <a:ext cx="2684160" cy="268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И</a:t>
            </a:r>
            <a:r>
              <a:rPr b="1" lang="ru-RU" sz="3400" spc="-1" strike="noStrike">
                <a:solidFill>
                  <a:srgbClr val="ffa000"/>
                </a:solidFill>
                <a:latin typeface="Calibri"/>
              </a:rPr>
              <a:t>нкрементиране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-</a:t>
            </a: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 увеличаването на стойността на дадена</a:t>
            </a:r>
            <a:br/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променлива</a:t>
            </a: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Извършва се чрез оператори за инкрементиране: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префиксни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и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постфиксни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Извършва се само върху променливи, които имат числена </a:t>
            </a:r>
            <a:br/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стойност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180440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Увеличаване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847486A-3167-4A4F-BB43-699B587058C9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8</a:t>
            </a:fld>
            <a:endParaRPr b="0" lang="bg-BG" sz="1800" spc="-1" strike="noStrike">
              <a:latin typeface="Times New Roman"/>
            </a:endParaRPr>
          </a:p>
        </p:txBody>
      </p:sp>
      <p:graphicFrame>
        <p:nvGraphicFramePr>
          <p:cNvPr id="632" name="Table 9"/>
          <p:cNvGraphicFramePr/>
          <p:nvPr/>
        </p:nvGraphicFramePr>
        <p:xfrm>
          <a:off x="717480" y="4717800"/>
          <a:ext cx="10899000" cy="1112040"/>
        </p:xfrm>
        <a:graphic>
          <a:graphicData uri="http://schemas.openxmlformats.org/drawingml/2006/table">
            <a:tbl>
              <a:tblPr/>
              <a:tblGrid>
                <a:gridCol w="1744920"/>
                <a:gridCol w="3107160"/>
                <a:gridCol w="60469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Пример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Име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Резултат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282600" indent="-282600" algn="ctr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++</a:t>
                      </a:r>
                      <a:r>
                        <a:rPr b="1" lang="en-US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a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2600" indent="-28260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1" lang="bg-BG" sz="25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Пре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-инкрементация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2600" indent="-28260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Увеличава стойността с единица и връща а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282600" indent="-282600" algn="ctr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а++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2600" indent="-28260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1" lang="bg-BG" sz="25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Пост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-инкрементация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2600" indent="-28260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Връща </a:t>
                      </a: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а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 и увеличава стойността с единица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20" dur="indefinite" restart="never" nodeType="tmRoot">
          <p:childTnLst>
            <p:seq>
              <p:cTn id="221" dur="indefinite" nodeType="mainSeq">
                <p:childTnLst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Пре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-инкрементация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Пост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-инкрементация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title"/>
          </p:nvPr>
        </p:nvSpPr>
        <p:spPr>
          <a:xfrm>
            <a:off x="190440" y="108000"/>
            <a:ext cx="950580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Увеличаване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CF2FE0F-8F63-41B1-8CC9-81B75A512271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8</a:t>
            </a:fld>
            <a:endParaRPr b="0" lang="bg-BG" sz="1800" spc="-1" strike="noStrike">
              <a:latin typeface="Times New Roman"/>
            </a:endParaRPr>
          </a:p>
        </p:txBody>
      </p:sp>
      <p:sp>
        <p:nvSpPr>
          <p:cNvPr id="636" name="Rectangle 5"/>
          <p:cNvSpPr/>
          <p:nvPr/>
        </p:nvSpPr>
        <p:spPr>
          <a:xfrm>
            <a:off x="989280" y="1891440"/>
            <a:ext cx="6175080" cy="1626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int a = 1; Console.WriteLine(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++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a);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Console.WriteLine(a);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37" name="TextBox 4"/>
          <p:cNvSpPr/>
          <p:nvPr/>
        </p:nvSpPr>
        <p:spPr>
          <a:xfrm>
            <a:off x="5614920" y="2410920"/>
            <a:ext cx="96120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2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38" name="Rectangle 5"/>
          <p:cNvSpPr/>
          <p:nvPr/>
        </p:nvSpPr>
        <p:spPr>
          <a:xfrm>
            <a:off x="989280" y="4478400"/>
            <a:ext cx="6175080" cy="1626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int a = 1;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Console.WriteLine(a++);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Console.WriteLine(a);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39" name="TextBox 12"/>
          <p:cNvSpPr/>
          <p:nvPr/>
        </p:nvSpPr>
        <p:spPr>
          <a:xfrm>
            <a:off x="5618520" y="5011920"/>
            <a:ext cx="96120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0" name="TextBox 14"/>
          <p:cNvSpPr/>
          <p:nvPr/>
        </p:nvSpPr>
        <p:spPr>
          <a:xfrm>
            <a:off x="5611680" y="2899800"/>
            <a:ext cx="96120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2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1" name="TextBox 16"/>
          <p:cNvSpPr/>
          <p:nvPr/>
        </p:nvSpPr>
        <p:spPr>
          <a:xfrm>
            <a:off x="5611680" y="5549400"/>
            <a:ext cx="96120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2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2" name="AutoShape 7"/>
          <p:cNvSpPr/>
          <p:nvPr/>
        </p:nvSpPr>
        <p:spPr>
          <a:xfrm>
            <a:off x="5257440" y="3733920"/>
            <a:ext cx="6384600" cy="1170360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Първо се принтира променливата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a 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и след това се увеличава с 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3" name="AutoShape 7"/>
          <p:cNvSpPr/>
          <p:nvPr/>
        </p:nvSpPr>
        <p:spPr>
          <a:xfrm>
            <a:off x="5257440" y="1219320"/>
            <a:ext cx="6384600" cy="1127160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Стойността на променливата </a:t>
            </a: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a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се увеличава с 1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и след това се принтира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/>
          </p:nvPr>
        </p:nvSpPr>
        <p:spPr>
          <a:xfrm>
            <a:off x="227160" y="1295280"/>
            <a:ext cx="11817720" cy="52005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Декрементиране</a:t>
            </a: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 – намаляването на стойността на дадена </a:t>
            </a:r>
            <a:br/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променлива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Извършва се чрез оператори за декрементиране: 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префиксни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и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постфиксни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Извършва се само върху променливи, които имат числена </a:t>
            </a:r>
            <a:br/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стойност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180440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Намаляване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F55AB5F-8513-4C6B-A3D5-BDED167E649F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bg-BG" sz="1800" spc="-1" strike="noStrike">
              <a:latin typeface="Times New Roman"/>
            </a:endParaRPr>
          </a:p>
        </p:txBody>
      </p:sp>
      <p:graphicFrame>
        <p:nvGraphicFramePr>
          <p:cNvPr id="647" name="Table 16"/>
          <p:cNvGraphicFramePr/>
          <p:nvPr/>
        </p:nvGraphicFramePr>
        <p:xfrm>
          <a:off x="584280" y="4851000"/>
          <a:ext cx="10975320" cy="1486800"/>
        </p:xfrm>
        <a:graphic>
          <a:graphicData uri="http://schemas.openxmlformats.org/drawingml/2006/table">
            <a:tbl>
              <a:tblPr/>
              <a:tblGrid>
                <a:gridCol w="1790640"/>
                <a:gridCol w="3087000"/>
                <a:gridCol w="6097680"/>
              </a:tblGrid>
              <a:tr h="470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Пример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Име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Резултат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</a:tr>
              <a:tr h="574560">
                <a:tc>
                  <a:txBody>
                    <a:bodyPr anchor="t">
                      <a:noAutofit/>
                    </a:bodyPr>
                    <a:p>
                      <a:pPr marL="282600" indent="-282600" algn="ctr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1" lang="en-US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--a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2600" indent="-28260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Пре-декрементация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2600" indent="-28260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Намалява стойността с единица и връща </a:t>
                      </a: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а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  <a:tr h="574560">
                <a:tc>
                  <a:txBody>
                    <a:bodyPr anchor="t">
                      <a:noAutofit/>
                    </a:bodyPr>
                    <a:p>
                      <a:pPr marL="282600" indent="-282600" algn="ctr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1" lang="en-US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a--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2600" indent="-28260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Пост-декрементация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2600" indent="-28260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Връща </a:t>
                      </a: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а</a:t>
                      </a:r>
                      <a:r>
                        <a:rPr b="1" lang="en-US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 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и намалява стойността с единица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Пре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-декрементация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Пост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-декрементация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Намаляване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8946E59-3B90-4418-BF38-5D0C940158AB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bg-BG" sz="1800" spc="-1" strike="noStrike">
              <a:latin typeface="Times New Roman"/>
            </a:endParaRPr>
          </a:p>
        </p:txBody>
      </p:sp>
      <p:sp>
        <p:nvSpPr>
          <p:cNvPr id="651" name="Rectangle 5"/>
          <p:cNvSpPr/>
          <p:nvPr/>
        </p:nvSpPr>
        <p:spPr>
          <a:xfrm>
            <a:off x="1024200" y="1910880"/>
            <a:ext cx="6138720" cy="1626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int a = 1; 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Console.WriteLine(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--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a);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Console.WriteLine(a);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2" name="TextBox 4"/>
          <p:cNvSpPr/>
          <p:nvPr/>
        </p:nvSpPr>
        <p:spPr>
          <a:xfrm>
            <a:off x="5790600" y="2427840"/>
            <a:ext cx="96156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</a:t>
            </a: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0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3" name="Rectangle 5"/>
          <p:cNvSpPr/>
          <p:nvPr/>
        </p:nvSpPr>
        <p:spPr>
          <a:xfrm>
            <a:off x="1018080" y="4534560"/>
            <a:ext cx="6138720" cy="1626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int a = 1;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Console.WriteLine(a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--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Console.WriteLine(a);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4" name="TextBox 12"/>
          <p:cNvSpPr/>
          <p:nvPr/>
        </p:nvSpPr>
        <p:spPr>
          <a:xfrm>
            <a:off x="5790600" y="5070240"/>
            <a:ext cx="96156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</a:t>
            </a: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5" name="TextBox 13"/>
          <p:cNvSpPr/>
          <p:nvPr/>
        </p:nvSpPr>
        <p:spPr>
          <a:xfrm>
            <a:off x="5788800" y="2940840"/>
            <a:ext cx="115632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0 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6" name="TextBox 14"/>
          <p:cNvSpPr/>
          <p:nvPr/>
        </p:nvSpPr>
        <p:spPr>
          <a:xfrm>
            <a:off x="5772240" y="5605560"/>
            <a:ext cx="96120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0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7" name="AutoShape 7"/>
          <p:cNvSpPr/>
          <p:nvPr/>
        </p:nvSpPr>
        <p:spPr>
          <a:xfrm>
            <a:off x="5208480" y="1219320"/>
            <a:ext cx="6249600" cy="111564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Стойността на променливата </a:t>
            </a: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a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се намалява с 1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и след това се принтира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8" name="AutoShape 7"/>
          <p:cNvSpPr/>
          <p:nvPr/>
        </p:nvSpPr>
        <p:spPr>
          <a:xfrm>
            <a:off x="5208480" y="3886200"/>
            <a:ext cx="6249600" cy="111564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Първо се принтира променливата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a 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и след това се намалява с 1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Повторения на блокове код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60" name="Picture 10" descr=""/>
          <p:cNvPicPr/>
          <p:nvPr/>
        </p:nvPicPr>
        <p:blipFill>
          <a:blip r:embed="rId1"/>
          <a:stretch/>
        </p:blipFill>
        <p:spPr>
          <a:xfrm>
            <a:off x="4714560" y="1523880"/>
            <a:ext cx="2762640" cy="2295000"/>
          </a:xfrm>
          <a:prstGeom prst="rect">
            <a:avLst/>
          </a:prstGeom>
          <a:ln w="0">
            <a:noFill/>
          </a:ln>
        </p:spPr>
      </p:pic>
      <p:sp>
        <p:nvSpPr>
          <p:cNvPr id="661" name="PlaceHolder 2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Конструкция за </a:t>
            </a: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For-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цикъл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/>
          </p:nvPr>
        </p:nvSpPr>
        <p:spPr>
          <a:xfrm>
            <a:off x="190440" y="1195920"/>
            <a:ext cx="5545080" cy="49568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Често ни се налага да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повтаряме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 едно и също действие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многократно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Когато сме абитуренти броим до 12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Какво е цикъл? 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4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DFB470-0168-4F07-920D-54814BEE6D8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16</a:t>
            </a:fld>
            <a:endParaRPr b="0" lang="bg-BG" sz="1000" spc="-1" strike="noStrike">
              <a:latin typeface="Arial"/>
            </a:endParaRPr>
          </a:p>
        </p:txBody>
      </p:sp>
      <p:pic>
        <p:nvPicPr>
          <p:cNvPr id="665" name="Картина 5" descr=""/>
          <p:cNvPicPr/>
          <p:nvPr/>
        </p:nvPicPr>
        <p:blipFill>
          <a:blip r:embed="rId1"/>
          <a:stretch/>
        </p:blipFill>
        <p:spPr>
          <a:xfrm>
            <a:off x="9474120" y="3073320"/>
            <a:ext cx="2530440" cy="2530440"/>
          </a:xfrm>
          <a:prstGeom prst="rect">
            <a:avLst/>
          </a:prstGeom>
          <a:ln w="0">
            <a:noFill/>
          </a:ln>
        </p:spPr>
      </p:pic>
      <p:grpSp>
        <p:nvGrpSpPr>
          <p:cNvPr id="666" name="Group 14"/>
          <p:cNvGrpSpPr/>
          <p:nvPr/>
        </p:nvGrpSpPr>
        <p:grpSpPr>
          <a:xfrm>
            <a:off x="7873920" y="4629240"/>
            <a:ext cx="1256760" cy="778320"/>
            <a:chOff x="7873920" y="4629240"/>
            <a:chExt cx="1256760" cy="778320"/>
          </a:xfrm>
        </p:grpSpPr>
        <p:sp>
          <p:nvSpPr>
            <p:cNvPr id="667" name="Speech Bubble: Oval 15"/>
            <p:cNvSpPr/>
            <p:nvPr/>
          </p:nvSpPr>
          <p:spPr>
            <a:xfrm>
              <a:off x="7995960" y="462924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68" name="TextBox 16"/>
            <p:cNvSpPr/>
            <p:nvPr/>
          </p:nvSpPr>
          <p:spPr>
            <a:xfrm>
              <a:off x="7873920" y="4635720"/>
              <a:ext cx="1256760" cy="765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669" name="Group 14"/>
          <p:cNvGrpSpPr/>
          <p:nvPr/>
        </p:nvGrpSpPr>
        <p:grpSpPr>
          <a:xfrm>
            <a:off x="7118280" y="3651120"/>
            <a:ext cx="1256760" cy="778320"/>
            <a:chOff x="7118280" y="3651120"/>
            <a:chExt cx="1256760" cy="778320"/>
          </a:xfrm>
        </p:grpSpPr>
        <p:sp>
          <p:nvSpPr>
            <p:cNvPr id="670" name="Speech Bubble: Oval 15"/>
            <p:cNvSpPr/>
            <p:nvPr/>
          </p:nvSpPr>
          <p:spPr>
            <a:xfrm>
              <a:off x="7240320" y="365112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71" name="TextBox 16"/>
            <p:cNvSpPr/>
            <p:nvPr/>
          </p:nvSpPr>
          <p:spPr>
            <a:xfrm>
              <a:off x="7118280" y="3657600"/>
              <a:ext cx="1256760" cy="703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72" name="Group 14"/>
          <p:cNvGrpSpPr/>
          <p:nvPr/>
        </p:nvGrpSpPr>
        <p:grpSpPr>
          <a:xfrm>
            <a:off x="8229600" y="3251160"/>
            <a:ext cx="1256760" cy="778320"/>
            <a:chOff x="8229600" y="3251160"/>
            <a:chExt cx="1256760" cy="778320"/>
          </a:xfrm>
        </p:grpSpPr>
        <p:sp>
          <p:nvSpPr>
            <p:cNvPr id="673" name="Speech Bubble: Oval 15"/>
            <p:cNvSpPr/>
            <p:nvPr/>
          </p:nvSpPr>
          <p:spPr>
            <a:xfrm>
              <a:off x="8351640" y="325116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74" name="TextBox 16"/>
            <p:cNvSpPr/>
            <p:nvPr/>
          </p:nvSpPr>
          <p:spPr>
            <a:xfrm>
              <a:off x="8229600" y="3257640"/>
              <a:ext cx="1256760" cy="703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75" name="Group 14"/>
          <p:cNvGrpSpPr/>
          <p:nvPr/>
        </p:nvGrpSpPr>
        <p:grpSpPr>
          <a:xfrm>
            <a:off x="7162920" y="2495520"/>
            <a:ext cx="1256760" cy="778320"/>
            <a:chOff x="7162920" y="2495520"/>
            <a:chExt cx="1256760" cy="778320"/>
          </a:xfrm>
        </p:grpSpPr>
        <p:sp>
          <p:nvSpPr>
            <p:cNvPr id="676" name="Speech Bubble: Oval 15"/>
            <p:cNvSpPr/>
            <p:nvPr/>
          </p:nvSpPr>
          <p:spPr>
            <a:xfrm>
              <a:off x="7284960" y="249552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77" name="TextBox 16"/>
            <p:cNvSpPr/>
            <p:nvPr/>
          </p:nvSpPr>
          <p:spPr>
            <a:xfrm>
              <a:off x="7162920" y="2502000"/>
              <a:ext cx="1256760" cy="703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78" name="Group 14"/>
          <p:cNvGrpSpPr/>
          <p:nvPr/>
        </p:nvGrpSpPr>
        <p:grpSpPr>
          <a:xfrm>
            <a:off x="8496360" y="2317680"/>
            <a:ext cx="1256760" cy="778320"/>
            <a:chOff x="8496360" y="2317680"/>
            <a:chExt cx="1256760" cy="778320"/>
          </a:xfrm>
        </p:grpSpPr>
        <p:sp>
          <p:nvSpPr>
            <p:cNvPr id="679" name="Speech Bubble: Oval 15"/>
            <p:cNvSpPr/>
            <p:nvPr/>
          </p:nvSpPr>
          <p:spPr>
            <a:xfrm>
              <a:off x="8618400" y="231768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80" name="TextBox 16"/>
            <p:cNvSpPr/>
            <p:nvPr/>
          </p:nvSpPr>
          <p:spPr>
            <a:xfrm>
              <a:off x="8496360" y="2324160"/>
              <a:ext cx="1256760" cy="703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81" name="Group 14"/>
          <p:cNvGrpSpPr/>
          <p:nvPr/>
        </p:nvGrpSpPr>
        <p:grpSpPr>
          <a:xfrm>
            <a:off x="7518240" y="1473120"/>
            <a:ext cx="1257120" cy="778320"/>
            <a:chOff x="7518240" y="1473120"/>
            <a:chExt cx="1257120" cy="778320"/>
          </a:xfrm>
        </p:grpSpPr>
        <p:sp>
          <p:nvSpPr>
            <p:cNvPr id="682" name="Speech Bubble: Oval 15"/>
            <p:cNvSpPr/>
            <p:nvPr/>
          </p:nvSpPr>
          <p:spPr>
            <a:xfrm>
              <a:off x="7640640" y="147312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83" name="TextBox 16"/>
            <p:cNvSpPr/>
            <p:nvPr/>
          </p:nvSpPr>
          <p:spPr>
            <a:xfrm>
              <a:off x="7518240" y="1479600"/>
              <a:ext cx="1256760" cy="703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6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84" name="Group 14"/>
          <p:cNvGrpSpPr/>
          <p:nvPr/>
        </p:nvGrpSpPr>
        <p:grpSpPr>
          <a:xfrm>
            <a:off x="8540640" y="1162080"/>
            <a:ext cx="1345680" cy="778320"/>
            <a:chOff x="8540640" y="1162080"/>
            <a:chExt cx="1345680" cy="778320"/>
          </a:xfrm>
        </p:grpSpPr>
        <p:sp>
          <p:nvSpPr>
            <p:cNvPr id="685" name="Speech Bubble: Oval 15"/>
            <p:cNvSpPr/>
            <p:nvPr/>
          </p:nvSpPr>
          <p:spPr>
            <a:xfrm>
              <a:off x="8751600" y="116208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86" name="TextBox 16"/>
            <p:cNvSpPr/>
            <p:nvPr/>
          </p:nvSpPr>
          <p:spPr>
            <a:xfrm>
              <a:off x="8540640" y="1168560"/>
              <a:ext cx="1256760" cy="703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…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87" name="Group 14"/>
          <p:cNvGrpSpPr/>
          <p:nvPr/>
        </p:nvGrpSpPr>
        <p:grpSpPr>
          <a:xfrm>
            <a:off x="9918720" y="1581120"/>
            <a:ext cx="1364760" cy="778320"/>
            <a:chOff x="9918720" y="1581120"/>
            <a:chExt cx="1364760" cy="778320"/>
          </a:xfrm>
        </p:grpSpPr>
        <p:sp>
          <p:nvSpPr>
            <p:cNvPr id="688" name="Speech Bubble: Oval 15"/>
            <p:cNvSpPr/>
            <p:nvPr/>
          </p:nvSpPr>
          <p:spPr>
            <a:xfrm>
              <a:off x="10148760" y="158112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89" name="TextBox 16"/>
            <p:cNvSpPr/>
            <p:nvPr/>
          </p:nvSpPr>
          <p:spPr>
            <a:xfrm>
              <a:off x="9918720" y="1587600"/>
              <a:ext cx="1256760" cy="703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12</a:t>
              </a:r>
              <a:endParaRPr b="0" lang="bg-BG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48" dur="indefinite" restart="never" nodeType="tmRoot">
          <p:childTnLst>
            <p:seq>
              <p:cTn id="349" dur="indefinite" nodeType="mainSeq">
                <p:childTnLst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4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9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2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6234120" cy="313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45684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Циклите в програмирането ни позволяват да повтаряме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едни и същи действия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определен брой пъти: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Какво е цикъл?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2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BE5678-63FF-4F46-AD20-53A2F0F8836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16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93" name="Rectangle 5"/>
          <p:cNvSpPr/>
          <p:nvPr/>
        </p:nvSpPr>
        <p:spPr>
          <a:xfrm>
            <a:off x="425880" y="4491720"/>
            <a:ext cx="6479640" cy="21380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(int i = 1; i &lt;= 12; i += 1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 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Console.WriteLine(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grpSp>
        <p:nvGrpSpPr>
          <p:cNvPr id="694" name="Групиране 8"/>
          <p:cNvGrpSpPr/>
          <p:nvPr/>
        </p:nvGrpSpPr>
        <p:grpSpPr>
          <a:xfrm>
            <a:off x="7118280" y="1359000"/>
            <a:ext cx="4534200" cy="3157560"/>
            <a:chOff x="7118280" y="1359000"/>
            <a:chExt cx="4534200" cy="3157560"/>
          </a:xfrm>
        </p:grpSpPr>
        <p:sp>
          <p:nvSpPr>
            <p:cNvPr id="695" name="TextBox 28"/>
            <p:cNvSpPr/>
            <p:nvPr/>
          </p:nvSpPr>
          <p:spPr>
            <a:xfrm>
              <a:off x="9784800" y="2672280"/>
              <a:ext cx="1847880" cy="550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0" lang="bg-BG" sz="2000" spc="-1" strike="noStrike">
                  <a:solidFill>
                    <a:srgbClr val="fdffff"/>
                  </a:solidFill>
                  <a:latin typeface="Calibri"/>
                </a:rPr>
                <a:t>Принтиране</a:t>
              </a:r>
              <a:endParaRPr b="0" lang="bg-BG" sz="2000" spc="-1" strike="noStrike">
                <a:latin typeface="Arial"/>
              </a:endParaRPr>
            </a:p>
          </p:txBody>
        </p:sp>
        <p:sp>
          <p:nvSpPr>
            <p:cNvPr id="696" name="TextBox 29"/>
            <p:cNvSpPr/>
            <p:nvPr/>
          </p:nvSpPr>
          <p:spPr>
            <a:xfrm>
              <a:off x="8721000" y="2385720"/>
              <a:ext cx="842760" cy="51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0" lang="en-GB" sz="1800" spc="-1" strike="noStrike">
                  <a:solidFill>
                    <a:srgbClr val="234465"/>
                  </a:solidFill>
                  <a:latin typeface="Calibri"/>
                </a:rPr>
                <a:t>false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697" name="Straight Arrow Connector 30"/>
            <p:cNvSpPr/>
            <p:nvPr/>
          </p:nvSpPr>
          <p:spPr>
            <a:xfrm>
              <a:off x="8832960" y="2899440"/>
              <a:ext cx="522720" cy="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f99c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" name="Rectangle 32"/>
            <p:cNvSpPr/>
            <p:nvPr/>
          </p:nvSpPr>
          <p:spPr>
            <a:xfrm>
              <a:off x="7132320" y="3934440"/>
              <a:ext cx="1688400" cy="55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99" name="TextBox 33"/>
            <p:cNvSpPr/>
            <p:nvPr/>
          </p:nvSpPr>
          <p:spPr>
            <a:xfrm>
              <a:off x="7132320" y="3934440"/>
              <a:ext cx="1688400" cy="58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Print</a:t>
              </a: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i</a:t>
              </a: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+=1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700" name="Elbow Connector 37"/>
            <p:cNvSpPr/>
            <p:nvPr/>
          </p:nvSpPr>
          <p:spPr>
            <a:xfrm flipH="1" rot="10800000">
              <a:off x="7117920" y="2904480"/>
              <a:ext cx="33480" cy="1371600"/>
            </a:xfrm>
            <a:prstGeom prst="bentConnector4">
              <a:avLst>
                <a:gd name="adj1" fmla="val -1723297"/>
                <a:gd name="adj2" fmla="val 101181"/>
              </a:avLst>
            </a:prstGeom>
            <a:noFill/>
            <a:ln w="57150">
              <a:solidFill>
                <a:srgbClr val="f99c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" name="TextBox 36"/>
            <p:cNvSpPr/>
            <p:nvPr/>
          </p:nvSpPr>
          <p:spPr>
            <a:xfrm>
              <a:off x="8004960" y="3378960"/>
              <a:ext cx="722160" cy="55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0" lang="en-GB" sz="2000" spc="-1" strike="noStrike">
                  <a:solidFill>
                    <a:srgbClr val="234465"/>
                  </a:solidFill>
                  <a:latin typeface="Calibri"/>
                </a:rPr>
                <a:t>true</a:t>
              </a:r>
              <a:endParaRPr b="0" lang="bg-BG" sz="2000" spc="-1" strike="noStrike">
                <a:latin typeface="Arial"/>
              </a:endParaRPr>
            </a:p>
          </p:txBody>
        </p:sp>
        <p:sp>
          <p:nvSpPr>
            <p:cNvPr id="702" name="Flowchart: Terminator 37"/>
            <p:cNvSpPr/>
            <p:nvPr/>
          </p:nvSpPr>
          <p:spPr>
            <a:xfrm>
              <a:off x="9399600" y="2648880"/>
              <a:ext cx="2252880" cy="514800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ff"/>
                  </a:solidFill>
                  <a:latin typeface="Calibri"/>
                </a:rPr>
                <a:t>End loop</a:t>
              </a:r>
              <a:endParaRPr b="0" lang="bg-BG" sz="2000" spc="-1" strike="noStrike">
                <a:latin typeface="Arial"/>
              </a:endParaRPr>
            </a:p>
          </p:txBody>
        </p:sp>
        <p:sp>
          <p:nvSpPr>
            <p:cNvPr id="703" name="Rectangle 19"/>
            <p:cNvSpPr/>
            <p:nvPr/>
          </p:nvSpPr>
          <p:spPr>
            <a:xfrm>
              <a:off x="7132320" y="1359000"/>
              <a:ext cx="1688400" cy="55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04" name="TextBox 20"/>
            <p:cNvSpPr/>
            <p:nvPr/>
          </p:nvSpPr>
          <p:spPr>
            <a:xfrm>
              <a:off x="7132320" y="1370520"/>
              <a:ext cx="1688400" cy="521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onsolas"/>
                </a:rPr>
                <a:t>i = 1</a:t>
              </a:r>
              <a:endParaRPr b="0" lang="bg-BG" sz="2000" spc="-1" strike="noStrike">
                <a:latin typeface="Arial"/>
              </a:endParaRPr>
            </a:p>
          </p:txBody>
        </p:sp>
        <p:grpSp>
          <p:nvGrpSpPr>
            <p:cNvPr id="705" name="Групиране 19"/>
            <p:cNvGrpSpPr/>
            <p:nvPr/>
          </p:nvGrpSpPr>
          <p:grpSpPr>
            <a:xfrm>
              <a:off x="7200000" y="2385720"/>
              <a:ext cx="1588680" cy="1041480"/>
              <a:chOff x="7200000" y="2385720"/>
              <a:chExt cx="1588680" cy="1041480"/>
            </a:xfrm>
          </p:grpSpPr>
          <p:sp>
            <p:nvSpPr>
              <p:cNvPr id="706" name="Flowchart: Decision 22"/>
              <p:cNvSpPr/>
              <p:nvPr/>
            </p:nvSpPr>
            <p:spPr>
              <a:xfrm>
                <a:off x="7200000" y="2385720"/>
                <a:ext cx="1588680" cy="1041480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rgbClr val="234465">
                    <a:lumMod val="75000"/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Rectangle 23"/>
              <p:cNvSpPr/>
              <p:nvPr/>
            </p:nvSpPr>
            <p:spPr>
              <a:xfrm>
                <a:off x="7239600" y="2671920"/>
                <a:ext cx="150984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onsolas"/>
                  </a:rPr>
                  <a:t>i &lt;=</a:t>
                </a:r>
                <a:r>
                  <a:rPr b="0" lang="bg-BG" sz="2000" spc="-1" strike="noStrike">
                    <a:solidFill>
                      <a:srgbClr val="ffffff"/>
                    </a:solidFill>
                    <a:latin typeface="Consolas"/>
                  </a:rPr>
                  <a:t> 12</a:t>
                </a:r>
                <a:endParaRPr b="0" lang="bg-BG" sz="2000" spc="-1" strike="noStrike">
                  <a:latin typeface="Arial"/>
                </a:endParaRPr>
              </a:p>
            </p:txBody>
          </p:sp>
        </p:grpSp>
        <p:sp>
          <p:nvSpPr>
            <p:cNvPr id="708" name="Straight Arrow Connector 27"/>
            <p:cNvSpPr/>
            <p:nvPr/>
          </p:nvSpPr>
          <p:spPr>
            <a:xfrm rot="5400000">
              <a:off x="7801200" y="2156400"/>
              <a:ext cx="38664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f99c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Straight Arrow Connector 27"/>
            <p:cNvSpPr/>
            <p:nvPr/>
          </p:nvSpPr>
          <p:spPr>
            <a:xfrm rot="5400000">
              <a:off x="7801200" y="3647880"/>
              <a:ext cx="38664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f99c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98" dur="indefinite" restart="never" nodeType="tmRoot">
          <p:childTnLst>
            <p:seq>
              <p:cTn id="399" dur="indefinite" nodeType="mainSeq">
                <p:childTnLst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4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Можем да повтаряме действия до определен момент чрез </a:t>
            </a:r>
            <a:br/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for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-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цикли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	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onsolas"/>
              </a:rPr>
              <a:t>For-</a:t>
            </a:r>
            <a:r>
              <a:rPr b="1" lang="bg-BG" sz="4000" spc="-1" strike="noStrike">
                <a:solidFill>
                  <a:srgbClr val="ffffff"/>
                </a:solidFill>
                <a:latin typeface="Consolas"/>
              </a:rPr>
              <a:t>цикъл – конструкция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2" name="Rectangle 5"/>
          <p:cNvSpPr/>
          <p:nvPr/>
        </p:nvSpPr>
        <p:spPr>
          <a:xfrm>
            <a:off x="1820520" y="3268080"/>
            <a:ext cx="8097840" cy="24289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for (int i = 1; i &lt;= 12; i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+=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1) 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Console.WriteLine(i);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13" name="AutoShape 7"/>
          <p:cNvSpPr/>
          <p:nvPr/>
        </p:nvSpPr>
        <p:spPr>
          <a:xfrm>
            <a:off x="678960" y="2269080"/>
            <a:ext cx="2940480" cy="93852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Ключова дума за конструкцията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4" name="AutoShape 7"/>
          <p:cNvSpPr/>
          <p:nvPr/>
        </p:nvSpPr>
        <p:spPr>
          <a:xfrm>
            <a:off x="4113360" y="2269080"/>
            <a:ext cx="2191680" cy="87840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Начална стойност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5" name="AutoShape 7"/>
          <p:cNvSpPr/>
          <p:nvPr/>
        </p:nvSpPr>
        <p:spPr>
          <a:xfrm>
            <a:off x="6591240" y="2269080"/>
            <a:ext cx="1980720" cy="87840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Крайна стойност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6" name="AutoShape 7"/>
          <p:cNvSpPr/>
          <p:nvPr/>
        </p:nvSpPr>
        <p:spPr>
          <a:xfrm>
            <a:off x="8496360" y="3962520"/>
            <a:ext cx="2070000" cy="708480"/>
          </a:xfrm>
          <a:custGeom>
            <a:avLst/>
            <a:gdLst/>
            <a:ahLst/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onsolas"/>
              </a:rPr>
              <a:t>Стъпка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7" name="AutoShape 7"/>
          <p:cNvSpPr/>
          <p:nvPr/>
        </p:nvSpPr>
        <p:spPr>
          <a:xfrm>
            <a:off x="5118480" y="5127840"/>
            <a:ext cx="5168160" cy="834480"/>
          </a:xfrm>
          <a:custGeom>
            <a:avLst/>
            <a:gdLst/>
            <a:ahLst/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Тяло на цикъла: блок от код за </a:t>
            </a:r>
            <a:br/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повторение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8" name="Rectangle 15"/>
          <p:cNvSpPr/>
          <p:nvPr/>
        </p:nvSpPr>
        <p:spPr>
          <a:xfrm>
            <a:off x="2286000" y="4596480"/>
            <a:ext cx="4520880" cy="432360"/>
          </a:xfrm>
          <a:prstGeom prst="rect">
            <a:avLst/>
          </a:prstGeom>
          <a:noFill/>
          <a:ln w="57150">
            <a:solidFill>
              <a:srgbClr val="ffa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1F2D3B-6B32-4EDA-B734-1D9C0EA003D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16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720" name="Rectangle 15"/>
          <p:cNvSpPr/>
          <p:nvPr/>
        </p:nvSpPr>
        <p:spPr>
          <a:xfrm>
            <a:off x="7385040" y="3384720"/>
            <a:ext cx="1510920" cy="444240"/>
          </a:xfrm>
          <a:prstGeom prst="rect">
            <a:avLst/>
          </a:prstGeom>
          <a:noFill/>
          <a:ln w="57150">
            <a:solidFill>
              <a:srgbClr val="ffa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410" dur="indefinite" restart="never" nodeType="tmRoot">
          <p:childTnLst>
            <p:seq>
              <p:cTn id="411" dur="indefinite" nodeType="mainSeq">
                <p:childTnLst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6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6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Работа с по-сложни </a:t>
            </a: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For-</a:t>
            </a: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цикли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22" name="Picture 6" descr=""/>
          <p:cNvPicPr/>
          <p:nvPr/>
        </p:nvPicPr>
        <p:blipFill>
          <a:blip r:embed="rId1"/>
          <a:stretch/>
        </p:blipFill>
        <p:spPr>
          <a:xfrm>
            <a:off x="4952880" y="1676520"/>
            <a:ext cx="2659320" cy="2033640"/>
          </a:xfrm>
          <a:prstGeom prst="rect">
            <a:avLst/>
          </a:prstGeom>
          <a:ln w="0">
            <a:noFill/>
          </a:ln>
        </p:spPr>
      </p:pic>
      <p:sp>
        <p:nvSpPr>
          <p:cNvPr id="723" name="PlaceHolder 2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Цикли със стъпка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Увеличаване и намаляване на стойността на променлива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Повторения на блокове код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Работа с по-сложни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for-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цикли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Работа с текст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Техники за използване на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for-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цикли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Съдържание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8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61EE2DC-F226-48BA-A9DA-BD7D56E2F46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" dur="500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2" dur="500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7" dur="500"/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2" dur="500"/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7" dur="500"/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Напишете програма, която: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Прочита цяло число </a:t>
            </a:r>
            <a:r>
              <a:rPr b="1" lang="en-US" sz="4000" spc="-1" strike="noStrike">
                <a:solidFill>
                  <a:srgbClr val="ffa000"/>
                </a:solidFill>
                <a:latin typeface="Consolas"/>
              </a:rPr>
              <a:t>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Отпечатва числата от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a000"/>
                </a:solidFill>
                <a:latin typeface="Consolas"/>
              </a:rPr>
              <a:t>n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до</a:t>
            </a: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a000"/>
                </a:solidFill>
                <a:latin typeface="Consolas"/>
              </a:rPr>
              <a:t>1</a:t>
            </a: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в 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обратен ред </a:t>
            </a: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стъпка </a:t>
            </a: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-1</a:t>
            </a: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Числата от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 до 1 в обратен ред – условие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6" name="Rectangle 5"/>
          <p:cNvSpPr/>
          <p:nvPr/>
        </p:nvSpPr>
        <p:spPr>
          <a:xfrm>
            <a:off x="695880" y="5037120"/>
            <a:ext cx="170856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100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27" name="Стрелка надясно 4"/>
          <p:cNvSpPr/>
          <p:nvPr/>
        </p:nvSpPr>
        <p:spPr>
          <a:xfrm>
            <a:off x="2677320" y="5171040"/>
            <a:ext cx="685440" cy="41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Rectangle 5"/>
          <p:cNvSpPr/>
          <p:nvPr/>
        </p:nvSpPr>
        <p:spPr>
          <a:xfrm>
            <a:off x="3635280" y="5025600"/>
            <a:ext cx="54860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100, 99, 98, …, 3, 2, 1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E40FB6-CDE0-48E0-85F2-DF7AE4E8DAF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20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730" name="Rectangle 5"/>
          <p:cNvSpPr/>
          <p:nvPr/>
        </p:nvSpPr>
        <p:spPr>
          <a:xfrm>
            <a:off x="696960" y="6039000"/>
            <a:ext cx="170856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31" name="Стрелка надясно 4"/>
          <p:cNvSpPr/>
          <p:nvPr/>
        </p:nvSpPr>
        <p:spPr>
          <a:xfrm>
            <a:off x="2678400" y="6172920"/>
            <a:ext cx="685440" cy="41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Rectangle 5"/>
          <p:cNvSpPr/>
          <p:nvPr/>
        </p:nvSpPr>
        <p:spPr>
          <a:xfrm>
            <a:off x="3636360" y="6027480"/>
            <a:ext cx="54860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8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7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6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5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4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3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2, 1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448" dur="indefinite" restart="never" nodeType="tmRoot">
          <p:childTnLst>
            <p:seq>
              <p:cTn id="449" dur="indefinite" nodeType="mainSeq">
                <p:childTnLst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" dur="500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500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" dur="500"/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2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5131BF-9AE7-47E9-88E9-90FC655E4F8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20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734" name="Групиране 22"/>
          <p:cNvGrpSpPr/>
          <p:nvPr/>
        </p:nvGrpSpPr>
        <p:grpSpPr>
          <a:xfrm>
            <a:off x="3379680" y="550800"/>
            <a:ext cx="2377080" cy="731160"/>
            <a:chOff x="3379680" y="550800"/>
            <a:chExt cx="2377080" cy="731160"/>
          </a:xfrm>
        </p:grpSpPr>
        <p:sp>
          <p:nvSpPr>
            <p:cNvPr id="735" name="Rectangle 25"/>
            <p:cNvSpPr/>
            <p:nvPr/>
          </p:nvSpPr>
          <p:spPr>
            <a:xfrm>
              <a:off x="3379680" y="55080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36" name="TextBox 26"/>
            <p:cNvSpPr/>
            <p:nvPr/>
          </p:nvSpPr>
          <p:spPr>
            <a:xfrm>
              <a:off x="3379680" y="622800"/>
              <a:ext cx="2377080" cy="58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Read</a:t>
              </a: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 n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737" name="Straight Arrow Connector 27"/>
          <p:cNvSpPr/>
          <p:nvPr/>
        </p:nvSpPr>
        <p:spPr>
          <a:xfrm rot="5400000">
            <a:off x="4303080" y="156456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TextBox 29"/>
          <p:cNvSpPr/>
          <p:nvPr/>
        </p:nvSpPr>
        <p:spPr>
          <a:xfrm>
            <a:off x="5724000" y="3290760"/>
            <a:ext cx="771480" cy="5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>
              <a:lnSpc>
                <a:spcPct val="110000"/>
              </a:lnSpc>
            </a:pPr>
            <a:r>
              <a:rPr b="0" lang="en-GB" sz="20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9" name="Straight Arrow Connector 30"/>
          <p:cNvSpPr/>
          <p:nvPr/>
        </p:nvSpPr>
        <p:spPr>
          <a:xfrm>
            <a:off x="5743440" y="3916800"/>
            <a:ext cx="73260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40" name="Групиране 80"/>
          <p:cNvGrpSpPr/>
          <p:nvPr/>
        </p:nvGrpSpPr>
        <p:grpSpPr>
          <a:xfrm>
            <a:off x="3379680" y="5301360"/>
            <a:ext cx="2377080" cy="1019880"/>
            <a:chOff x="3379680" y="5301360"/>
            <a:chExt cx="2377080" cy="1019880"/>
          </a:xfrm>
        </p:grpSpPr>
        <p:sp>
          <p:nvSpPr>
            <p:cNvPr id="741" name="Rectangle 32"/>
            <p:cNvSpPr/>
            <p:nvPr/>
          </p:nvSpPr>
          <p:spPr>
            <a:xfrm>
              <a:off x="3379680" y="5301360"/>
              <a:ext cx="23770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42" name="TextBox 33"/>
            <p:cNvSpPr/>
            <p:nvPr/>
          </p:nvSpPr>
          <p:spPr>
            <a:xfrm>
              <a:off x="3379680" y="5301360"/>
              <a:ext cx="2377080" cy="1019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print i;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i --;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743" name="Elbow Connector 37"/>
          <p:cNvSpPr/>
          <p:nvPr/>
        </p:nvSpPr>
        <p:spPr>
          <a:xfrm flipH="1" rot="10800000">
            <a:off x="3339360" y="3923640"/>
            <a:ext cx="47160" cy="1880640"/>
          </a:xfrm>
          <a:prstGeom prst="bentConnector4">
            <a:avLst>
              <a:gd name="adj1" fmla="val -2756391"/>
              <a:gd name="adj2" fmla="val 101181"/>
            </a:avLst>
          </a:pr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TextBox 36"/>
          <p:cNvSpPr/>
          <p:nvPr/>
        </p:nvSpPr>
        <p:spPr>
          <a:xfrm>
            <a:off x="4727160" y="4600440"/>
            <a:ext cx="723600" cy="5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 anchor="t">
            <a:spAutoFit/>
          </a:bodyPr>
          <a:p>
            <a:pPr>
              <a:lnSpc>
                <a:spcPct val="110000"/>
              </a:lnSpc>
            </a:pPr>
            <a:r>
              <a:rPr b="0" lang="en-GB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45" name="Flowchart: Terminator 37"/>
          <p:cNvSpPr/>
          <p:nvPr/>
        </p:nvSpPr>
        <p:spPr>
          <a:xfrm>
            <a:off x="6537960" y="3573000"/>
            <a:ext cx="3157920" cy="7059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Exit the loop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746" name="Групиране 24"/>
          <p:cNvGrpSpPr/>
          <p:nvPr/>
        </p:nvGrpSpPr>
        <p:grpSpPr>
          <a:xfrm>
            <a:off x="3379680" y="1858680"/>
            <a:ext cx="2377080" cy="731160"/>
            <a:chOff x="3379680" y="1858680"/>
            <a:chExt cx="2377080" cy="731160"/>
          </a:xfrm>
        </p:grpSpPr>
        <p:sp>
          <p:nvSpPr>
            <p:cNvPr id="747" name="Rectangle 19"/>
            <p:cNvSpPr/>
            <p:nvPr/>
          </p:nvSpPr>
          <p:spPr>
            <a:xfrm>
              <a:off x="3379680" y="185868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48" name="TextBox 20"/>
            <p:cNvSpPr/>
            <p:nvPr/>
          </p:nvSpPr>
          <p:spPr>
            <a:xfrm>
              <a:off x="3379680" y="1930680"/>
              <a:ext cx="2377080" cy="58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 </a:t>
              </a: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i = n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749" name="Групиране 85"/>
          <p:cNvGrpSpPr/>
          <p:nvPr/>
        </p:nvGrpSpPr>
        <p:grpSpPr>
          <a:xfrm>
            <a:off x="3454560" y="3212280"/>
            <a:ext cx="2226960" cy="1427760"/>
            <a:chOff x="3454560" y="3212280"/>
            <a:chExt cx="2226960" cy="1427760"/>
          </a:xfrm>
        </p:grpSpPr>
        <p:sp>
          <p:nvSpPr>
            <p:cNvPr id="750" name="Flowchart: Decision 22"/>
            <p:cNvSpPr/>
            <p:nvPr/>
          </p:nvSpPr>
          <p:spPr>
            <a:xfrm>
              <a:off x="3454560" y="3212280"/>
              <a:ext cx="2226960" cy="142776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51" name="Rectangle 23"/>
            <p:cNvSpPr/>
            <p:nvPr/>
          </p:nvSpPr>
          <p:spPr>
            <a:xfrm>
              <a:off x="3510000" y="3695760"/>
              <a:ext cx="211644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i </a:t>
              </a: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&gt;</a:t>
              </a: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= 1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752" name="Straight Arrow Connector 27"/>
          <p:cNvSpPr/>
          <p:nvPr/>
        </p:nvSpPr>
        <p:spPr>
          <a:xfrm rot="5400000">
            <a:off x="4303080" y="289800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Straight Arrow Connector 27"/>
          <p:cNvSpPr/>
          <p:nvPr/>
        </p:nvSpPr>
        <p:spPr>
          <a:xfrm rot="5400000">
            <a:off x="4303080" y="494280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83" dur="indefinite" restart="never" nodeType="tmRoot">
          <p:childTnLst>
            <p:seq>
              <p:cTn id="484" dur="indefinite" nodeType="mainSeq">
                <p:childTnLst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9" dur="3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4" dur="3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7" dur="3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2" dur="3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3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0" dur="3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3" dur="3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6" dur="3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" dur="3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4" dur="3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7" dur="3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0" dur="3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Rectangle 5"/>
          <p:cNvSpPr/>
          <p:nvPr/>
        </p:nvSpPr>
        <p:spPr>
          <a:xfrm>
            <a:off x="1550880" y="1676520"/>
            <a:ext cx="9745560" cy="33807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int n = int.Parse(Console.ReadLine());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for (int i = n; i &gt;= 1; i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-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-)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Console.WriteLine(i);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755" name="Rectangle 10"/>
          <p:cNvSpPr/>
          <p:nvPr/>
        </p:nvSpPr>
        <p:spPr>
          <a:xfrm>
            <a:off x="5613480" y="2447640"/>
            <a:ext cx="1593360" cy="492120"/>
          </a:xfrm>
          <a:prstGeom prst="rect">
            <a:avLst/>
          </a:prstGeom>
          <a:noFill/>
          <a:ln w="50800">
            <a:solidFill>
              <a:srgbClr val="ffa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Rectangle 5"/>
          <p:cNvSpPr/>
          <p:nvPr/>
        </p:nvSpPr>
        <p:spPr>
          <a:xfrm>
            <a:off x="7607160" y="2489760"/>
            <a:ext cx="853200" cy="450000"/>
          </a:xfrm>
          <a:prstGeom prst="rect">
            <a:avLst/>
          </a:prstGeom>
          <a:noFill/>
          <a:ln w="50800">
            <a:solidFill>
              <a:srgbClr val="ffa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 fontScale="81000"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Числата от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 до 1 в обратен ред – решение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8" name="AutoShape 7"/>
          <p:cNvSpPr/>
          <p:nvPr/>
        </p:nvSpPr>
        <p:spPr>
          <a:xfrm>
            <a:off x="7429680" y="3023280"/>
            <a:ext cx="3902760" cy="732240"/>
          </a:xfrm>
          <a:custGeom>
            <a:avLst/>
            <a:gdLst/>
            <a:ahLst/>
            <a:rect l="l" t="t" r="r" b="b"/>
            <a:pathLst>
              <a:path w="3903270" h="576003">
                <a:moveTo>
                  <a:pt x="0" y="96002"/>
                </a:moveTo>
                <a:cubicBezTo>
                  <a:pt x="0" y="70541"/>
                  <a:pt x="10115" y="46122"/>
                  <a:pt x="28118" y="28118"/>
                </a:cubicBezTo>
                <a:cubicBezTo>
                  <a:pt x="46122" y="10114"/>
                  <a:pt x="70540" y="0"/>
                  <a:pt x="96002" y="0"/>
                </a:cubicBezTo>
                <a:lnTo>
                  <a:pt x="650545" y="0"/>
                </a:lnTo>
                <a:lnTo>
                  <a:pt x="650545" y="0"/>
                </a:lnTo>
                <a:lnTo>
                  <a:pt x="1626363" y="0"/>
                </a:lnTo>
                <a:lnTo>
                  <a:pt x="3807268" y="0"/>
                </a:lnTo>
                <a:cubicBezTo>
                  <a:pt x="3832729" y="0"/>
                  <a:pt x="3857148" y="10115"/>
                  <a:pt x="3875152" y="28118"/>
                </a:cubicBezTo>
                <a:cubicBezTo>
                  <a:pt x="3893156" y="46122"/>
                  <a:pt x="3903270" y="70540"/>
                  <a:pt x="3903270" y="96002"/>
                </a:cubicBezTo>
                <a:lnTo>
                  <a:pt x="3903270" y="96001"/>
                </a:lnTo>
                <a:lnTo>
                  <a:pt x="3903270" y="96001"/>
                </a:lnTo>
                <a:lnTo>
                  <a:pt x="3903270" y="240001"/>
                </a:lnTo>
                <a:lnTo>
                  <a:pt x="3903270" y="480001"/>
                </a:lnTo>
                <a:cubicBezTo>
                  <a:pt x="3903270" y="505462"/>
                  <a:pt x="3893156" y="529881"/>
                  <a:pt x="3875152" y="547885"/>
                </a:cubicBezTo>
                <a:cubicBezTo>
                  <a:pt x="3857148" y="565889"/>
                  <a:pt x="3832730" y="576003"/>
                  <a:pt x="3807268" y="576003"/>
                </a:cubicBezTo>
                <a:lnTo>
                  <a:pt x="1626363" y="576003"/>
                </a:lnTo>
                <a:lnTo>
                  <a:pt x="650545" y="576003"/>
                </a:lnTo>
                <a:lnTo>
                  <a:pt x="650545" y="576003"/>
                </a:lnTo>
                <a:lnTo>
                  <a:pt x="96002" y="576003"/>
                </a:lnTo>
                <a:cubicBezTo>
                  <a:pt x="70541" y="576003"/>
                  <a:pt x="46122" y="565888"/>
                  <a:pt x="28118" y="547885"/>
                </a:cubicBezTo>
                <a:cubicBezTo>
                  <a:pt x="10114" y="529881"/>
                  <a:pt x="0" y="505463"/>
                  <a:pt x="0" y="480001"/>
                </a:cubicBezTo>
                <a:lnTo>
                  <a:pt x="0" y="240001"/>
                </a:lnTo>
                <a:lnTo>
                  <a:pt x="0" y="96001"/>
                </a:lnTo>
                <a:lnTo>
                  <a:pt x="0" y="9600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Намаляваща стъпка: -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59" name="AutoShape 7"/>
          <p:cNvSpPr/>
          <p:nvPr/>
        </p:nvSpPr>
        <p:spPr>
          <a:xfrm>
            <a:off x="2228760" y="3023280"/>
            <a:ext cx="4608360" cy="672120"/>
          </a:xfrm>
          <a:custGeom>
            <a:avLst/>
            <a:gdLst/>
            <a:ahLst/>
            <a:rect l="l" t="t" r="r" b="b"/>
            <a:pathLst>
              <a:path w="4608758" h="672349">
                <a:moveTo>
                  <a:pt x="0" y="112060"/>
                </a:moveTo>
                <a:cubicBezTo>
                  <a:pt x="0" y="82340"/>
                  <a:pt x="11806" y="53837"/>
                  <a:pt x="32822" y="32822"/>
                </a:cubicBezTo>
                <a:cubicBezTo>
                  <a:pt x="53837" y="11807"/>
                  <a:pt x="82340" y="0"/>
                  <a:pt x="112060" y="1"/>
                </a:cubicBezTo>
                <a:lnTo>
                  <a:pt x="768126" y="0"/>
                </a:lnTo>
                <a:lnTo>
                  <a:pt x="768126" y="0"/>
                </a:lnTo>
                <a:lnTo>
                  <a:pt x="1920316" y="0"/>
                </a:lnTo>
                <a:lnTo>
                  <a:pt x="4496698" y="0"/>
                </a:lnTo>
                <a:cubicBezTo>
                  <a:pt x="4526418" y="0"/>
                  <a:pt x="4554921" y="11806"/>
                  <a:pt x="4575936" y="32822"/>
                </a:cubicBezTo>
                <a:cubicBezTo>
                  <a:pt x="4596951" y="53837"/>
                  <a:pt x="4608758" y="82340"/>
                  <a:pt x="4608757" y="112060"/>
                </a:cubicBezTo>
                <a:cubicBezTo>
                  <a:pt x="4608757" y="112059"/>
                  <a:pt x="4608758" y="112059"/>
                  <a:pt x="4608758" y="112058"/>
                </a:cubicBezTo>
                <a:lnTo>
                  <a:pt x="4608758" y="112058"/>
                </a:lnTo>
                <a:lnTo>
                  <a:pt x="4608758" y="280145"/>
                </a:lnTo>
                <a:lnTo>
                  <a:pt x="4608758" y="560289"/>
                </a:lnTo>
                <a:cubicBezTo>
                  <a:pt x="4608758" y="590009"/>
                  <a:pt x="4596952" y="618512"/>
                  <a:pt x="4575936" y="639527"/>
                </a:cubicBezTo>
                <a:cubicBezTo>
                  <a:pt x="4554921" y="660542"/>
                  <a:pt x="4526418" y="672349"/>
                  <a:pt x="4496698" y="672349"/>
                </a:cubicBezTo>
                <a:lnTo>
                  <a:pt x="1920316" y="672349"/>
                </a:lnTo>
                <a:lnTo>
                  <a:pt x="768126" y="672349"/>
                </a:lnTo>
                <a:lnTo>
                  <a:pt x="768126" y="672349"/>
                </a:lnTo>
                <a:lnTo>
                  <a:pt x="112060" y="672349"/>
                </a:lnTo>
                <a:cubicBezTo>
                  <a:pt x="82340" y="672349"/>
                  <a:pt x="53837" y="660543"/>
                  <a:pt x="32822" y="639527"/>
                </a:cubicBezTo>
                <a:cubicBezTo>
                  <a:pt x="11807" y="618512"/>
                  <a:pt x="0" y="590009"/>
                  <a:pt x="0" y="560289"/>
                </a:cubicBezTo>
                <a:lnTo>
                  <a:pt x="0" y="280145"/>
                </a:lnTo>
                <a:lnTo>
                  <a:pt x="0" y="112058"/>
                </a:lnTo>
                <a:lnTo>
                  <a:pt x="0" y="112060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Обърнато условие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i &gt;= 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370F43-6EC6-4D55-98A6-ADC44354BF5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22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531" dur="indefinite" restart="never" nodeType="tmRoot">
          <p:childTnLst>
            <p:seq>
              <p:cTn id="532" dur="indefinite" nodeType="mainSeq">
                <p:childTnLst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0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8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Напишете програма, която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Прочита цяло число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Отпечатва числата от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1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до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със стъпка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3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Числата от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1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до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N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през 3 – условие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3" name="Rectangle 5"/>
          <p:cNvSpPr/>
          <p:nvPr/>
        </p:nvSpPr>
        <p:spPr>
          <a:xfrm>
            <a:off x="1093320" y="4181040"/>
            <a:ext cx="6620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64" name="Стрелка надясно 10"/>
          <p:cNvSpPr/>
          <p:nvPr/>
        </p:nvSpPr>
        <p:spPr>
          <a:xfrm>
            <a:off x="1984680" y="4368960"/>
            <a:ext cx="402480" cy="35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Rectangle 5"/>
          <p:cNvSpPr/>
          <p:nvPr/>
        </p:nvSpPr>
        <p:spPr>
          <a:xfrm>
            <a:off x="2611800" y="4200840"/>
            <a:ext cx="289512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1, 4, 7, 10</a:t>
            </a:r>
            <a:endParaRPr b="0" lang="bg-BG" sz="3200" spc="-1" strike="noStrike">
              <a:latin typeface="Arial"/>
            </a:endParaRPr>
          </a:p>
        </p:txBody>
      </p:sp>
      <p:pic>
        <p:nvPicPr>
          <p:cNvPr id="766" name="Picture 19" descr=""/>
          <p:cNvPicPr/>
          <p:nvPr/>
        </p:nvPicPr>
        <p:blipFill>
          <a:blip r:embed="rId1"/>
          <a:stretch/>
        </p:blipFill>
        <p:spPr>
          <a:xfrm>
            <a:off x="7772400" y="4268520"/>
            <a:ext cx="891720" cy="1985400"/>
          </a:xfrm>
          <a:prstGeom prst="rect">
            <a:avLst/>
          </a:prstGeom>
          <a:ln w="0">
            <a:noFill/>
          </a:ln>
        </p:spPr>
      </p:pic>
      <p:sp>
        <p:nvSpPr>
          <p:cNvPr id="767" name="Arrow: Curved Up 20"/>
          <p:cNvSpPr/>
          <p:nvPr/>
        </p:nvSpPr>
        <p:spPr>
          <a:xfrm flipH="1" rot="10395000">
            <a:off x="8263080" y="2960640"/>
            <a:ext cx="1805040" cy="8668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8" name="Picture 12" descr="Ð ÐµÐ·ÑÐ»ÑÐ°Ñ Ñ Ð¸Ð·Ð¾Ð±ÑÐ°Ð¶ÐµÐ½Ð¸Ðµ Ð·Ð° number  4 png"/>
          <p:cNvPicPr/>
          <p:nvPr/>
        </p:nvPicPr>
        <p:blipFill>
          <a:blip r:embed="rId2"/>
          <a:stretch/>
        </p:blipFill>
        <p:spPr>
          <a:xfrm rot="21100200">
            <a:off x="9603720" y="4132440"/>
            <a:ext cx="1463400" cy="1977120"/>
          </a:xfrm>
          <a:prstGeom prst="rect">
            <a:avLst/>
          </a:prstGeom>
          <a:ln w="0">
            <a:noFill/>
          </a:ln>
        </p:spPr>
      </p:pic>
      <p:sp>
        <p:nvSpPr>
          <p:cNvPr id="769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B46D71-D96B-47E4-8F3E-C39279F67BB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22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549" dur="indefinite" restart="never" nodeType="tmRoot">
          <p:childTnLst>
            <p:seq>
              <p:cTn id="550" dur="indefinite" nodeType="mainSeq">
                <p:childTnLst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5" dur="500"/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0" dur="500"/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" dur="500"/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8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1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4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F1E4E6-8F13-4217-B585-8E398004703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22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771" name="Групиране 59"/>
          <p:cNvGrpSpPr/>
          <p:nvPr/>
        </p:nvGrpSpPr>
        <p:grpSpPr>
          <a:xfrm>
            <a:off x="3379680" y="538200"/>
            <a:ext cx="2377080" cy="731160"/>
            <a:chOff x="3379680" y="538200"/>
            <a:chExt cx="2377080" cy="731160"/>
          </a:xfrm>
        </p:grpSpPr>
        <p:sp>
          <p:nvSpPr>
            <p:cNvPr id="772" name="Rectangle 25"/>
            <p:cNvSpPr/>
            <p:nvPr/>
          </p:nvSpPr>
          <p:spPr>
            <a:xfrm>
              <a:off x="3379680" y="53820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73" name="TextBox 26"/>
            <p:cNvSpPr/>
            <p:nvPr/>
          </p:nvSpPr>
          <p:spPr>
            <a:xfrm>
              <a:off x="3379680" y="610200"/>
              <a:ext cx="2377080" cy="58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Read</a:t>
              </a: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 n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774" name="Straight Arrow Connector 27"/>
          <p:cNvSpPr/>
          <p:nvPr/>
        </p:nvSpPr>
        <p:spPr>
          <a:xfrm rot="5400000">
            <a:off x="4303080" y="155196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TextBox 29"/>
          <p:cNvSpPr/>
          <p:nvPr/>
        </p:nvSpPr>
        <p:spPr>
          <a:xfrm>
            <a:off x="5724000" y="3278520"/>
            <a:ext cx="771480" cy="5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>
              <a:lnSpc>
                <a:spcPct val="110000"/>
              </a:lnSpc>
            </a:pPr>
            <a:r>
              <a:rPr b="0" lang="en-GB" sz="20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76" name="Straight Arrow Connector 30"/>
          <p:cNvSpPr/>
          <p:nvPr/>
        </p:nvSpPr>
        <p:spPr>
          <a:xfrm>
            <a:off x="5743440" y="3904200"/>
            <a:ext cx="73260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7" name="Групиране 65"/>
          <p:cNvGrpSpPr/>
          <p:nvPr/>
        </p:nvGrpSpPr>
        <p:grpSpPr>
          <a:xfrm>
            <a:off x="3379680" y="5289120"/>
            <a:ext cx="2377080" cy="1020600"/>
            <a:chOff x="3379680" y="5289120"/>
            <a:chExt cx="2377080" cy="1020600"/>
          </a:xfrm>
        </p:grpSpPr>
        <p:sp>
          <p:nvSpPr>
            <p:cNvPr id="778" name="Rectangle 32"/>
            <p:cNvSpPr/>
            <p:nvPr/>
          </p:nvSpPr>
          <p:spPr>
            <a:xfrm>
              <a:off x="3379680" y="5289120"/>
              <a:ext cx="23770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79" name="TextBox 33"/>
            <p:cNvSpPr/>
            <p:nvPr/>
          </p:nvSpPr>
          <p:spPr>
            <a:xfrm>
              <a:off x="3379680" y="5289120"/>
              <a:ext cx="2377080" cy="1020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print i;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i </a:t>
              </a: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+=3</a:t>
              </a: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;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780" name="Elbow Connector 37"/>
          <p:cNvSpPr/>
          <p:nvPr/>
        </p:nvSpPr>
        <p:spPr>
          <a:xfrm flipH="1" rot="10800000">
            <a:off x="3339360" y="3911400"/>
            <a:ext cx="47160" cy="1880640"/>
          </a:xfrm>
          <a:prstGeom prst="bentConnector4">
            <a:avLst>
              <a:gd name="adj1" fmla="val -2756391"/>
              <a:gd name="adj2" fmla="val 101181"/>
            </a:avLst>
          </a:pr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36"/>
          <p:cNvSpPr/>
          <p:nvPr/>
        </p:nvSpPr>
        <p:spPr>
          <a:xfrm>
            <a:off x="4727160" y="4588200"/>
            <a:ext cx="723600" cy="5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 anchor="t">
            <a:spAutoFit/>
          </a:bodyPr>
          <a:p>
            <a:pPr>
              <a:lnSpc>
                <a:spcPct val="110000"/>
              </a:lnSpc>
            </a:pPr>
            <a:r>
              <a:rPr b="0" lang="en-GB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82" name="Flowchart: Terminator 37"/>
          <p:cNvSpPr/>
          <p:nvPr/>
        </p:nvSpPr>
        <p:spPr>
          <a:xfrm>
            <a:off x="6537960" y="3560760"/>
            <a:ext cx="3157920" cy="7059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Exit the loop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783" name="Групиране 71"/>
          <p:cNvGrpSpPr/>
          <p:nvPr/>
        </p:nvGrpSpPr>
        <p:grpSpPr>
          <a:xfrm>
            <a:off x="3379680" y="1846080"/>
            <a:ext cx="2377080" cy="731160"/>
            <a:chOff x="3379680" y="1846080"/>
            <a:chExt cx="2377080" cy="731160"/>
          </a:xfrm>
        </p:grpSpPr>
        <p:sp>
          <p:nvSpPr>
            <p:cNvPr id="784" name="Rectangle 19"/>
            <p:cNvSpPr/>
            <p:nvPr/>
          </p:nvSpPr>
          <p:spPr>
            <a:xfrm>
              <a:off x="3379680" y="184608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85" name="TextBox 20"/>
            <p:cNvSpPr/>
            <p:nvPr/>
          </p:nvSpPr>
          <p:spPr>
            <a:xfrm>
              <a:off x="3379680" y="1918080"/>
              <a:ext cx="2377080" cy="58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 </a:t>
              </a: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i = </a:t>
              </a: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1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786" name="Групиране 74"/>
          <p:cNvGrpSpPr/>
          <p:nvPr/>
        </p:nvGrpSpPr>
        <p:grpSpPr>
          <a:xfrm>
            <a:off x="3454560" y="3200040"/>
            <a:ext cx="2226960" cy="1427760"/>
            <a:chOff x="3454560" y="3200040"/>
            <a:chExt cx="2226960" cy="1427760"/>
          </a:xfrm>
        </p:grpSpPr>
        <p:sp>
          <p:nvSpPr>
            <p:cNvPr id="787" name="Flowchart: Decision 22"/>
            <p:cNvSpPr/>
            <p:nvPr/>
          </p:nvSpPr>
          <p:spPr>
            <a:xfrm>
              <a:off x="3454560" y="3200040"/>
              <a:ext cx="2226960" cy="142776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88" name="Rectangle 23"/>
            <p:cNvSpPr/>
            <p:nvPr/>
          </p:nvSpPr>
          <p:spPr>
            <a:xfrm>
              <a:off x="3510000" y="3683160"/>
              <a:ext cx="211644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i &lt;= n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789" name="Straight Arrow Connector 27"/>
          <p:cNvSpPr/>
          <p:nvPr/>
        </p:nvSpPr>
        <p:spPr>
          <a:xfrm rot="5400000">
            <a:off x="4303080" y="288576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Straight Arrow Connector 27"/>
          <p:cNvSpPr/>
          <p:nvPr/>
        </p:nvSpPr>
        <p:spPr>
          <a:xfrm rot="5400000">
            <a:off x="4303080" y="493020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75" dur="indefinite" restart="never" nodeType="tmRoot">
          <p:childTnLst>
            <p:seq>
              <p:cTn id="576" dur="indefinite" nodeType="mainSeq">
                <p:childTnLst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1" dur="3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6" dur="3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9" dur="3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4" dur="3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7" dur="3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2" dur="3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5" dur="3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8" dur="3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1" dur="3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6" dur="3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9" dur="3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2" dur="3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Rectangle 5"/>
          <p:cNvSpPr/>
          <p:nvPr/>
        </p:nvSpPr>
        <p:spPr>
          <a:xfrm>
            <a:off x="1705320" y="1828800"/>
            <a:ext cx="8780760" cy="30128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int n = int.Parse(Console.ReadLine());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for (int i = 1; i &lt;= n; i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+=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3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)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Console.WriteLine(i);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92" name="Rectangle 6"/>
          <p:cNvSpPr/>
          <p:nvPr/>
        </p:nvSpPr>
        <p:spPr>
          <a:xfrm>
            <a:off x="7086600" y="2514600"/>
            <a:ext cx="1447560" cy="492120"/>
          </a:xfrm>
          <a:prstGeom prst="rect">
            <a:avLst/>
          </a:prstGeom>
          <a:noFill/>
          <a:ln w="50800">
            <a:solidFill>
              <a:srgbClr val="ffa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Числата от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1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до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N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през 3 – решение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4" name="AutoShape 7"/>
          <p:cNvSpPr/>
          <p:nvPr/>
        </p:nvSpPr>
        <p:spPr>
          <a:xfrm>
            <a:off x="8839080" y="3051000"/>
            <a:ext cx="2819160" cy="91116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Задаване на стъпка 3 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95" name="Rectangle 8"/>
          <p:cNvSpPr/>
          <p:nvPr/>
        </p:nvSpPr>
        <p:spPr>
          <a:xfrm>
            <a:off x="380880" y="6248520"/>
            <a:ext cx="11277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bg-BG" sz="2200" spc="-1" strike="noStrike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b="0" lang="en-US" sz="2200" spc="-1" strike="noStrike">
                <a:solidFill>
                  <a:srgbClr val="234465"/>
                </a:solidFill>
                <a:latin typeface="Calibri"/>
              </a:rPr>
              <a:t>  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https://judge.softuni.bg/Contests/2380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203D61-1E5C-4793-8C05-F2EB371D787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23" dur="indefinite" restart="never" nodeType="tmRoot">
          <p:childTnLst>
            <p:seq>
              <p:cTn id="624" dur="indefinite" nodeType="mainSeq">
                <p:childTnLst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9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2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Напишете програма, която: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Прочита цяло число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Отпечатва четните степени на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2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до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2</a:t>
            </a:r>
            <a:r>
              <a:rPr b="1" lang="en-US" sz="3200" spc="-1" strike="noStrike" baseline="30000">
                <a:solidFill>
                  <a:srgbClr val="ffa000"/>
                </a:solidFill>
                <a:latin typeface="Calibri"/>
              </a:rPr>
              <a:t>n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: 2</a:t>
            </a:r>
            <a:r>
              <a:rPr b="0" lang="bg-BG" sz="3200" spc="-1" strike="noStrike" baseline="30000">
                <a:solidFill>
                  <a:srgbClr val="234465"/>
                </a:solidFill>
                <a:latin typeface="Calibri"/>
              </a:rPr>
              <a:t>0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, 2</a:t>
            </a:r>
            <a:r>
              <a:rPr b="0" lang="bg-BG" sz="3200" spc="-1" strike="noStrike" baseline="30000">
                <a:solidFill>
                  <a:srgbClr val="234465"/>
                </a:solidFill>
                <a:latin typeface="Calibri"/>
              </a:rPr>
              <a:t>2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, 2</a:t>
            </a:r>
            <a:r>
              <a:rPr b="0" lang="bg-BG" sz="3200" spc="-1" strike="noStrike" baseline="30000">
                <a:solidFill>
                  <a:srgbClr val="234465"/>
                </a:solidFill>
                <a:latin typeface="Calibri"/>
              </a:rPr>
              <a:t>4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, 2</a:t>
            </a:r>
            <a:r>
              <a:rPr b="0" lang="bg-BG" sz="3200" spc="-1" strike="noStrike" baseline="30000">
                <a:solidFill>
                  <a:srgbClr val="234465"/>
                </a:solidFill>
                <a:latin typeface="Calibri"/>
              </a:rPr>
              <a:t>8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, …,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2</a:t>
            </a:r>
            <a:r>
              <a:rPr b="1" lang="en-US" sz="3200" spc="-1" strike="noStrike" baseline="30000">
                <a:solidFill>
                  <a:srgbClr val="234465"/>
                </a:solidFill>
                <a:latin typeface="Calibri"/>
              </a:rPr>
              <a:t>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Четни степени на 2 – условие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9" name="Rectangle 5"/>
          <p:cNvSpPr/>
          <p:nvPr/>
        </p:nvSpPr>
        <p:spPr>
          <a:xfrm>
            <a:off x="1143000" y="4191120"/>
            <a:ext cx="6854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800" name="Стрелка надясно 11"/>
          <p:cNvSpPr/>
          <p:nvPr/>
        </p:nvSpPr>
        <p:spPr>
          <a:xfrm>
            <a:off x="2051640" y="4359240"/>
            <a:ext cx="32652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Rectangle 5"/>
          <p:cNvSpPr/>
          <p:nvPr/>
        </p:nvSpPr>
        <p:spPr>
          <a:xfrm>
            <a:off x="2601360" y="4191120"/>
            <a:ext cx="43430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1, 4, 16 , …, 1024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802" name="Rectangle 5"/>
          <p:cNvSpPr/>
          <p:nvPr/>
        </p:nvSpPr>
        <p:spPr>
          <a:xfrm>
            <a:off x="1143000" y="5400720"/>
            <a:ext cx="6854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803" name="Стрелка надясно 11"/>
          <p:cNvSpPr/>
          <p:nvPr/>
        </p:nvSpPr>
        <p:spPr>
          <a:xfrm>
            <a:off x="2051640" y="5568840"/>
            <a:ext cx="32652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Rectangle 5"/>
          <p:cNvSpPr/>
          <p:nvPr/>
        </p:nvSpPr>
        <p:spPr>
          <a:xfrm>
            <a:off x="2601360" y="5400720"/>
            <a:ext cx="384192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1, 4, 16 ,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…,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64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741726-D636-412B-8F23-863E3EA7E31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33" dur="indefinite" restart="never" nodeType="tmRoot">
          <p:childTnLst>
            <p:seq>
              <p:cTn id="634" dur="indefinite" nodeType="mainSeq">
                <p:childTnLst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9" dur="500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4" dur="500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9" dur="500"/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2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5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8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1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7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Rectangle 5"/>
          <p:cNvSpPr/>
          <p:nvPr/>
        </p:nvSpPr>
        <p:spPr>
          <a:xfrm>
            <a:off x="1486080" y="1489680"/>
            <a:ext cx="8762760" cy="41828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int n = int.Parse(Console.ReadLine());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BR" sz="3200" spc="-1" strike="noStrike">
                <a:solidFill>
                  <a:srgbClr val="234465"/>
                </a:solidFill>
                <a:latin typeface="Consolas"/>
              </a:rPr>
              <a:t>int num = 1;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BR" sz="3200" spc="-1" strike="noStrike">
                <a:solidFill>
                  <a:srgbClr val="234465"/>
                </a:solidFill>
                <a:latin typeface="Consolas"/>
              </a:rPr>
              <a:t>for (int i = 0; i &lt;= n; i += 2)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BR" sz="32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BR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pt-BR" sz="3200" spc="-1" strike="noStrike">
                <a:solidFill>
                  <a:srgbClr val="234465"/>
                </a:solidFill>
                <a:latin typeface="Consolas"/>
              </a:rPr>
              <a:t>Console.WriteLine(num);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BR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pt-BR" sz="3200" spc="-1" strike="noStrike">
                <a:solidFill>
                  <a:srgbClr val="234465"/>
                </a:solidFill>
                <a:latin typeface="Consolas"/>
              </a:rPr>
              <a:t>num = num * 2 * 2;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t-BR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807" name="Rectangle 7"/>
          <p:cNvSpPr/>
          <p:nvPr/>
        </p:nvSpPr>
        <p:spPr>
          <a:xfrm flipV="1">
            <a:off x="6934320" y="2769480"/>
            <a:ext cx="1388520" cy="456840"/>
          </a:xfrm>
          <a:prstGeom prst="rect">
            <a:avLst/>
          </a:prstGeom>
          <a:noFill/>
          <a:ln w="50800">
            <a:solidFill>
              <a:srgbClr val="ffa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Четни степени на 2 – решение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9" name="AutoShape 7"/>
          <p:cNvSpPr/>
          <p:nvPr/>
        </p:nvSpPr>
        <p:spPr>
          <a:xfrm>
            <a:off x="8534520" y="3400200"/>
            <a:ext cx="2133360" cy="942840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Ползваме стъпка 2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94B37E-0AB4-42D5-92B8-7D1F2375808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68" dur="indefinite" restart="never" nodeType="tmRoot">
          <p:childTnLst>
            <p:seq>
              <p:cTn id="669" dur="indefinite" nodeType="mainSeq">
                <p:childTnLst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4" dur="500"/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7" dur="500"/>
                                        <p:tgtEl>
                                          <p:spTgt spid="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0" dur="500"/>
                                        <p:tgtEl>
                                          <p:spTgt spid="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5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8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3" dur="500"/>
                                        <p:tgtEl>
                                          <p:spTgt spid="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6" dur="500"/>
                                        <p:tgtEl>
                                          <p:spTgt spid="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Работа с текст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12" name="Picture 9" descr="A typewriter on a table&#10;&#10;Description automatically generated"/>
          <p:cNvPicPr/>
          <p:nvPr/>
        </p:nvPicPr>
        <p:blipFill>
          <a:blip r:embed="rId1"/>
          <a:stretch/>
        </p:blipFill>
        <p:spPr>
          <a:xfrm flipH="1">
            <a:off x="4877280" y="1447920"/>
            <a:ext cx="2666520" cy="226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Можем да вземем дължината на текст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Можем да вземем  символ от текст по индекс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Работа с текст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5" name="Rectangle 5"/>
          <p:cNvSpPr/>
          <p:nvPr/>
        </p:nvSpPr>
        <p:spPr>
          <a:xfrm>
            <a:off x="593640" y="4038480"/>
            <a:ext cx="7280280" cy="10285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string text =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"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SoftUni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"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char letter = text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4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16" name="Rectangle 5"/>
          <p:cNvSpPr/>
          <p:nvPr/>
        </p:nvSpPr>
        <p:spPr>
          <a:xfrm>
            <a:off x="593640" y="1954800"/>
            <a:ext cx="7280280" cy="10285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string text =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"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SoftUni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"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int length = text.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5C65051-0385-4F58-ACEF-DDAF31163D3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818" name="TextBox 6"/>
          <p:cNvSpPr/>
          <p:nvPr/>
        </p:nvSpPr>
        <p:spPr>
          <a:xfrm>
            <a:off x="6184800" y="2317680"/>
            <a:ext cx="1122120" cy="684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7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19" name="TextBox 9"/>
          <p:cNvSpPr/>
          <p:nvPr/>
        </p:nvSpPr>
        <p:spPr>
          <a:xfrm>
            <a:off x="5480640" y="4526640"/>
            <a:ext cx="1599840" cy="684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00b050"/>
                </a:solidFill>
                <a:latin typeface="Consolas"/>
              </a:rPr>
              <a:t>// U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97" dur="indefinite" restart="never" nodeType="tmRoot">
          <p:childTnLst>
            <p:seq>
              <p:cTn id="698" dur="indefinite" nodeType="mainSeq">
                <p:childTnLst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8" dur="2000"/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3" dur="2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8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30" name="Picture 2" descr="Ð¡Ð²ÑÑÐ·Ð°Ð½Ð¾ Ð¸Ð·Ð¾Ð±ÑÐ°Ð¶ÐµÐ½Ð¸Ðµ"/>
          <p:cNvPicPr/>
          <p:nvPr/>
        </p:nvPicPr>
        <p:blipFill>
          <a:blip r:embed="rId1"/>
          <a:stretch/>
        </p:blipFill>
        <p:spPr>
          <a:xfrm>
            <a:off x="5257800" y="1384920"/>
            <a:ext cx="2285640" cy="22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Напишете програма, която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чете текст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стринг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печата всеки </a:t>
            </a:r>
            <a:r>
              <a:rPr b="1" lang="bg-BG" sz="3400" spc="-1" strike="noStrike">
                <a:solidFill>
                  <a:srgbClr val="ffa000"/>
                </a:solidFill>
                <a:latin typeface="Calibri"/>
              </a:rPr>
              <a:t>символ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от текста на отделен ред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Поток от символи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2" name="Rectangle 4"/>
          <p:cNvSpPr/>
          <p:nvPr/>
        </p:nvSpPr>
        <p:spPr>
          <a:xfrm>
            <a:off x="6080040" y="4776120"/>
            <a:ext cx="162360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softuni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23" name="Rectangle 5"/>
          <p:cNvSpPr/>
          <p:nvPr/>
        </p:nvSpPr>
        <p:spPr>
          <a:xfrm>
            <a:off x="8450280" y="3368520"/>
            <a:ext cx="609120" cy="30765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t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u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n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24" name="Right Arrow 11"/>
          <p:cNvSpPr/>
          <p:nvPr/>
        </p:nvSpPr>
        <p:spPr>
          <a:xfrm>
            <a:off x="7848720" y="488520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Rectangle 7"/>
          <p:cNvSpPr/>
          <p:nvPr/>
        </p:nvSpPr>
        <p:spPr>
          <a:xfrm>
            <a:off x="2424600" y="4776120"/>
            <a:ext cx="117396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hello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26" name="Rectangle 8"/>
          <p:cNvSpPr/>
          <p:nvPr/>
        </p:nvSpPr>
        <p:spPr>
          <a:xfrm>
            <a:off x="4345200" y="4066560"/>
            <a:ext cx="609120" cy="22233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h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e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27" name="Right Arrow 11"/>
          <p:cNvSpPr/>
          <p:nvPr/>
        </p:nvSpPr>
        <p:spPr>
          <a:xfrm>
            <a:off x="3743640" y="490644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19DCDD-5F68-4298-B36A-D17220F767C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719" dur="indefinite" restart="never" nodeType="tmRoot">
          <p:childTnLst>
            <p:seq>
              <p:cTn id="720" dur="indefinite" nodeType="mainSeq">
                <p:childTnLst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8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1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6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9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2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/>
          </p:nvPr>
        </p:nvSpPr>
        <p:spPr>
          <a:xfrm>
            <a:off x="685800" y="1522440"/>
            <a:ext cx="10591560" cy="329436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string input = Console.ReadLine();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(int i = 0; i &lt; input.Length; i++)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Console.WriteLine(input[i]);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Поток от символи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1" name="AutoShape 7"/>
          <p:cNvSpPr/>
          <p:nvPr/>
        </p:nvSpPr>
        <p:spPr>
          <a:xfrm>
            <a:off x="6341040" y="1981080"/>
            <a:ext cx="3352320" cy="72720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ffffff"/>
                </a:solidFill>
                <a:latin typeface="Calibri"/>
              </a:rPr>
              <a:t>Взимаме дължината на текста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32" name="AutoShape 7"/>
          <p:cNvSpPr/>
          <p:nvPr/>
        </p:nvSpPr>
        <p:spPr>
          <a:xfrm>
            <a:off x="5981760" y="3962520"/>
            <a:ext cx="3595320" cy="79236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ffffff"/>
                </a:solidFill>
                <a:latin typeface="Calibri"/>
              </a:rPr>
              <a:t>Взимаме всеки символ по индекс</a:t>
            </a: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Consolas"/>
              </a:rPr>
              <a:t>i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33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123EA8-D282-419D-8AA1-4B0309B5403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743" dur="indefinite" restart="never" nodeType="tmRoot">
          <p:childTnLst>
            <p:seq>
              <p:cTn id="744" dur="indefinite" nodeType="mainSeq">
                <p:childTnLst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9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4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Напишете програма, която: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Прочита от потребителя текст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Извежда сумата на гласните букви според таблицата по-долу: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Calibri"/>
              </a:rPr>
              <a:t>Сумиране на гласни букви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6" name="Rectangle 9"/>
          <p:cNvSpPr/>
          <p:nvPr/>
        </p:nvSpPr>
        <p:spPr>
          <a:xfrm>
            <a:off x="650160" y="5135040"/>
            <a:ext cx="143460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h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ll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o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37" name="Rectangle 10"/>
          <p:cNvSpPr/>
          <p:nvPr/>
        </p:nvSpPr>
        <p:spPr>
          <a:xfrm>
            <a:off x="2939760" y="5151240"/>
            <a:ext cx="42948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6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38" name="Right Arrow 11"/>
          <p:cNvSpPr/>
          <p:nvPr/>
        </p:nvSpPr>
        <p:spPr>
          <a:xfrm>
            <a:off x="2314440" y="526032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Rectangle 5"/>
          <p:cNvSpPr/>
          <p:nvPr/>
        </p:nvSpPr>
        <p:spPr>
          <a:xfrm>
            <a:off x="3576960" y="5137920"/>
            <a:ext cx="24933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e+o = 2+4 = 6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bg-BG" sz="3000" spc="-1" strike="noStrike">
              <a:latin typeface="Arial"/>
            </a:endParaRPr>
          </a:p>
        </p:txBody>
      </p:sp>
      <p:sp>
        <p:nvSpPr>
          <p:cNvPr id="840" name="Rectangle 39"/>
          <p:cNvSpPr/>
          <p:nvPr/>
        </p:nvSpPr>
        <p:spPr>
          <a:xfrm>
            <a:off x="7010640" y="5152680"/>
            <a:ext cx="106344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h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i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41" name="Rectangle 40"/>
          <p:cNvSpPr/>
          <p:nvPr/>
        </p:nvSpPr>
        <p:spPr>
          <a:xfrm>
            <a:off x="8929080" y="5151240"/>
            <a:ext cx="42948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42" name="Right Arrow 41"/>
          <p:cNvSpPr/>
          <p:nvPr/>
        </p:nvSpPr>
        <p:spPr>
          <a:xfrm>
            <a:off x="8273160" y="526032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Rectangle 42"/>
          <p:cNvSpPr/>
          <p:nvPr/>
        </p:nvSpPr>
        <p:spPr>
          <a:xfrm>
            <a:off x="9682200" y="5102640"/>
            <a:ext cx="105768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i = 3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bg-BG" sz="3000" spc="-1" strike="noStrike">
              <a:latin typeface="Arial"/>
            </a:endParaRPr>
          </a:p>
        </p:txBody>
      </p:sp>
      <p:sp>
        <p:nvSpPr>
          <p:cNvPr id="844" name="Rectangle 43"/>
          <p:cNvSpPr/>
          <p:nvPr/>
        </p:nvSpPr>
        <p:spPr>
          <a:xfrm>
            <a:off x="650160" y="5997600"/>
            <a:ext cx="143460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b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a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mb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oo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45" name="Rectangle 44"/>
          <p:cNvSpPr/>
          <p:nvPr/>
        </p:nvSpPr>
        <p:spPr>
          <a:xfrm>
            <a:off x="2939760" y="5996160"/>
            <a:ext cx="42948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46" name="Right Arrow 45"/>
          <p:cNvSpPr/>
          <p:nvPr/>
        </p:nvSpPr>
        <p:spPr>
          <a:xfrm>
            <a:off x="2282400" y="61228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Rectangle 46"/>
          <p:cNvSpPr/>
          <p:nvPr/>
        </p:nvSpPr>
        <p:spPr>
          <a:xfrm>
            <a:off x="3496680" y="5967000"/>
            <a:ext cx="326268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a+o+o = 1+4+4 = 9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bg-BG" sz="3000" spc="-1" strike="noStrike">
              <a:latin typeface="Arial"/>
            </a:endParaRPr>
          </a:p>
        </p:txBody>
      </p:sp>
      <p:sp>
        <p:nvSpPr>
          <p:cNvPr id="848" name="Rectangle 47"/>
          <p:cNvSpPr/>
          <p:nvPr/>
        </p:nvSpPr>
        <p:spPr>
          <a:xfrm>
            <a:off x="7010640" y="6015240"/>
            <a:ext cx="106344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b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ee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r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49" name="Rectangle 48"/>
          <p:cNvSpPr/>
          <p:nvPr/>
        </p:nvSpPr>
        <p:spPr>
          <a:xfrm>
            <a:off x="8929080" y="6013800"/>
            <a:ext cx="42948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4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50" name="Right Arrow 49"/>
          <p:cNvSpPr/>
          <p:nvPr/>
        </p:nvSpPr>
        <p:spPr>
          <a:xfrm>
            <a:off x="8273160" y="61228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Rectangle 50"/>
          <p:cNvSpPr/>
          <p:nvPr/>
        </p:nvSpPr>
        <p:spPr>
          <a:xfrm>
            <a:off x="9504720" y="5999760"/>
            <a:ext cx="24807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e+e = 2+2 = 4)</a:t>
            </a:r>
            <a:endParaRPr b="0" lang="bg-BG" sz="3000" spc="-1" strike="noStrike">
              <a:latin typeface="Arial"/>
            </a:endParaRPr>
          </a:p>
        </p:txBody>
      </p:sp>
      <p:graphicFrame>
        <p:nvGraphicFramePr>
          <p:cNvPr id="852" name="Table 21"/>
          <p:cNvGraphicFramePr/>
          <p:nvPr/>
        </p:nvGraphicFramePr>
        <p:xfrm>
          <a:off x="3364920" y="3224880"/>
          <a:ext cx="5169240" cy="1042200"/>
        </p:xfrm>
        <a:graphic>
          <a:graphicData uri="http://schemas.openxmlformats.org/drawingml/2006/table">
            <a:tbl>
              <a:tblPr/>
              <a:tblGrid>
                <a:gridCol w="1033920"/>
                <a:gridCol w="1033920"/>
                <a:gridCol w="1033920"/>
                <a:gridCol w="1033920"/>
                <a:gridCol w="1033920"/>
              </a:tblGrid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a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e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i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o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u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3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C7F649-5FE8-422C-994E-309B44CB49D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55" dur="indefinite" restart="never" nodeType="tmRoot">
          <p:childTnLst>
            <p:seq>
              <p:cTn id="756" dur="indefinite" nodeType="mainSeq">
                <p:childTnLst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1" dur="500"/>
                                        <p:tgtEl>
                                          <p:spTgt spid="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9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2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7" dur="500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2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5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8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3" dur="500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8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1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4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9" dur="500"/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4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7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5" dur="500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Calibri"/>
              </a:rPr>
              <a:t>Сумиране на гласни букви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5" name="Rectangle 5"/>
          <p:cNvSpPr/>
          <p:nvPr/>
        </p:nvSpPr>
        <p:spPr>
          <a:xfrm>
            <a:off x="1371600" y="1371600"/>
            <a:ext cx="9524520" cy="48826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string input = Console.ReadLine();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int sum = 0;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(int i = 0; i &lt; input.Length; i++) 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switch (input[i]) 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case 'a': sum += 1; break;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case 'e': sum += 2; break;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00b050"/>
                </a:solidFill>
                <a:latin typeface="Consolas"/>
              </a:rPr>
              <a:t>// TODO: Add cases for the other vowels.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Console.WriteLine("Vowels sum = " + sum);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CBC883-621C-4EEA-BBB4-632580E6CB5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826" dur="indefinite" restart="never" nodeType="tmRoot">
          <p:childTnLst>
            <p:seq>
              <p:cTn id="827" dur="indefinite" nodeType="mainSeq">
                <p:childTnLst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2" dur="500"/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7" dur="500"/>
                                        <p:tgtEl>
                                          <p:spTgt spid="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0" dur="500"/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5" dur="500"/>
                                        <p:tgtEl>
                                          <p:spTgt spid="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0" dur="500"/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3" dur="500"/>
                                        <p:tgtEl>
                                          <p:spTgt spid="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6" dur="500"/>
                                        <p:tgtEl>
                                          <p:spTgt spid="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1" dur="500"/>
                                        <p:tgtEl>
                                          <p:spTgt spid="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4" dur="500"/>
                                        <p:tgtEl>
                                          <p:spTgt spid="8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7" dur="500"/>
                                        <p:tgtEl>
                                          <p:spTgt spid="8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2" dur="500"/>
                                        <p:tgtEl>
                                          <p:spTgt spid="8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110564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5400" spc="-1" strike="noStrike">
                <a:solidFill>
                  <a:srgbClr val="234465"/>
                </a:solidFill>
                <a:latin typeface="Calibri"/>
              </a:rPr>
              <a:t>Техники за използване на For-цикли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Задачи с цикли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859" name="Picture 5" descr=""/>
          <p:cNvPicPr/>
          <p:nvPr/>
        </p:nvPicPr>
        <p:blipFill>
          <a:blip r:embed="rId1"/>
          <a:stretch/>
        </p:blipFill>
        <p:spPr>
          <a:xfrm>
            <a:off x="4714560" y="1523880"/>
            <a:ext cx="2762640" cy="229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Напишете програма, която: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Прочита цяло число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от потребителя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Прочита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последователни пъти числа и ги сумира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Извежда пресметнатата сума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Сумиране на числа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2" name="Rectangle 6"/>
          <p:cNvSpPr/>
          <p:nvPr/>
        </p:nvSpPr>
        <p:spPr>
          <a:xfrm>
            <a:off x="4998960" y="4535640"/>
            <a:ext cx="878760" cy="15724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ffa000"/>
                </a:solidFill>
                <a:latin typeface="Consolas"/>
              </a:rPr>
              <a:t>3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-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-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20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-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30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63" name="Right Arrow 8"/>
          <p:cNvSpPr/>
          <p:nvPr/>
        </p:nvSpPr>
        <p:spPr>
          <a:xfrm>
            <a:off x="6076440" y="516960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Rectangle 9"/>
          <p:cNvSpPr/>
          <p:nvPr/>
        </p:nvSpPr>
        <p:spPr>
          <a:xfrm>
            <a:off x="915840" y="4631040"/>
            <a:ext cx="914040" cy="13122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ffa000"/>
                </a:solidFill>
                <a:latin typeface="Consolas"/>
              </a:rPr>
              <a:t>2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20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65" name="Rectangle 10"/>
          <p:cNvSpPr/>
          <p:nvPr/>
        </p:nvSpPr>
        <p:spPr>
          <a:xfrm>
            <a:off x="2586240" y="5020560"/>
            <a:ext cx="792000" cy="533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30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66" name="Right Arrow 11"/>
          <p:cNvSpPr/>
          <p:nvPr/>
        </p:nvSpPr>
        <p:spPr>
          <a:xfrm>
            <a:off x="1982880" y="518112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Rectangle 12"/>
          <p:cNvSpPr/>
          <p:nvPr/>
        </p:nvSpPr>
        <p:spPr>
          <a:xfrm>
            <a:off x="8485560" y="4232520"/>
            <a:ext cx="914040" cy="21088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ffa000"/>
                </a:solidFill>
                <a:latin typeface="Consolas"/>
              </a:rPr>
              <a:t>4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45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-20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11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68" name="Rectangle 13"/>
          <p:cNvSpPr/>
          <p:nvPr/>
        </p:nvSpPr>
        <p:spPr>
          <a:xfrm>
            <a:off x="10209240" y="5055120"/>
            <a:ext cx="792000" cy="533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43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69" name="Right Arrow 14"/>
          <p:cNvSpPr/>
          <p:nvPr/>
        </p:nvSpPr>
        <p:spPr>
          <a:xfrm>
            <a:off x="9605880" y="518112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Rectangle 15"/>
          <p:cNvSpPr/>
          <p:nvPr/>
        </p:nvSpPr>
        <p:spPr>
          <a:xfrm>
            <a:off x="6725520" y="5055120"/>
            <a:ext cx="792000" cy="533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-60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BEBFBF9-89C3-4709-8A6A-30DF0FD5EE8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873" dur="indefinite" restart="never" nodeType="tmRoot">
          <p:childTnLst>
            <p:seq>
              <p:cTn id="874" dur="indefinite" nodeType="mainSeq">
                <p:childTnLst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9" dur="500"/>
                                        <p:tgtEl>
                                          <p:spTgt spid="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4" dur="500"/>
                                        <p:tgtEl>
                                          <p:spTgt spid="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9" dur="500"/>
                                        <p:tgtEl>
                                          <p:spTgt spid="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2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5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1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4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7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0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3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6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C517AE-F9BB-4A81-8D1A-ACB3B4A4B48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873" name="Групиране 59"/>
          <p:cNvGrpSpPr/>
          <p:nvPr/>
        </p:nvGrpSpPr>
        <p:grpSpPr>
          <a:xfrm>
            <a:off x="3575160" y="406440"/>
            <a:ext cx="2377080" cy="731160"/>
            <a:chOff x="3575160" y="406440"/>
            <a:chExt cx="2377080" cy="731160"/>
          </a:xfrm>
        </p:grpSpPr>
        <p:sp>
          <p:nvSpPr>
            <p:cNvPr id="874" name="Rectangle 25"/>
            <p:cNvSpPr/>
            <p:nvPr/>
          </p:nvSpPr>
          <p:spPr>
            <a:xfrm>
              <a:off x="3575160" y="40644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75" name="TextBox 26"/>
            <p:cNvSpPr/>
            <p:nvPr/>
          </p:nvSpPr>
          <p:spPr>
            <a:xfrm>
              <a:off x="3575160" y="478440"/>
              <a:ext cx="2377080" cy="58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Read</a:t>
              </a:r>
              <a:r>
                <a:rPr b="0" lang="en-US" sz="2400" spc="-1" strike="noStrike">
                  <a:solidFill>
                    <a:srgbClr val="ffffff"/>
                  </a:solidFill>
                  <a:latin typeface="Calibri"/>
                </a:rPr>
                <a:t> input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876" name="Straight Arrow Connector 27"/>
          <p:cNvSpPr/>
          <p:nvPr/>
        </p:nvSpPr>
        <p:spPr>
          <a:xfrm rot="5400000">
            <a:off x="4498560" y="145404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TextBox 29"/>
          <p:cNvSpPr/>
          <p:nvPr/>
        </p:nvSpPr>
        <p:spPr>
          <a:xfrm>
            <a:off x="5857560" y="3401280"/>
            <a:ext cx="771480" cy="5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>
              <a:lnSpc>
                <a:spcPct val="110000"/>
              </a:lnSpc>
            </a:pPr>
            <a:r>
              <a:rPr b="0" lang="en-GB" sz="20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878" name="Straight Arrow Connector 30"/>
          <p:cNvSpPr/>
          <p:nvPr/>
        </p:nvSpPr>
        <p:spPr>
          <a:xfrm>
            <a:off x="5921280" y="4026960"/>
            <a:ext cx="73260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79" name="Групиране 23"/>
          <p:cNvGrpSpPr/>
          <p:nvPr/>
        </p:nvGrpSpPr>
        <p:grpSpPr>
          <a:xfrm>
            <a:off x="3117960" y="5376600"/>
            <a:ext cx="3291480" cy="1020600"/>
            <a:chOff x="3117960" y="5376600"/>
            <a:chExt cx="3291480" cy="1020600"/>
          </a:xfrm>
        </p:grpSpPr>
        <p:sp>
          <p:nvSpPr>
            <p:cNvPr id="880" name="Rectangle 32"/>
            <p:cNvSpPr/>
            <p:nvPr/>
          </p:nvSpPr>
          <p:spPr>
            <a:xfrm>
              <a:off x="3117960" y="5388840"/>
              <a:ext cx="32914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81" name="TextBox 33"/>
            <p:cNvSpPr/>
            <p:nvPr/>
          </p:nvSpPr>
          <p:spPr>
            <a:xfrm>
              <a:off x="3119040" y="5376600"/>
              <a:ext cx="3288960" cy="1020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Read a number;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Add it to the sum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882" name="Elbow Connector 37"/>
          <p:cNvSpPr/>
          <p:nvPr/>
        </p:nvSpPr>
        <p:spPr>
          <a:xfrm flipH="1" rot="10800000">
            <a:off x="3028320" y="4037040"/>
            <a:ext cx="587160" cy="1854720"/>
          </a:xfrm>
          <a:prstGeom prst="bentConnector3">
            <a:avLst>
              <a:gd name="adj1" fmla="val -38908"/>
            </a:avLst>
          </a:pr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TextBox 36"/>
          <p:cNvSpPr/>
          <p:nvPr/>
        </p:nvSpPr>
        <p:spPr>
          <a:xfrm>
            <a:off x="4790160" y="4728600"/>
            <a:ext cx="767160" cy="5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>
              <a:lnSpc>
                <a:spcPct val="110000"/>
              </a:lnSpc>
            </a:pPr>
            <a:r>
              <a:rPr b="0" lang="en-GB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884" name="Flowchart: Terminator 37"/>
          <p:cNvSpPr/>
          <p:nvPr/>
        </p:nvSpPr>
        <p:spPr>
          <a:xfrm>
            <a:off x="6715800" y="3683520"/>
            <a:ext cx="3157920" cy="7059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</a:rPr>
              <a:t>Print the sum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885" name="Групиране 55"/>
          <p:cNvGrpSpPr/>
          <p:nvPr/>
        </p:nvGrpSpPr>
        <p:grpSpPr>
          <a:xfrm>
            <a:off x="3575160" y="1773720"/>
            <a:ext cx="2377080" cy="959760"/>
            <a:chOff x="3575160" y="1773720"/>
            <a:chExt cx="2377080" cy="959760"/>
          </a:xfrm>
        </p:grpSpPr>
        <p:sp>
          <p:nvSpPr>
            <p:cNvPr id="886" name="Rectangle 19"/>
            <p:cNvSpPr/>
            <p:nvPr/>
          </p:nvSpPr>
          <p:spPr>
            <a:xfrm>
              <a:off x="3575160" y="1773720"/>
              <a:ext cx="2377080" cy="9597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87" name="TextBox 20"/>
            <p:cNvSpPr/>
            <p:nvPr/>
          </p:nvSpPr>
          <p:spPr>
            <a:xfrm>
              <a:off x="3575160" y="1775520"/>
              <a:ext cx="2377080" cy="947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i = </a:t>
              </a: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1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sum = 0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888" name="Групиране 74"/>
          <p:cNvGrpSpPr/>
          <p:nvPr/>
        </p:nvGrpSpPr>
        <p:grpSpPr>
          <a:xfrm>
            <a:off x="3650040" y="3322800"/>
            <a:ext cx="2226960" cy="1427760"/>
            <a:chOff x="3650040" y="3322800"/>
            <a:chExt cx="2226960" cy="1427760"/>
          </a:xfrm>
        </p:grpSpPr>
        <p:sp>
          <p:nvSpPr>
            <p:cNvPr id="889" name="Flowchart: Decision 22"/>
            <p:cNvSpPr/>
            <p:nvPr/>
          </p:nvSpPr>
          <p:spPr>
            <a:xfrm>
              <a:off x="3650040" y="3322800"/>
              <a:ext cx="2226960" cy="142776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90" name="Rectangle 23"/>
            <p:cNvSpPr/>
            <p:nvPr/>
          </p:nvSpPr>
          <p:spPr>
            <a:xfrm>
              <a:off x="3705480" y="3805920"/>
              <a:ext cx="211644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ffff"/>
                  </a:solidFill>
                  <a:latin typeface="Consolas"/>
                </a:rPr>
                <a:t>i &lt;= n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891" name="Straight Arrow Connector 27"/>
          <p:cNvSpPr/>
          <p:nvPr/>
        </p:nvSpPr>
        <p:spPr>
          <a:xfrm rot="5400000">
            <a:off x="4498560" y="302580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Straight Arrow Connector 27"/>
          <p:cNvSpPr/>
          <p:nvPr/>
        </p:nvSpPr>
        <p:spPr>
          <a:xfrm rot="5400000">
            <a:off x="4498560" y="507312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17" dur="indefinite" restart="never" nodeType="tmRoot">
          <p:childTnLst>
            <p:seq>
              <p:cTn id="918" dur="indefinite" nodeType="mainSeq">
                <p:childTnLst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3" dur="3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8" dur="3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1" dur="3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6" dur="3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9" dur="3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4" dur="3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7" dur="3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0" dur="3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3" dur="3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8" dur="3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1" dur="3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4" dur="3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Напишете програма, която: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99"/>
              </a:spcBef>
              <a:spcAft>
                <a:spcPts val="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Чете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на брой цели числа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Принтира най-голямото и най-малкото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число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Редица цели числа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895" name="Group 5"/>
          <p:cNvGrpSpPr/>
          <p:nvPr/>
        </p:nvGrpSpPr>
        <p:grpSpPr>
          <a:xfrm>
            <a:off x="6213960" y="3949200"/>
            <a:ext cx="4516200" cy="2232720"/>
            <a:chOff x="6213960" y="3949200"/>
            <a:chExt cx="4516200" cy="2232720"/>
          </a:xfrm>
        </p:grpSpPr>
        <p:grpSp>
          <p:nvGrpSpPr>
            <p:cNvPr id="896" name="Group 4"/>
            <p:cNvGrpSpPr/>
            <p:nvPr/>
          </p:nvGrpSpPr>
          <p:grpSpPr>
            <a:xfrm>
              <a:off x="6213960" y="3949200"/>
              <a:ext cx="1447560" cy="2232720"/>
              <a:chOff x="6213960" y="3949200"/>
              <a:chExt cx="1447560" cy="2232720"/>
            </a:xfrm>
          </p:grpSpPr>
          <p:sp>
            <p:nvSpPr>
              <p:cNvPr id="897" name="Rectangle 9"/>
              <p:cNvSpPr/>
              <p:nvPr/>
            </p:nvSpPr>
            <p:spPr>
              <a:xfrm>
                <a:off x="6213960" y="3949200"/>
                <a:ext cx="914040" cy="22327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rgbClr val="67748e">
                    <a:lumMod val="60000"/>
                    <a:lumOff val="4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5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15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20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350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20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1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bg-BG" sz="1800" spc="-1" strike="noStrike">
                  <a:latin typeface="Arial"/>
                </a:endParaRPr>
              </a:p>
            </p:txBody>
          </p:sp>
          <p:sp>
            <p:nvSpPr>
              <p:cNvPr id="898" name="Right Arrow 11"/>
              <p:cNvSpPr/>
              <p:nvPr/>
            </p:nvSpPr>
            <p:spPr>
              <a:xfrm>
                <a:off x="7323840" y="4913280"/>
                <a:ext cx="337680" cy="304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a000"/>
              </a:solidFill>
              <a:ln>
                <a:solidFill>
                  <a:srgbClr val="bc76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99" name="Rectangle 10"/>
            <p:cNvSpPr/>
            <p:nvPr/>
          </p:nvSpPr>
          <p:spPr>
            <a:xfrm>
              <a:off x="7835040" y="4638240"/>
              <a:ext cx="2895120" cy="8701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rgbClr val="67748e">
                  <a:lumMod val="60000"/>
                  <a:lumOff val="4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</a:rPr>
                <a:t>Max number: 350</a:t>
              </a:r>
              <a:endParaRPr b="0" lang="bg-BG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</a:rPr>
                <a:t>Min number: 1</a:t>
              </a:r>
              <a:endParaRPr b="0" lang="bg-BG" sz="1800" spc="-1" strike="noStrike">
                <a:latin typeface="Arial"/>
              </a:endParaRPr>
            </a:p>
          </p:txBody>
        </p:sp>
      </p:grpSp>
      <p:grpSp>
        <p:nvGrpSpPr>
          <p:cNvPr id="900" name="Group 9"/>
          <p:cNvGrpSpPr/>
          <p:nvPr/>
        </p:nvGrpSpPr>
        <p:grpSpPr>
          <a:xfrm>
            <a:off x="990720" y="3949200"/>
            <a:ext cx="4516200" cy="2232720"/>
            <a:chOff x="990720" y="3949200"/>
            <a:chExt cx="4516200" cy="2232720"/>
          </a:xfrm>
        </p:grpSpPr>
        <p:grpSp>
          <p:nvGrpSpPr>
            <p:cNvPr id="901" name="Group 10"/>
            <p:cNvGrpSpPr/>
            <p:nvPr/>
          </p:nvGrpSpPr>
          <p:grpSpPr>
            <a:xfrm>
              <a:off x="990720" y="3949200"/>
              <a:ext cx="1447200" cy="2232720"/>
              <a:chOff x="990720" y="3949200"/>
              <a:chExt cx="1447200" cy="2232720"/>
            </a:xfrm>
          </p:grpSpPr>
          <p:sp>
            <p:nvSpPr>
              <p:cNvPr id="902" name="Rectangle 9"/>
              <p:cNvSpPr/>
              <p:nvPr/>
            </p:nvSpPr>
            <p:spPr>
              <a:xfrm>
                <a:off x="990720" y="3949200"/>
                <a:ext cx="914040" cy="22327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rgbClr val="67748e">
                    <a:lumMod val="60000"/>
                    <a:lumOff val="4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5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10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20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304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0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GB" sz="1800" spc="-1" strike="noStrike">
                    <a:solidFill>
                      <a:srgbClr val="234465"/>
                    </a:solidFill>
                    <a:latin typeface="Consolas"/>
                  </a:rPr>
                  <a:t>50</a:t>
                </a:r>
                <a:endParaRPr b="0" lang="bg-BG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bg-BG" sz="1800" spc="-1" strike="noStrike">
                  <a:latin typeface="Arial"/>
                </a:endParaRPr>
              </a:p>
            </p:txBody>
          </p:sp>
          <p:sp>
            <p:nvSpPr>
              <p:cNvPr id="903" name="Right Arrow 11"/>
              <p:cNvSpPr/>
              <p:nvPr/>
            </p:nvSpPr>
            <p:spPr>
              <a:xfrm>
                <a:off x="2100240" y="4913280"/>
                <a:ext cx="337680" cy="304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a000"/>
              </a:solidFill>
              <a:ln>
                <a:solidFill>
                  <a:srgbClr val="bc76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04" name="Rectangle 10"/>
            <p:cNvSpPr/>
            <p:nvPr/>
          </p:nvSpPr>
          <p:spPr>
            <a:xfrm>
              <a:off x="2611800" y="4630320"/>
              <a:ext cx="2895120" cy="8701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rgbClr val="67748e">
                  <a:lumMod val="60000"/>
                  <a:lumOff val="4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</a:rPr>
                <a:t>Max number: 304</a:t>
              </a:r>
              <a:endParaRPr b="0" lang="bg-BG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</a:rPr>
                <a:t>Min number: 0</a:t>
              </a:r>
              <a:endParaRPr b="0" lang="bg-BG" sz="1800" spc="-1" strike="noStrike">
                <a:latin typeface="Arial"/>
              </a:endParaRPr>
            </a:p>
          </p:txBody>
        </p:sp>
      </p:grpSp>
      <p:sp>
        <p:nvSpPr>
          <p:cNvPr id="905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5DBCE9-7E58-42C2-A165-20D964A1F6F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965" dur="indefinite" restart="never" nodeType="tmRoot">
          <p:childTnLst>
            <p:seq>
              <p:cTn id="966" dur="indefinite" nodeType="mainSeq">
                <p:childTnLst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1" dur="500"/>
                                        <p:tgtEl>
                                          <p:spTgt spid="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4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9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/>
          </p:nvPr>
        </p:nvSpPr>
        <p:spPr>
          <a:xfrm>
            <a:off x="585000" y="1121040"/>
            <a:ext cx="1140984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 type="title"/>
          </p:nvPr>
        </p:nvSpPr>
        <p:spPr>
          <a:xfrm>
            <a:off x="585000" y="100800"/>
            <a:ext cx="114098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08" name="Group 15"/>
          <p:cNvGrpSpPr/>
          <p:nvPr/>
        </p:nvGrpSpPr>
        <p:grpSpPr>
          <a:xfrm>
            <a:off x="6575760" y="5048640"/>
            <a:ext cx="2285640" cy="513360"/>
            <a:chOff x="6575760" y="5048640"/>
            <a:chExt cx="2285640" cy="513360"/>
          </a:xfrm>
        </p:grpSpPr>
        <p:sp>
          <p:nvSpPr>
            <p:cNvPr id="909" name="Flowchart: Data 13"/>
            <p:cNvSpPr/>
            <p:nvPr/>
          </p:nvSpPr>
          <p:spPr>
            <a:xfrm>
              <a:off x="6575760" y="5048640"/>
              <a:ext cx="2285640" cy="51336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910" name="Rectangle 14"/>
            <p:cNvSpPr/>
            <p:nvPr/>
          </p:nvSpPr>
          <p:spPr>
            <a:xfrm>
              <a:off x="6958800" y="5090760"/>
              <a:ext cx="1404720" cy="4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200" spc="-1" strike="noStrike">
                  <a:solidFill>
                    <a:srgbClr val="ffffff"/>
                  </a:solidFill>
                  <a:latin typeface="Calibri"/>
                </a:rPr>
                <a:t>Read input</a:t>
              </a:r>
              <a:endParaRPr b="0" lang="bg-BG" sz="2200" spc="-1" strike="noStrike">
                <a:latin typeface="Arial"/>
              </a:endParaRPr>
            </a:p>
          </p:txBody>
        </p:sp>
      </p:grpSp>
      <p:sp>
        <p:nvSpPr>
          <p:cNvPr id="911" name="Straight Arrow Connector 24"/>
          <p:cNvSpPr/>
          <p:nvPr/>
        </p:nvSpPr>
        <p:spPr>
          <a:xfrm flipH="1">
            <a:off x="6114600" y="2067480"/>
            <a:ext cx="612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12" name="Group 25"/>
          <p:cNvGrpSpPr/>
          <p:nvPr/>
        </p:nvGrpSpPr>
        <p:grpSpPr>
          <a:xfrm>
            <a:off x="4817880" y="2362320"/>
            <a:ext cx="2594880" cy="1523520"/>
            <a:chOff x="4817880" y="2362320"/>
            <a:chExt cx="2594880" cy="1523520"/>
          </a:xfrm>
        </p:grpSpPr>
        <p:sp>
          <p:nvSpPr>
            <p:cNvPr id="913" name="Flowchart: Decision 22"/>
            <p:cNvSpPr/>
            <p:nvPr/>
          </p:nvSpPr>
          <p:spPr>
            <a:xfrm>
              <a:off x="4817880" y="2362320"/>
              <a:ext cx="2594880" cy="152352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914" name="Rectangle 23"/>
            <p:cNvSpPr/>
            <p:nvPr/>
          </p:nvSpPr>
          <p:spPr>
            <a:xfrm>
              <a:off x="4907880" y="2909880"/>
              <a:ext cx="2466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onsolas"/>
                </a:rPr>
                <a:t>i &lt; n</a:t>
              </a:r>
              <a:endParaRPr b="0" lang="bg-BG" sz="1800" spc="-1" strike="noStrike">
                <a:latin typeface="Arial"/>
              </a:endParaRPr>
            </a:p>
          </p:txBody>
        </p:sp>
      </p:grpSp>
      <p:sp>
        <p:nvSpPr>
          <p:cNvPr id="915" name="Flowchart: Data 27"/>
          <p:cNvSpPr/>
          <p:nvPr/>
        </p:nvSpPr>
        <p:spPr>
          <a:xfrm>
            <a:off x="7983360" y="2886840"/>
            <a:ext cx="2226960" cy="541800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 output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916" name="TextBox 47"/>
          <p:cNvSpPr/>
          <p:nvPr/>
        </p:nvSpPr>
        <p:spPr>
          <a:xfrm>
            <a:off x="6664320" y="3879720"/>
            <a:ext cx="72360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 anchor="t">
            <a:spAutoFit/>
          </a:bodyPr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grpSp>
        <p:nvGrpSpPr>
          <p:cNvPr id="917" name="Group 52"/>
          <p:cNvGrpSpPr/>
          <p:nvPr/>
        </p:nvGrpSpPr>
        <p:grpSpPr>
          <a:xfrm>
            <a:off x="4097520" y="5440320"/>
            <a:ext cx="1864080" cy="1004040"/>
            <a:chOff x="4097520" y="5440320"/>
            <a:chExt cx="1864080" cy="1004040"/>
          </a:xfrm>
        </p:grpSpPr>
        <p:sp>
          <p:nvSpPr>
            <p:cNvPr id="918" name="Flowchart: Decision 49"/>
            <p:cNvSpPr/>
            <p:nvPr/>
          </p:nvSpPr>
          <p:spPr>
            <a:xfrm>
              <a:off x="4097520" y="5440320"/>
              <a:ext cx="1864080" cy="100404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919" name="Rectangle 51"/>
            <p:cNvSpPr/>
            <p:nvPr/>
          </p:nvSpPr>
          <p:spPr>
            <a:xfrm>
              <a:off x="4167000" y="5719680"/>
              <a:ext cx="1725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num &lt; smaller</a:t>
              </a:r>
              <a:endParaRPr b="0" lang="bg-BG" sz="1800" spc="-1" strike="noStrike">
                <a:latin typeface="Arial"/>
              </a:endParaRPr>
            </a:p>
          </p:txBody>
        </p:sp>
      </p:grpSp>
      <p:grpSp>
        <p:nvGrpSpPr>
          <p:cNvPr id="920" name="Group 58"/>
          <p:cNvGrpSpPr/>
          <p:nvPr/>
        </p:nvGrpSpPr>
        <p:grpSpPr>
          <a:xfrm>
            <a:off x="4052160" y="4226040"/>
            <a:ext cx="1954440" cy="1004040"/>
            <a:chOff x="4052160" y="4226040"/>
            <a:chExt cx="1954440" cy="1004040"/>
          </a:xfrm>
        </p:grpSpPr>
        <p:sp>
          <p:nvSpPr>
            <p:cNvPr id="921" name="Flowchart: Decision 50"/>
            <p:cNvSpPr/>
            <p:nvPr/>
          </p:nvSpPr>
          <p:spPr>
            <a:xfrm>
              <a:off x="4052160" y="4226040"/>
              <a:ext cx="1954440" cy="100404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922" name="Rectangle 57"/>
            <p:cNvSpPr/>
            <p:nvPr/>
          </p:nvSpPr>
          <p:spPr>
            <a:xfrm>
              <a:off x="4285800" y="4514040"/>
              <a:ext cx="1487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num &gt; biggest</a:t>
              </a:r>
              <a:endParaRPr b="0" lang="bg-BG" sz="1800" spc="-1" strike="noStrike">
                <a:latin typeface="Arial"/>
              </a:endParaRPr>
            </a:p>
          </p:txBody>
        </p:sp>
      </p:grpSp>
      <p:sp>
        <p:nvSpPr>
          <p:cNvPr id="923" name="Elbow Connector 60"/>
          <p:cNvSpPr/>
          <p:nvPr/>
        </p:nvSpPr>
        <p:spPr>
          <a:xfrm rot="5400000">
            <a:off x="5838120" y="5429520"/>
            <a:ext cx="636480" cy="388440"/>
          </a:xfrm>
          <a:prstGeom prst="bentConnector2">
            <a:avLst/>
          </a:pr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Elbow Connector 8227"/>
          <p:cNvSpPr/>
          <p:nvPr/>
        </p:nvSpPr>
        <p:spPr>
          <a:xfrm rot="10800000">
            <a:off x="6013080" y="4728600"/>
            <a:ext cx="791280" cy="577080"/>
          </a:xfrm>
          <a:prstGeom prst="bentConnector3">
            <a:avLst>
              <a:gd name="adj1" fmla="val 57851"/>
            </a:avLst>
          </a:pr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Straight Arrow Connector 105"/>
          <p:cNvSpPr/>
          <p:nvPr/>
        </p:nvSpPr>
        <p:spPr>
          <a:xfrm flipH="1">
            <a:off x="3753000" y="4728240"/>
            <a:ext cx="29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Straight Arrow Connector 106"/>
          <p:cNvSpPr/>
          <p:nvPr/>
        </p:nvSpPr>
        <p:spPr>
          <a:xfrm flipH="1">
            <a:off x="3813480" y="5942520"/>
            <a:ext cx="28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Flowchart: Process 8237"/>
          <p:cNvSpPr/>
          <p:nvPr/>
        </p:nvSpPr>
        <p:spPr>
          <a:xfrm>
            <a:off x="1983240" y="4504320"/>
            <a:ext cx="1769760" cy="44748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biggest = num</a:t>
            </a:r>
            <a:endParaRPr b="0" lang="bg-BG" sz="1800" spc="-1" strike="noStrike">
              <a:latin typeface="Arial"/>
            </a:endParaRPr>
          </a:p>
        </p:txBody>
      </p:sp>
      <p:grpSp>
        <p:nvGrpSpPr>
          <p:cNvPr id="928" name="Group 9"/>
          <p:cNvGrpSpPr/>
          <p:nvPr/>
        </p:nvGrpSpPr>
        <p:grpSpPr>
          <a:xfrm>
            <a:off x="1087200" y="-380880"/>
            <a:ext cx="6731640" cy="1477440"/>
            <a:chOff x="1087200" y="-380880"/>
            <a:chExt cx="6731640" cy="1477440"/>
          </a:xfrm>
        </p:grpSpPr>
        <p:sp>
          <p:nvSpPr>
            <p:cNvPr id="929" name="Rectangle 4"/>
            <p:cNvSpPr/>
            <p:nvPr/>
          </p:nvSpPr>
          <p:spPr>
            <a:xfrm>
              <a:off x="4753440" y="307440"/>
              <a:ext cx="2872800" cy="789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grpSp>
          <p:nvGrpSpPr>
            <p:cNvPr id="930" name="Group 8"/>
            <p:cNvGrpSpPr/>
            <p:nvPr/>
          </p:nvGrpSpPr>
          <p:grpSpPr>
            <a:xfrm>
              <a:off x="1087200" y="-380880"/>
              <a:ext cx="6174720" cy="1401120"/>
              <a:chOff x="1087200" y="-380880"/>
              <a:chExt cx="6174720" cy="1401120"/>
            </a:xfrm>
          </p:grpSpPr>
          <p:sp>
            <p:nvSpPr>
              <p:cNvPr id="931" name="Rectangle 6"/>
              <p:cNvSpPr/>
              <p:nvPr/>
            </p:nvSpPr>
            <p:spPr>
              <a:xfrm>
                <a:off x="5014440" y="655560"/>
                <a:ext cx="224748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ffff"/>
                    </a:solidFill>
                    <a:latin typeface="Calibri"/>
                  </a:rPr>
                  <a:t>biggest = int.MinValue</a:t>
                </a:r>
                <a:endParaRPr b="0" lang="bg-BG" sz="1800" spc="-1" strike="noStrike">
                  <a:latin typeface="Arial"/>
                </a:endParaRPr>
              </a:p>
            </p:txBody>
          </p:sp>
          <p:sp>
            <p:nvSpPr>
              <p:cNvPr id="932" name="Rectangle 7"/>
              <p:cNvSpPr/>
              <p:nvPr/>
            </p:nvSpPr>
            <p:spPr>
              <a:xfrm>
                <a:off x="1087200" y="-380880"/>
                <a:ext cx="3097080" cy="36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3" name="Rectangle 8239"/>
            <p:cNvSpPr/>
            <p:nvPr/>
          </p:nvSpPr>
          <p:spPr>
            <a:xfrm>
              <a:off x="4590720" y="335160"/>
              <a:ext cx="3228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smallest = int.MaxValue</a:t>
              </a:r>
              <a:endParaRPr b="0" lang="bg-BG" sz="1800" spc="-1" strike="noStrike">
                <a:latin typeface="Arial"/>
              </a:endParaRPr>
            </a:p>
          </p:txBody>
        </p:sp>
      </p:grpSp>
      <p:grpSp>
        <p:nvGrpSpPr>
          <p:cNvPr id="934" name="Group 8242"/>
          <p:cNvGrpSpPr/>
          <p:nvPr/>
        </p:nvGrpSpPr>
        <p:grpSpPr>
          <a:xfrm>
            <a:off x="1956960" y="5712840"/>
            <a:ext cx="1856520" cy="459000"/>
            <a:chOff x="1956960" y="5712840"/>
            <a:chExt cx="1856520" cy="459000"/>
          </a:xfrm>
        </p:grpSpPr>
        <p:sp>
          <p:nvSpPr>
            <p:cNvPr id="935" name="Flowchart: Process 8238"/>
            <p:cNvSpPr/>
            <p:nvPr/>
          </p:nvSpPr>
          <p:spPr>
            <a:xfrm>
              <a:off x="1956960" y="5712840"/>
              <a:ext cx="1856520" cy="459000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936" name="Rectangle 8241"/>
            <p:cNvSpPr/>
            <p:nvPr/>
          </p:nvSpPr>
          <p:spPr>
            <a:xfrm>
              <a:off x="2075040" y="5712840"/>
              <a:ext cx="1586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smallest = num</a:t>
              </a:r>
              <a:endParaRPr b="0" lang="bg-BG" sz="1800" spc="-1" strike="noStrike">
                <a:latin typeface="Arial"/>
              </a:endParaRPr>
            </a:p>
          </p:txBody>
        </p:sp>
      </p:grpSp>
      <p:sp>
        <p:nvSpPr>
          <p:cNvPr id="937" name="Elbow Connector 8247"/>
          <p:cNvSpPr/>
          <p:nvPr/>
        </p:nvSpPr>
        <p:spPr>
          <a:xfrm flipH="1" rot="10800000">
            <a:off x="1983600" y="3124440"/>
            <a:ext cx="2833920" cy="1603800"/>
          </a:xfrm>
          <a:prstGeom prst="bentConnector3">
            <a:avLst>
              <a:gd name="adj1" fmla="val -8065"/>
            </a:avLst>
          </a:pr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Elbow Connector 8251"/>
          <p:cNvSpPr/>
          <p:nvPr/>
        </p:nvSpPr>
        <p:spPr>
          <a:xfrm flipV="1">
            <a:off x="1989000" y="3123000"/>
            <a:ext cx="2828160" cy="2804040"/>
          </a:xfrm>
          <a:prstGeom prst="bentConnector3">
            <a:avLst>
              <a:gd name="adj1" fmla="val -8376"/>
            </a:avLst>
          </a:pr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9" name="Group 21"/>
          <p:cNvGrpSpPr/>
          <p:nvPr/>
        </p:nvGrpSpPr>
        <p:grpSpPr>
          <a:xfrm>
            <a:off x="7359120" y="2666520"/>
            <a:ext cx="846720" cy="550800"/>
            <a:chOff x="7359120" y="2666520"/>
            <a:chExt cx="846720" cy="550800"/>
          </a:xfrm>
        </p:grpSpPr>
        <p:sp>
          <p:nvSpPr>
            <p:cNvPr id="940" name="Straight Arrow Connector 38"/>
            <p:cNvSpPr/>
            <p:nvPr/>
          </p:nvSpPr>
          <p:spPr>
            <a:xfrm>
              <a:off x="7413120" y="3092040"/>
              <a:ext cx="792720" cy="3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f99c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TextBox 42"/>
            <p:cNvSpPr/>
            <p:nvPr/>
          </p:nvSpPr>
          <p:spPr>
            <a:xfrm>
              <a:off x="7359120" y="2666520"/>
              <a:ext cx="767520" cy="55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0" lang="en-US" sz="2000" spc="-1" strike="noStrike">
                  <a:solidFill>
                    <a:srgbClr val="234465"/>
                  </a:solidFill>
                  <a:latin typeface="Calibri"/>
                </a:rPr>
                <a:t>false</a:t>
              </a:r>
              <a:endParaRPr b="0" lang="bg-BG" sz="2000" spc="-1" strike="noStrike">
                <a:latin typeface="Arial"/>
              </a:endParaRPr>
            </a:p>
          </p:txBody>
        </p:sp>
      </p:grpSp>
      <p:grpSp>
        <p:nvGrpSpPr>
          <p:cNvPr id="942" name="Group 39"/>
          <p:cNvGrpSpPr/>
          <p:nvPr/>
        </p:nvGrpSpPr>
        <p:grpSpPr>
          <a:xfrm>
            <a:off x="5385600" y="1295280"/>
            <a:ext cx="1483920" cy="885960"/>
            <a:chOff x="5385600" y="1295280"/>
            <a:chExt cx="1483920" cy="885960"/>
          </a:xfrm>
        </p:grpSpPr>
        <p:sp>
          <p:nvSpPr>
            <p:cNvPr id="943" name="Rectangle 40"/>
            <p:cNvSpPr/>
            <p:nvPr/>
          </p:nvSpPr>
          <p:spPr>
            <a:xfrm>
              <a:off x="5385600" y="1443600"/>
              <a:ext cx="1483920" cy="64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rgbClr val="234465">
                  <a:lumMod val="75000"/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944" name="TextBox 41"/>
            <p:cNvSpPr/>
            <p:nvPr/>
          </p:nvSpPr>
          <p:spPr>
            <a:xfrm>
              <a:off x="5435640" y="1295280"/>
              <a:ext cx="138384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0" lang="en-US" sz="22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Read n</a:t>
              </a:r>
              <a:endParaRPr b="0" lang="bg-BG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i = 0</a:t>
              </a:r>
              <a:endParaRPr b="0" lang="bg-BG" sz="1800" spc="-1" strike="noStrike">
                <a:latin typeface="Arial"/>
              </a:endParaRPr>
            </a:p>
          </p:txBody>
        </p:sp>
      </p:grpSp>
      <p:sp>
        <p:nvSpPr>
          <p:cNvPr id="945" name="Straight Arrow Connector 48"/>
          <p:cNvSpPr/>
          <p:nvPr/>
        </p:nvSpPr>
        <p:spPr>
          <a:xfrm>
            <a:off x="6111720" y="1105200"/>
            <a:ext cx="10080" cy="34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onnector: Elbow 3"/>
          <p:cNvSpPr/>
          <p:nvPr/>
        </p:nvSpPr>
        <p:spPr>
          <a:xfrm flipH="1" rot="16200000">
            <a:off x="6278040" y="3701520"/>
            <a:ext cx="1157400" cy="1502280"/>
          </a:xfrm>
          <a:prstGeom prst="bentConnector3">
            <a:avLst>
              <a:gd name="adj1" fmla="val 38497"/>
            </a:avLst>
          </a:prstGeom>
          <a:noFill/>
          <a:ln w="5715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B801284-FC68-4E6D-A622-99EEEC526E4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980" dur="indefinite" restart="never" nodeType="tmRoot">
          <p:childTnLst>
            <p:seq>
              <p:cTn id="981" dur="indefinite" nodeType="mainSeq">
                <p:childTnLst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6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1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6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1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6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9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0" fill="hold">
                      <p:stCondLst>
                        <p:cond delay="indefinite"/>
                      </p:stCondLst>
                      <p:childTnLst>
                        <p:par>
                          <p:cTn id="1011" fill="hold">
                            <p:stCondLst>
                              <p:cond delay="0"/>
                            </p:stCondLst>
                            <p:childTnLst>
                              <p:par>
                                <p:cTn id="10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4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9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7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0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5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8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3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6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1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4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9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0" fill="hold">
                      <p:stCondLst>
                        <p:cond delay="indefinite"/>
                      </p:stCondLst>
                      <p:childTnLst>
                        <p:par>
                          <p:cTn id="1061" fill="hold">
                            <p:stCondLst>
                              <p:cond delay="0"/>
                            </p:stCondLst>
                            <p:childTnLst>
                              <p:par>
                                <p:cTn id="10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4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Редица цели числа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9" name="Rectangle 4"/>
          <p:cNvSpPr/>
          <p:nvPr/>
        </p:nvSpPr>
        <p:spPr>
          <a:xfrm>
            <a:off x="811080" y="1384200"/>
            <a:ext cx="7773480" cy="48452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 smallest = int.MaxValue;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 biggest = int.MinValue;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 n = int.Parse(Console.ReadLine());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for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(int i = 0; i &lt; n; i++)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 num = int.Parse(Console.ReadLine());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(num &lt; smallest)  smallest = num;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(num &gt; biggest)  biggest = num;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Console.WriteLine($"Max number: {biggest}");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Console.WriteLine($"Min number: {smallest}");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950" name="Picture 2" descr="C:\Users\HP\Desktop\Number_one.png"/>
          <p:cNvPicPr/>
          <p:nvPr/>
        </p:nvPicPr>
        <p:blipFill>
          <a:blip r:embed="rId1"/>
          <a:stretch/>
        </p:blipFill>
        <p:spPr>
          <a:xfrm rot="21080400">
            <a:off x="8365680" y="2460240"/>
            <a:ext cx="1249920" cy="1249920"/>
          </a:xfrm>
          <a:prstGeom prst="rect">
            <a:avLst/>
          </a:prstGeom>
          <a:ln w="0">
            <a:noFill/>
          </a:ln>
        </p:spPr>
      </p:pic>
      <p:pic>
        <p:nvPicPr>
          <p:cNvPr id="951" name="Picture 5" descr="C:\Users\HP\Desktop\number3_PNG14969.png"/>
          <p:cNvPicPr/>
          <p:nvPr/>
        </p:nvPicPr>
        <p:blipFill>
          <a:blip r:embed="rId2"/>
          <a:stretch/>
        </p:blipFill>
        <p:spPr>
          <a:xfrm>
            <a:off x="9497880" y="2672640"/>
            <a:ext cx="1536840" cy="1746720"/>
          </a:xfrm>
          <a:prstGeom prst="rect">
            <a:avLst/>
          </a:prstGeom>
          <a:ln w="0">
            <a:noFill/>
          </a:ln>
        </p:spPr>
      </p:pic>
      <p:pic>
        <p:nvPicPr>
          <p:cNvPr id="952" name="Picture 6" descr="C:\Users\HP\Desktop\seven-png-black-and-white-alphanumerics-number-7-icon-style-simple-black-512.png"/>
          <p:cNvPicPr/>
          <p:nvPr/>
        </p:nvPicPr>
        <p:blipFill>
          <a:blip r:embed="rId3"/>
          <a:stretch/>
        </p:blipFill>
        <p:spPr>
          <a:xfrm rot="349200">
            <a:off x="10783080" y="3493440"/>
            <a:ext cx="1379880" cy="1379880"/>
          </a:xfrm>
          <a:prstGeom prst="rect">
            <a:avLst/>
          </a:prstGeom>
          <a:ln w="0">
            <a:noFill/>
          </a:ln>
        </p:spPr>
      </p:pic>
      <p:sp>
        <p:nvSpPr>
          <p:cNvPr id="953" name="PlaceHolder 2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A12CD7-4EDA-46DE-AAAC-1FA2061FFA3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065" dur="indefinite" restart="never" nodeType="tmRoot">
          <p:childTnLst>
            <p:seq>
              <p:cTn id="1066" dur="indefinite" nodeType="mainSeq">
                <p:childTnLst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1" dur="500"/>
                                        <p:tgtEl>
                                          <p:spTgt spid="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4" dur="500"/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7" dur="500"/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0" dur="500"/>
                                        <p:tgtEl>
                                          <p:spTgt spid="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5" dur="500"/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8" dur="500"/>
                                        <p:tgtEl>
                                          <p:spTgt spid="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3" dur="500"/>
                                        <p:tgtEl>
                                          <p:spTgt spid="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6" dur="500"/>
                                        <p:tgtEl>
                                          <p:spTgt spid="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/>
          </p:nvPr>
        </p:nvSpPr>
        <p:spPr>
          <a:xfrm>
            <a:off x="191880" y="1219320"/>
            <a:ext cx="118076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1. Каква ще е стойността на променливата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а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след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изпълнението на следната програма: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918720" y="2380320"/>
            <a:ext cx="2973600" cy="427680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 a = 5;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switch (a)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case 5: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case 6: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 = a + 1;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default: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 = a + 2;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34" name="Group 14"/>
          <p:cNvGrpSpPr/>
          <p:nvPr/>
        </p:nvGrpSpPr>
        <p:grpSpPr>
          <a:xfrm>
            <a:off x="8229600" y="2028960"/>
            <a:ext cx="2636640" cy="1926720"/>
            <a:chOff x="8229600" y="2028960"/>
            <a:chExt cx="2636640" cy="1926720"/>
          </a:xfrm>
        </p:grpSpPr>
        <p:sp>
          <p:nvSpPr>
            <p:cNvPr id="535" name="Speech Bubble: Oval 15"/>
            <p:cNvSpPr/>
            <p:nvPr/>
          </p:nvSpPr>
          <p:spPr>
            <a:xfrm>
              <a:off x="8229600" y="2028960"/>
              <a:ext cx="2636640" cy="1926720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36" name="TextBox 16"/>
            <p:cNvSpPr/>
            <p:nvPr/>
          </p:nvSpPr>
          <p:spPr>
            <a:xfrm>
              <a:off x="8798400" y="2646720"/>
              <a:ext cx="1559520" cy="765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37" name="Group 5"/>
          <p:cNvGrpSpPr/>
          <p:nvPr/>
        </p:nvGrpSpPr>
        <p:grpSpPr>
          <a:xfrm>
            <a:off x="8319240" y="4396320"/>
            <a:ext cx="2752200" cy="1139400"/>
            <a:chOff x="8319240" y="4396320"/>
            <a:chExt cx="2752200" cy="1139400"/>
          </a:xfrm>
        </p:grpSpPr>
        <p:sp>
          <p:nvSpPr>
            <p:cNvPr id="538" name="Speech Bubble: Rectangle with Corners Rounded 6"/>
            <p:cNvSpPr/>
            <p:nvPr/>
          </p:nvSpPr>
          <p:spPr>
            <a:xfrm>
              <a:off x="8349840" y="4396320"/>
              <a:ext cx="2721600" cy="1139400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39" name="TextBox 10"/>
            <p:cNvSpPr/>
            <p:nvPr/>
          </p:nvSpPr>
          <p:spPr>
            <a:xfrm>
              <a:off x="8319240" y="4572360"/>
              <a:ext cx="269244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7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40" name="Group 2"/>
          <p:cNvGrpSpPr/>
          <p:nvPr/>
        </p:nvGrpSpPr>
        <p:grpSpPr>
          <a:xfrm>
            <a:off x="4943880" y="2895480"/>
            <a:ext cx="2636640" cy="1318320"/>
            <a:chOff x="4943880" y="2895480"/>
            <a:chExt cx="2636640" cy="1318320"/>
          </a:xfrm>
        </p:grpSpPr>
        <p:sp>
          <p:nvSpPr>
            <p:cNvPr id="541" name="Speech Bubble: Rectangle with Corners Rounded 1"/>
            <p:cNvSpPr/>
            <p:nvPr/>
          </p:nvSpPr>
          <p:spPr>
            <a:xfrm>
              <a:off x="4943880" y="2895480"/>
              <a:ext cx="2636640" cy="1318320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42" name="TextBox 20"/>
            <p:cNvSpPr/>
            <p:nvPr/>
          </p:nvSpPr>
          <p:spPr>
            <a:xfrm>
              <a:off x="5995080" y="3183480"/>
              <a:ext cx="828360" cy="819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0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43" name="Group 11"/>
          <p:cNvGrpSpPr/>
          <p:nvPr/>
        </p:nvGrpSpPr>
        <p:grpSpPr>
          <a:xfrm>
            <a:off x="5410080" y="4876920"/>
            <a:ext cx="2721600" cy="1318320"/>
            <a:chOff x="5410080" y="4876920"/>
            <a:chExt cx="2721600" cy="1318320"/>
          </a:xfrm>
        </p:grpSpPr>
        <p:sp>
          <p:nvSpPr>
            <p:cNvPr id="544" name="Speech Bubble: Rectangle with Corners Rounded 12"/>
            <p:cNvSpPr/>
            <p:nvPr/>
          </p:nvSpPr>
          <p:spPr>
            <a:xfrm>
              <a:off x="5410080" y="487692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45" name="TextBox 13"/>
            <p:cNvSpPr/>
            <p:nvPr/>
          </p:nvSpPr>
          <p:spPr>
            <a:xfrm>
              <a:off x="5542920" y="5105520"/>
              <a:ext cx="245628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6</a:t>
              </a:r>
              <a:endParaRPr b="0" lang="bg-BG" sz="4000" spc="-1" strike="noStrike">
                <a:latin typeface="Arial"/>
              </a:endParaRPr>
            </a:p>
          </p:txBody>
        </p:sp>
      </p:grpSp>
      <p:sp>
        <p:nvSpPr>
          <p:cNvPr id="546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063EF8-D61F-45DF-AAF6-B9575F27676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Напишете програма, която: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Прочита цяло число 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n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от потребителя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Прочита последователно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2*n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числа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Проверява дали сумите на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левите</a:t>
            </a:r>
            <a:r>
              <a:rPr b="1" lang="bg-BG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n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и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десните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n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числа са равни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 равенство извежда "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Yes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и сумата, в противен случай -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No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и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разликата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изчислена като положително число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Calibri"/>
              </a:rPr>
              <a:t>Лява и дясна сума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BD177E-B7F0-473A-AAE4-F5B013216BD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097" dur="indefinite" restart="never" nodeType="tmRoot">
          <p:childTnLst>
            <p:seq>
              <p:cTn id="1098" dur="indefinite" nodeType="mainSeq">
                <p:childTnLst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3" dur="500"/>
                                        <p:tgtEl>
                                          <p:spTgt spid="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4" fill="hold">
                      <p:stCondLst>
                        <p:cond delay="indefinite"/>
                      </p:stCondLst>
                      <p:childTnLst>
                        <p:par>
                          <p:cTn id="1105" fill="hold">
                            <p:stCondLst>
                              <p:cond delay="0"/>
                            </p:stCondLst>
                            <p:childTnLst>
                              <p:par>
                                <p:cTn id="1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8" dur="500"/>
                                        <p:tgtEl>
                                          <p:spTgt spid="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9" fill="hold">
                      <p:stCondLst>
                        <p:cond delay="indefinite"/>
                      </p:stCondLst>
                      <p:childTnLst>
                        <p:par>
                          <p:cTn id="1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3" dur="500"/>
                                        <p:tgtEl>
                                          <p:spTgt spid="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Calibri"/>
              </a:rPr>
              <a:t>Лява и дясна сума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9" name="Rectangle 9"/>
          <p:cNvSpPr/>
          <p:nvPr/>
        </p:nvSpPr>
        <p:spPr>
          <a:xfrm>
            <a:off x="1923840" y="2327400"/>
            <a:ext cx="761760" cy="22294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90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60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40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60" name="Rectangle 10"/>
          <p:cNvSpPr/>
          <p:nvPr/>
        </p:nvSpPr>
        <p:spPr>
          <a:xfrm>
            <a:off x="3457080" y="3315600"/>
            <a:ext cx="2842560" cy="5313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Yes, sum = 100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61" name="Right Arrow 11"/>
          <p:cNvSpPr/>
          <p:nvPr/>
        </p:nvSpPr>
        <p:spPr>
          <a:xfrm>
            <a:off x="2819520" y="342900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Rectangle 16"/>
          <p:cNvSpPr/>
          <p:nvPr/>
        </p:nvSpPr>
        <p:spPr>
          <a:xfrm>
            <a:off x="6890760" y="2367720"/>
            <a:ext cx="851040" cy="22039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9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50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50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63" name="Rectangle 17"/>
          <p:cNvSpPr/>
          <p:nvPr/>
        </p:nvSpPr>
        <p:spPr>
          <a:xfrm>
            <a:off x="8646480" y="3315600"/>
            <a:ext cx="2555280" cy="5313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No, diff = 1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64" name="Right Arrow 18"/>
          <p:cNvSpPr/>
          <p:nvPr/>
        </p:nvSpPr>
        <p:spPr>
          <a:xfrm>
            <a:off x="7970040" y="342900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Rectangle 12"/>
          <p:cNvSpPr/>
          <p:nvPr/>
        </p:nvSpPr>
        <p:spPr>
          <a:xfrm>
            <a:off x="1994400" y="2868840"/>
            <a:ext cx="594720" cy="805320"/>
          </a:xfrm>
          <a:prstGeom prst="rect">
            <a:avLst/>
          </a:prstGeom>
          <a:noFill/>
          <a:ln w="50800">
            <a:solidFill>
              <a:srgbClr val="ffa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Rectangle 13"/>
          <p:cNvSpPr/>
          <p:nvPr/>
        </p:nvSpPr>
        <p:spPr>
          <a:xfrm>
            <a:off x="2007360" y="3733920"/>
            <a:ext cx="594720" cy="805320"/>
          </a:xfrm>
          <a:prstGeom prst="rect">
            <a:avLst/>
          </a:prstGeom>
          <a:noFill/>
          <a:ln w="50800">
            <a:solidFill>
              <a:srgbClr val="234465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AutoShape 7"/>
          <p:cNvSpPr/>
          <p:nvPr/>
        </p:nvSpPr>
        <p:spPr>
          <a:xfrm>
            <a:off x="304920" y="2286000"/>
            <a:ext cx="1255320" cy="983520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Лява сума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968" name="AutoShape 7"/>
          <p:cNvSpPr/>
          <p:nvPr/>
        </p:nvSpPr>
        <p:spPr>
          <a:xfrm>
            <a:off x="2866320" y="4298400"/>
            <a:ext cx="1255320" cy="983520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Дясна сума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6D37ED-8A05-4B33-BE83-EC67E58A4D6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14" dur="indefinite" restart="never" nodeType="tmRoot">
          <p:childTnLst>
            <p:seq>
              <p:cTn id="1115" dur="indefinite" nodeType="mainSeq">
                <p:childTnLst>
                  <p:par>
                    <p:cTn id="1116" fill="hold">
                      <p:stCondLst>
                        <p:cond delay="indefinite"/>
                      </p:stCondLst>
                      <p:childTnLst>
                        <p:par>
                          <p:cTn id="1117" fill="hold">
                            <p:stCondLst>
                              <p:cond delay="0"/>
                            </p:stCondLst>
                            <p:childTnLst>
                              <p:par>
                                <p:cTn id="1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0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3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4" fill="hold">
                      <p:stCondLst>
                        <p:cond delay="indefinite"/>
                      </p:stCondLst>
                      <p:childTnLst>
                        <p:par>
                          <p:cTn id="1125" fill="hold">
                            <p:stCondLst>
                              <p:cond delay="0"/>
                            </p:stCondLst>
                            <p:childTnLst>
                              <p:par>
                                <p:cTn id="1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8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1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Решение: лява и дясна сума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1" name="Rectangle 5"/>
          <p:cNvSpPr/>
          <p:nvPr/>
        </p:nvSpPr>
        <p:spPr>
          <a:xfrm>
            <a:off x="1420200" y="1326960"/>
            <a:ext cx="9351720" cy="48855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int n = int.Parse(Console.ReadLine());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int leftSum = 0;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for (int i = 1; i &lt;= n; i++)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leftSum = leftSum + int.Parse(Console.ReadLine());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7030a0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00b050"/>
                </a:solidFill>
                <a:latin typeface="Consolas"/>
              </a:rPr>
              <a:t>// TODO: read and calculate the rightSum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if (leftSum == rightSum)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Console.WriteLine("Yes, sum = " + leftSum);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else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int diff = Math.Abs(rightSum - leftSum);</a:t>
            </a:r>
            <a:endParaRPr b="0" lang="bg-BG" sz="2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00" spc="-1" strike="noStrike">
                <a:solidFill>
                  <a:srgbClr val="234465"/>
                </a:solidFill>
                <a:latin typeface="Consolas"/>
              </a:rPr>
              <a:t>Console.WriteLine("No, diff = " + diff);</a:t>
            </a:r>
            <a:endParaRPr b="0" lang="bg-BG" sz="2500" spc="-1" strike="noStrike"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95E8C3-B466-4A9B-B2FD-AB890A4038E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132" dur="indefinite" restart="never" nodeType="tmRoot">
          <p:childTnLst>
            <p:seq>
              <p:cTn id="1133" dur="indefinite" nodeType="mainSeq">
                <p:childTnLst>
                  <p:par>
                    <p:cTn id="1134" fill="hold">
                      <p:stCondLst>
                        <p:cond delay="0"/>
                      </p:stCondLst>
                      <p:childTnLst>
                        <p:par>
                          <p:cTn id="1135" fill="hold">
                            <p:stCondLst>
                              <p:cond delay="0"/>
                            </p:stCondLst>
                            <p:childTnLst>
                              <p:par>
                                <p:cTn id="11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8" dur="500"/>
                                        <p:tgtEl>
                                          <p:spTgt spid="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3" dur="500"/>
                                        <p:tgtEl>
                                          <p:spTgt spid="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6" dur="500"/>
                                        <p:tgtEl>
                                          <p:spTgt spid="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9" dur="500"/>
                                        <p:tgtEl>
                                          <p:spTgt spid="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0" fill="hold">
                      <p:stCondLst>
                        <p:cond delay="indefinite"/>
                      </p:stCondLst>
                      <p:childTnLst>
                        <p:par>
                          <p:cTn id="1151" fill="hold">
                            <p:stCondLst>
                              <p:cond delay="0"/>
                            </p:stCondLst>
                            <p:childTnLst>
                              <p:par>
                                <p:cTn id="1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4" dur="500"/>
                                        <p:tgtEl>
                                          <p:spTgt spid="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fill="hold">
                      <p:stCondLst>
                        <p:cond delay="indefinite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9" dur="500"/>
                                        <p:tgtEl>
                                          <p:spTgt spid="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0" fill="hold">
                      <p:stCondLst>
                        <p:cond delay="indefinite"/>
                      </p:stCondLst>
                      <p:childTnLst>
                        <p:par>
                          <p:cTn id="1161" fill="hold">
                            <p:stCondLst>
                              <p:cond delay="0"/>
                            </p:stCondLst>
                            <p:childTnLst>
                              <p:par>
                                <p:cTn id="1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4" dur="500"/>
                                        <p:tgtEl>
                                          <p:spTgt spid="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7" dur="500"/>
                                        <p:tgtEl>
                                          <p:spTgt spid="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8" fill="hold">
                      <p:stCondLst>
                        <p:cond delay="indefinite"/>
                      </p:stCondLst>
                      <p:childTnLst>
                        <p:par>
                          <p:cTn id="1169" fill="hold">
                            <p:stCondLst>
                              <p:cond delay="0"/>
                            </p:stCondLst>
                            <p:childTnLst>
                              <p:par>
                                <p:cTn id="1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2" dur="500"/>
                                        <p:tgtEl>
                                          <p:spTgt spid="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5" dur="500"/>
                                        <p:tgtEl>
                                          <p:spTgt spid="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8" dur="500"/>
                                        <p:tgtEl>
                                          <p:spTgt spid="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Напишете програма, която: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Прочита цяло число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)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от потребителя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Прочита последователно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 на брой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числа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Проверява дали сумата на числата на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четни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 позиции е равна на сумата на числата на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нечетни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 позиции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 равенство печата "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Yes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" и сумата; иначе печата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No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и разликата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положително число).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Четна / нечетна сума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F1F611-DF68-4BCF-A8D3-AA3B663D70E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179" dur="indefinite" restart="never" nodeType="tmRoot">
          <p:childTnLst>
            <p:seq>
              <p:cTn id="1180" dur="indefinite" nodeType="mainSeq">
                <p:childTnLst>
                  <p:par>
                    <p:cTn id="1181" fill="hold">
                      <p:stCondLst>
                        <p:cond delay="indefinite"/>
                      </p:stCondLst>
                      <p:childTnLst>
                        <p:par>
                          <p:cTn id="1182" fill="hold">
                            <p:stCondLst>
                              <p:cond delay="0"/>
                            </p:stCondLst>
                            <p:childTnLst>
                              <p:par>
                                <p:cTn id="1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5" dur="500"/>
                                        <p:tgtEl>
                                          <p:spTgt spid="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6" fill="hold">
                      <p:stCondLst>
                        <p:cond delay="indefinite"/>
                      </p:stCondLst>
                      <p:childTnLst>
                        <p:par>
                          <p:cTn id="1187" fill="hold">
                            <p:stCondLst>
                              <p:cond delay="0"/>
                            </p:stCondLst>
                            <p:childTnLst>
                              <p:par>
                                <p:cTn id="1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0" dur="500"/>
                                        <p:tgtEl>
                                          <p:spTgt spid="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5" dur="500"/>
                                        <p:tgtEl>
                                          <p:spTgt spid="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Четна / нечетна сума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8" name="Rectangle 9"/>
          <p:cNvSpPr/>
          <p:nvPr/>
        </p:nvSpPr>
        <p:spPr>
          <a:xfrm>
            <a:off x="741600" y="2439720"/>
            <a:ext cx="761760" cy="2187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4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50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60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2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79" name="Rectangle 10"/>
          <p:cNvSpPr/>
          <p:nvPr/>
        </p:nvSpPr>
        <p:spPr>
          <a:xfrm>
            <a:off x="2214000" y="3070080"/>
            <a:ext cx="1774800" cy="958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Yes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Sum = 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7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80" name="Right Arrow 11"/>
          <p:cNvSpPr/>
          <p:nvPr/>
        </p:nvSpPr>
        <p:spPr>
          <a:xfrm>
            <a:off x="1676520" y="339696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Rectangle 16"/>
          <p:cNvSpPr/>
          <p:nvPr/>
        </p:nvSpPr>
        <p:spPr>
          <a:xfrm>
            <a:off x="4572000" y="2438280"/>
            <a:ext cx="743040" cy="2189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4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1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-2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82" name="Rectangle 17"/>
          <p:cNvSpPr/>
          <p:nvPr/>
        </p:nvSpPr>
        <p:spPr>
          <a:xfrm>
            <a:off x="6034320" y="3070080"/>
            <a:ext cx="1717200" cy="958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No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Diff = 1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83" name="Right Arrow 18"/>
          <p:cNvSpPr/>
          <p:nvPr/>
        </p:nvSpPr>
        <p:spPr>
          <a:xfrm>
            <a:off x="5472720" y="339696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Rectangle 12"/>
          <p:cNvSpPr/>
          <p:nvPr/>
        </p:nvSpPr>
        <p:spPr>
          <a:xfrm>
            <a:off x="8437680" y="2678040"/>
            <a:ext cx="743040" cy="17096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3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1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85" name="Rectangle 13"/>
          <p:cNvSpPr/>
          <p:nvPr/>
        </p:nvSpPr>
        <p:spPr>
          <a:xfrm>
            <a:off x="9866520" y="3070080"/>
            <a:ext cx="1717200" cy="958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No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Diff = 2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986" name="Right Arrow 14"/>
          <p:cNvSpPr/>
          <p:nvPr/>
        </p:nvSpPr>
        <p:spPr>
          <a:xfrm>
            <a:off x="9310680" y="339696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solidFill>
              <a:srgbClr val="bc7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E7ED00-67C9-4079-8E4C-5B2EABF98F4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Решение: четна / нечетна сума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2317680" y="1206360"/>
            <a:ext cx="7200720" cy="4880880"/>
          </a:xfrm>
          <a:prstGeom prst="rect">
            <a:avLst/>
          </a:prstGeom>
          <a:solidFill>
            <a:srgbClr val="a3abbc">
              <a:alpha val="20000"/>
            </a:srgbClr>
          </a:solidFill>
          <a:ln w="12600">
            <a:solidFill>
              <a:srgbClr val="a3abbc"/>
            </a:solidFill>
            <a:round/>
          </a:ln>
        </p:spPr>
        <p:txBody>
          <a:bodyPr lIns="108000" rIns="108000" tIns="36000" bIns="36000" anchor="t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int n = int.Parse(Console.ReadLine());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int oddSum = 0;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int evenSum = 0;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for (int i = 1; i &lt;= n; i++)</a:t>
            </a:r>
            <a:r>
              <a:rPr b="1" lang="bg-BG" sz="21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int element = int.Parse(Console.ReadLine());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if (i % 2 == 0) evenSum += element; 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else oddSum += element;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00b050"/>
                </a:solidFill>
                <a:latin typeface="Consolas"/>
              </a:rPr>
              <a:t>// TODO: print the sum / difference</a:t>
            </a:r>
            <a:endParaRPr b="0" lang="en-US" sz="21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D3B0E7-1279-4B3D-9263-80A374D2D70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196" dur="indefinite" restart="never" nodeType="tmRoot">
          <p:childTnLst>
            <p:seq>
              <p:cTn id="1197" dur="indefinite" nodeType="mainSeq">
                <p:childTnLst>
                  <p:par>
                    <p:cTn id="1198" fill="hold">
                      <p:stCondLst>
                        <p:cond delay="indefinite"/>
                      </p:stCondLst>
                      <p:childTnLst>
                        <p:par>
                          <p:cTn id="1199" fill="hold">
                            <p:stCondLst>
                              <p:cond delay="0"/>
                            </p:stCondLst>
                            <p:childTnLst>
                              <p:par>
                                <p:cTn id="1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2" dur="500"/>
                                        <p:tgtEl>
                                          <p:spTgt spid="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5" dur="500"/>
                                        <p:tgtEl>
                                          <p:spTgt spid="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6" fill="hold">
                      <p:stCondLst>
                        <p:cond delay="indefinite"/>
                      </p:stCondLst>
                      <p:childTnLst>
                        <p:par>
                          <p:cTn id="1207" fill="hold">
                            <p:stCondLst>
                              <p:cond delay="0"/>
                            </p:stCondLst>
                            <p:childTnLst>
                              <p:par>
                                <p:cTn id="12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0" dur="500"/>
                                        <p:tgtEl>
                                          <p:spTgt spid="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5" dur="500"/>
                                        <p:tgtEl>
                                          <p:spTgt spid="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8" dur="500"/>
                                        <p:tgtEl>
                                          <p:spTgt spid="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9" fill="hold">
                      <p:stCondLst>
                        <p:cond delay="indefinite"/>
                      </p:stCondLst>
                      <p:childTnLst>
                        <p:par>
                          <p:cTn id="1220" fill="hold">
                            <p:stCondLst>
                              <p:cond delay="0"/>
                            </p:stCondLst>
                            <p:childTnLst>
                              <p:par>
                                <p:cTn id="1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3" dur="500"/>
                                        <p:tgtEl>
                                          <p:spTgt spid="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4" fill="hold">
                      <p:stCondLst>
                        <p:cond delay="indefinite"/>
                      </p:stCondLst>
                      <p:childTnLst>
                        <p:par>
                          <p:cTn id="1225" fill="hold">
                            <p:stCondLst>
                              <p:cond delay="0"/>
                            </p:stCondLst>
                            <p:childTnLst>
                              <p:par>
                                <p:cTn id="12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8" dur="500"/>
                                        <p:tgtEl>
                                          <p:spTgt spid="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1" dur="500"/>
                                        <p:tgtEl>
                                          <p:spTgt spid="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2" fill="hold">
                      <p:stCondLst>
                        <p:cond delay="indefinite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6" dur="500"/>
                                        <p:tgtEl>
                                          <p:spTgt spid="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2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Какво научихме днес?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93" name="Group 8"/>
          <p:cNvGrpSpPr/>
          <p:nvPr/>
        </p:nvGrpSpPr>
        <p:grpSpPr>
          <a:xfrm>
            <a:off x="343800" y="1251360"/>
            <a:ext cx="8632800" cy="5299920"/>
            <a:chOff x="343800" y="1251360"/>
            <a:chExt cx="8632800" cy="5299920"/>
          </a:xfrm>
        </p:grpSpPr>
        <p:sp>
          <p:nvSpPr>
            <p:cNvPr id="994" name="Rounded Rectangle 10"/>
            <p:cNvSpPr/>
            <p:nvPr/>
          </p:nvSpPr>
          <p:spPr>
            <a:xfrm>
              <a:off x="343800" y="125136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5" name="Rounded Rectangle 16"/>
            <p:cNvSpPr/>
            <p:nvPr/>
          </p:nvSpPr>
          <p:spPr>
            <a:xfrm>
              <a:off x="500040" y="154800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6" name="Half Frame 11"/>
            <p:cNvSpPr/>
            <p:nvPr/>
          </p:nvSpPr>
          <p:spPr>
            <a:xfrm rot="5400000">
              <a:off x="8216280" y="155016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97" name="Picture 12" descr=""/>
          <p:cNvPicPr/>
          <p:nvPr/>
        </p:nvPicPr>
        <p:blipFill>
          <a:blip r:embed="rId1"/>
          <a:stretch/>
        </p:blipFill>
        <p:spPr>
          <a:xfrm flipH="1">
            <a:off x="8928720" y="3276720"/>
            <a:ext cx="2882160" cy="3119400"/>
          </a:xfrm>
          <a:prstGeom prst="rect">
            <a:avLst/>
          </a:prstGeom>
          <a:ln w="0">
            <a:noFill/>
          </a:ln>
        </p:spPr>
      </p:pic>
      <p:sp>
        <p:nvSpPr>
          <p:cNvPr id="998" name="Content Placeholder 4"/>
          <p:cNvSpPr/>
          <p:nvPr/>
        </p:nvSpPr>
        <p:spPr>
          <a:xfrm>
            <a:off x="709560" y="1668240"/>
            <a:ext cx="8287920" cy="48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t">
            <a:normAutofit/>
          </a:bodyPr>
          <a:p>
            <a:pPr marL="45648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Повторение на блок код с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for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-</a:t>
            </a: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цикъл</a:t>
            </a:r>
            <a:endParaRPr b="0" lang="bg-BG" sz="3600" spc="-1" strike="noStrike">
              <a:latin typeface="Arial"/>
            </a:endParaRPr>
          </a:p>
          <a:p>
            <a:pPr marL="45684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Цикли със стъпка</a:t>
            </a:r>
            <a:endParaRPr b="0" lang="bg-BG" sz="3600" spc="-1" strike="noStrike">
              <a:latin typeface="Arial"/>
            </a:endParaRPr>
          </a:p>
          <a:p>
            <a:pPr lvl="1" marL="990000" indent="-3808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ffff"/>
                </a:solidFill>
                <a:latin typeface="Calibri"/>
              </a:rPr>
              <a:t>Цикли с увеличаваща стъпка</a:t>
            </a:r>
            <a:endParaRPr b="0" lang="bg-BG" sz="3400" spc="-1" strike="noStrike">
              <a:latin typeface="Arial"/>
            </a:endParaRPr>
          </a:p>
          <a:p>
            <a:pPr lvl="1" marL="990000" indent="-3808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ffff"/>
                </a:solidFill>
                <a:latin typeface="Calibri"/>
              </a:rPr>
              <a:t>Цикли с намаляваща стъпка</a:t>
            </a:r>
            <a:endParaRPr b="0" lang="bg-BG" sz="3400" spc="-1" strike="noStrike">
              <a:latin typeface="Arial"/>
            </a:endParaRPr>
          </a:p>
          <a:p>
            <a:pPr marL="45648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Вземане на символ по индекс от текст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BCAEF47-BA4E-4E7A-ACBE-2D5E36B4222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237" dur="indefinite" restart="never" nodeType="tmRoot">
          <p:childTnLst>
            <p:seq>
              <p:cTn id="1238" dur="indefinite" nodeType="mainSeq">
                <p:childTnLst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3" dur="500"/>
                                        <p:tgtEl>
                                          <p:spTgt spid="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6" dur="500"/>
                                        <p:tgtEl>
                                          <p:spTgt spid="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>
                      <p:stCondLst>
                        <p:cond delay="indefinite"/>
                      </p:stCondLst>
                      <p:childTnLst>
                        <p:par>
                          <p:cTn id="1248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1" dur="500"/>
                                        <p:tgtEl>
                                          <p:spTgt spid="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2" fill="hold">
                      <p:stCondLst>
                        <p:cond delay="indefinite"/>
                      </p:stCondLst>
                      <p:childTnLst>
                        <p:par>
                          <p:cTn id="1253" fill="hold">
                            <p:stCondLst>
                              <p:cond delay="0"/>
                            </p:stCondLst>
                            <p:childTnLst>
                              <p:par>
                                <p:cTn id="1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6" dur="500"/>
                                        <p:tgtEl>
                                          <p:spTgt spid="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bg-BG" sz="8800" spc="-1" strike="noStrike">
                <a:solidFill>
                  <a:srgbClr val="234465"/>
                </a:solidFill>
                <a:latin typeface="Calibri"/>
              </a:rPr>
              <a:t>Въпроси</a:t>
            </a: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/>
          </p:nvPr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Този курс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презентации, примери, демонстрационен код, упражнения, домашни, видео и други активи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представлява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защитено авторско съдържание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Нерегламентирано копиране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разпространение или използване е незаконно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СофтУни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Софтуерен университет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002" name="Picture License" descr="License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 w="0">
            <a:noFill/>
          </a:ln>
        </p:spPr>
      </p:pic>
      <p:sp>
        <p:nvSpPr>
          <p:cNvPr id="1003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Лиценз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705479-1BB3-473C-801C-F9A50F1CCA3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/>
          </p:nvPr>
        </p:nvSpPr>
        <p:spPr>
          <a:xfrm>
            <a:off x="190440" y="1179000"/>
            <a:ext cx="9865080" cy="54896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Софтуерен университет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качествено образование, професия и работа за софтуерни инженери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Фондация "Софтуерен университет"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Софтуерен университет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Дискусионни форуми на СофтУни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6" name="PlaceHolder 2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 fontScale="81000"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Обучения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в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Софтуерен университет (СофтУни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7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EDE892-6E51-4B56-8175-B2E03928731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&lt;число&gt;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/>
          </p:nvPr>
        </p:nvSpPr>
        <p:spPr>
          <a:xfrm>
            <a:off x="191880" y="1219320"/>
            <a:ext cx="118076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2. Какво ще се отпечата на конзолата, ако изпълним следната команда: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1981080" y="1774080"/>
            <a:ext cx="7848360" cy="58680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Console.WriteLine(!(5 == 5) &amp;&amp; (4 + 1 == 5));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50" name="Group 26"/>
          <p:cNvGrpSpPr/>
          <p:nvPr/>
        </p:nvGrpSpPr>
        <p:grpSpPr>
          <a:xfrm>
            <a:off x="530640" y="4449240"/>
            <a:ext cx="3250440" cy="1729440"/>
            <a:chOff x="530640" y="4449240"/>
            <a:chExt cx="3250440" cy="1729440"/>
          </a:xfrm>
        </p:grpSpPr>
        <p:sp>
          <p:nvSpPr>
            <p:cNvPr id="551" name="Speech Bubble: Rectangle with Corners Rounded 23"/>
            <p:cNvSpPr/>
            <p:nvPr/>
          </p:nvSpPr>
          <p:spPr>
            <a:xfrm>
              <a:off x="530640" y="4449240"/>
              <a:ext cx="3250440" cy="1729440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52" name="TextBox 25"/>
            <p:cNvSpPr/>
            <p:nvPr/>
          </p:nvSpPr>
          <p:spPr>
            <a:xfrm>
              <a:off x="871920" y="4624200"/>
              <a:ext cx="2491200" cy="14230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Runtime error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53" name="Group 27"/>
          <p:cNvGrpSpPr/>
          <p:nvPr/>
        </p:nvGrpSpPr>
        <p:grpSpPr>
          <a:xfrm>
            <a:off x="7601760" y="4584960"/>
            <a:ext cx="3804120" cy="1673280"/>
            <a:chOff x="7601760" y="4584960"/>
            <a:chExt cx="3804120" cy="1673280"/>
          </a:xfrm>
        </p:grpSpPr>
        <p:sp>
          <p:nvSpPr>
            <p:cNvPr id="554" name="Speech Bubble: Rectangle with Corners Rounded 28"/>
            <p:cNvSpPr/>
            <p:nvPr/>
          </p:nvSpPr>
          <p:spPr>
            <a:xfrm>
              <a:off x="7601760" y="4584960"/>
              <a:ext cx="3804120" cy="1673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55" name="TextBox 29"/>
            <p:cNvSpPr/>
            <p:nvPr/>
          </p:nvSpPr>
          <p:spPr>
            <a:xfrm>
              <a:off x="7891920" y="4790160"/>
              <a:ext cx="3250440" cy="1422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56" name="Group 24"/>
          <p:cNvGrpSpPr/>
          <p:nvPr/>
        </p:nvGrpSpPr>
        <p:grpSpPr>
          <a:xfrm>
            <a:off x="2653920" y="3008520"/>
            <a:ext cx="2931120" cy="2343960"/>
            <a:chOff x="2653920" y="3008520"/>
            <a:chExt cx="2931120" cy="2343960"/>
          </a:xfrm>
        </p:grpSpPr>
        <p:sp>
          <p:nvSpPr>
            <p:cNvPr id="557" name="Speech Bubble: Oval 21"/>
            <p:cNvSpPr/>
            <p:nvPr/>
          </p:nvSpPr>
          <p:spPr>
            <a:xfrm>
              <a:off x="2653920" y="3008520"/>
              <a:ext cx="2931120" cy="2343960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58" name="TextBox 11"/>
            <p:cNvSpPr/>
            <p:nvPr/>
          </p:nvSpPr>
          <p:spPr>
            <a:xfrm>
              <a:off x="2940120" y="3740040"/>
              <a:ext cx="2247840" cy="8258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en-US" sz="4000" spc="-1" strike="noStrike">
                  <a:solidFill>
                    <a:srgbClr val="ffffff"/>
                  </a:solidFill>
                  <a:latin typeface="Calibri"/>
                </a:rPr>
                <a:t>True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59" name="Group 22"/>
          <p:cNvGrpSpPr/>
          <p:nvPr/>
        </p:nvGrpSpPr>
        <p:grpSpPr>
          <a:xfrm>
            <a:off x="5486760" y="3102480"/>
            <a:ext cx="3086640" cy="2429640"/>
            <a:chOff x="5486760" y="3102480"/>
            <a:chExt cx="3086640" cy="2429640"/>
          </a:xfrm>
        </p:grpSpPr>
        <p:sp>
          <p:nvSpPr>
            <p:cNvPr id="560" name="Speech Bubble: Oval 17"/>
            <p:cNvSpPr/>
            <p:nvPr/>
          </p:nvSpPr>
          <p:spPr>
            <a:xfrm>
              <a:off x="5486760" y="3102480"/>
              <a:ext cx="3086640" cy="242964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61" name="TextBox 12"/>
            <p:cNvSpPr/>
            <p:nvPr/>
          </p:nvSpPr>
          <p:spPr>
            <a:xfrm>
              <a:off x="6331320" y="3889440"/>
              <a:ext cx="1800000" cy="885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ffffff"/>
                  </a:solidFill>
                  <a:latin typeface="Calibri"/>
                </a:rPr>
                <a:t>False</a:t>
              </a:r>
              <a:endParaRPr b="0" lang="bg-BG" sz="4000" spc="-1" strike="noStrike">
                <a:latin typeface="Arial"/>
              </a:endParaRPr>
            </a:p>
          </p:txBody>
        </p:sp>
      </p:grpSp>
      <p:sp>
        <p:nvSpPr>
          <p:cNvPr id="562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B170BC4-3E51-459D-825A-8BEC2F2E83B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5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9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/>
          </p:nvPr>
        </p:nvSpPr>
        <p:spPr>
          <a:xfrm>
            <a:off x="215640" y="1209600"/>
            <a:ext cx="118076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3. Какво ще се отпечата на конзолата, ако изпълним следната команда: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2105640" y="1822320"/>
            <a:ext cx="7190280" cy="58752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Console.WriteLine(!(3 == 3) || (3 == 5));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66" name="Group 11"/>
          <p:cNvGrpSpPr/>
          <p:nvPr/>
        </p:nvGrpSpPr>
        <p:grpSpPr>
          <a:xfrm>
            <a:off x="7315200" y="4346280"/>
            <a:ext cx="3893040" cy="2023200"/>
            <a:chOff x="7315200" y="4346280"/>
            <a:chExt cx="3893040" cy="2023200"/>
          </a:xfrm>
        </p:grpSpPr>
        <p:sp>
          <p:nvSpPr>
            <p:cNvPr id="567" name="Speech Bubble: Rectangle with Corners Rounded 12"/>
            <p:cNvSpPr/>
            <p:nvPr/>
          </p:nvSpPr>
          <p:spPr>
            <a:xfrm>
              <a:off x="7315200" y="4346280"/>
              <a:ext cx="3893040" cy="202320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68" name="TextBox 13"/>
            <p:cNvSpPr/>
            <p:nvPr/>
          </p:nvSpPr>
          <p:spPr>
            <a:xfrm>
              <a:off x="7616160" y="4630320"/>
              <a:ext cx="3326040" cy="1556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69" name="Group 14"/>
          <p:cNvGrpSpPr/>
          <p:nvPr/>
        </p:nvGrpSpPr>
        <p:grpSpPr>
          <a:xfrm>
            <a:off x="803880" y="3759480"/>
            <a:ext cx="3008160" cy="2720160"/>
            <a:chOff x="803880" y="3759480"/>
            <a:chExt cx="3008160" cy="2720160"/>
          </a:xfrm>
        </p:grpSpPr>
        <p:sp>
          <p:nvSpPr>
            <p:cNvPr id="570" name="Speech Bubble: Oval 15"/>
            <p:cNvSpPr/>
            <p:nvPr/>
          </p:nvSpPr>
          <p:spPr>
            <a:xfrm>
              <a:off x="803880" y="3759480"/>
              <a:ext cx="3008160" cy="272016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1" name="TextBox 16"/>
            <p:cNvSpPr/>
            <p:nvPr/>
          </p:nvSpPr>
          <p:spPr>
            <a:xfrm>
              <a:off x="1025280" y="4670640"/>
              <a:ext cx="2307240" cy="886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en-US" sz="4400" spc="-1" strike="noStrike">
                  <a:solidFill>
                    <a:srgbClr val="ffffff"/>
                  </a:solidFill>
                  <a:latin typeface="Calibri"/>
                </a:rPr>
                <a:t>True</a:t>
              </a:r>
              <a:endParaRPr b="0" lang="bg-BG" sz="4400" spc="-1" strike="noStrike">
                <a:latin typeface="Arial"/>
              </a:endParaRPr>
            </a:p>
          </p:txBody>
        </p:sp>
      </p:grpSp>
      <p:grpSp>
        <p:nvGrpSpPr>
          <p:cNvPr id="572" name="Group 5"/>
          <p:cNvGrpSpPr/>
          <p:nvPr/>
        </p:nvGrpSpPr>
        <p:grpSpPr>
          <a:xfrm>
            <a:off x="2544120" y="2953800"/>
            <a:ext cx="3530520" cy="2023200"/>
            <a:chOff x="2544120" y="2953800"/>
            <a:chExt cx="3530520" cy="2023200"/>
          </a:xfrm>
        </p:grpSpPr>
        <p:sp>
          <p:nvSpPr>
            <p:cNvPr id="573" name="Speech Bubble: Rectangle with Corners Rounded 6"/>
            <p:cNvSpPr/>
            <p:nvPr/>
          </p:nvSpPr>
          <p:spPr>
            <a:xfrm>
              <a:off x="2544120" y="2953800"/>
              <a:ext cx="3530520" cy="2023200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4" name="TextBox 10"/>
            <p:cNvSpPr/>
            <p:nvPr/>
          </p:nvSpPr>
          <p:spPr>
            <a:xfrm>
              <a:off x="2921760" y="3153240"/>
              <a:ext cx="2706120" cy="1556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ffffff"/>
                  </a:solidFill>
                  <a:latin typeface="Calibri"/>
                </a:rPr>
                <a:t>Runtime error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75" name="Group 17"/>
          <p:cNvGrpSpPr/>
          <p:nvPr/>
        </p:nvGrpSpPr>
        <p:grpSpPr>
          <a:xfrm>
            <a:off x="5429160" y="2652840"/>
            <a:ext cx="2877480" cy="2501280"/>
            <a:chOff x="5429160" y="2652840"/>
            <a:chExt cx="2877480" cy="2501280"/>
          </a:xfrm>
        </p:grpSpPr>
        <p:sp>
          <p:nvSpPr>
            <p:cNvPr id="576" name="Speech Bubble: Oval 18"/>
            <p:cNvSpPr/>
            <p:nvPr/>
          </p:nvSpPr>
          <p:spPr>
            <a:xfrm>
              <a:off x="5429160" y="2652840"/>
              <a:ext cx="2877480" cy="250128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7" name="TextBox 19"/>
            <p:cNvSpPr/>
            <p:nvPr/>
          </p:nvSpPr>
          <p:spPr>
            <a:xfrm>
              <a:off x="6137280" y="3459600"/>
              <a:ext cx="1677960" cy="952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4400" spc="-1" strike="noStrike">
                  <a:solidFill>
                    <a:srgbClr val="ffffff"/>
                  </a:solidFill>
                  <a:latin typeface="Calibri"/>
                </a:rPr>
                <a:t>False</a:t>
              </a:r>
              <a:endParaRPr b="0" lang="bg-BG" sz="4400" spc="-1" strike="noStrike">
                <a:latin typeface="Arial"/>
              </a:endParaRPr>
            </a:p>
          </p:txBody>
        </p:sp>
      </p:grpSp>
      <p:sp>
        <p:nvSpPr>
          <p:cNvPr id="578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AACD1B4-83FE-4E2A-A0CD-49A2F1DF2BA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4. Какво ще се отпечата на конзолата, ако изпълним следната    проверка: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2224440" y="1790280"/>
            <a:ext cx="7162560" cy="58680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Console.WriteLine(!(3 &gt; 5) || (1 == 1));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82" name="Group 4"/>
          <p:cNvGrpSpPr/>
          <p:nvPr/>
        </p:nvGrpSpPr>
        <p:grpSpPr>
          <a:xfrm>
            <a:off x="888480" y="3139920"/>
            <a:ext cx="3708720" cy="1802520"/>
            <a:chOff x="888480" y="3139920"/>
            <a:chExt cx="3708720" cy="1802520"/>
          </a:xfrm>
        </p:grpSpPr>
        <p:sp>
          <p:nvSpPr>
            <p:cNvPr id="583" name="Speech Bubble: Rectangle with Corners Rounded 5"/>
            <p:cNvSpPr/>
            <p:nvPr/>
          </p:nvSpPr>
          <p:spPr>
            <a:xfrm>
              <a:off x="888480" y="3139920"/>
              <a:ext cx="3708720" cy="1802520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84" name="TextBox 6"/>
            <p:cNvSpPr/>
            <p:nvPr/>
          </p:nvSpPr>
          <p:spPr>
            <a:xfrm>
              <a:off x="1158480" y="3364920"/>
              <a:ext cx="3168720" cy="1557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85" name="Group 10"/>
          <p:cNvGrpSpPr/>
          <p:nvPr/>
        </p:nvGrpSpPr>
        <p:grpSpPr>
          <a:xfrm>
            <a:off x="8001000" y="3661200"/>
            <a:ext cx="3008160" cy="2720160"/>
            <a:chOff x="8001000" y="3661200"/>
            <a:chExt cx="3008160" cy="2720160"/>
          </a:xfrm>
        </p:grpSpPr>
        <p:sp>
          <p:nvSpPr>
            <p:cNvPr id="586" name="Speech Bubble: Oval 11"/>
            <p:cNvSpPr/>
            <p:nvPr/>
          </p:nvSpPr>
          <p:spPr>
            <a:xfrm>
              <a:off x="8001000" y="3661200"/>
              <a:ext cx="3008160" cy="2720160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87" name="TextBox 12"/>
            <p:cNvSpPr/>
            <p:nvPr/>
          </p:nvSpPr>
          <p:spPr>
            <a:xfrm>
              <a:off x="8233560" y="4616280"/>
              <a:ext cx="2307240" cy="886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en-US" sz="4400" spc="-1" strike="noStrike">
                  <a:solidFill>
                    <a:srgbClr val="ffffff"/>
                  </a:solidFill>
                  <a:latin typeface="Calibri"/>
                </a:rPr>
                <a:t>True</a:t>
              </a:r>
              <a:endParaRPr b="0" lang="bg-BG" sz="4400" spc="-1" strike="noStrike">
                <a:latin typeface="Arial"/>
              </a:endParaRPr>
            </a:p>
          </p:txBody>
        </p:sp>
      </p:grpSp>
      <p:grpSp>
        <p:nvGrpSpPr>
          <p:cNvPr id="588" name="Group 13"/>
          <p:cNvGrpSpPr/>
          <p:nvPr/>
        </p:nvGrpSpPr>
        <p:grpSpPr>
          <a:xfrm>
            <a:off x="5423760" y="2932920"/>
            <a:ext cx="3530520" cy="2023200"/>
            <a:chOff x="5423760" y="2932920"/>
            <a:chExt cx="3530520" cy="2023200"/>
          </a:xfrm>
        </p:grpSpPr>
        <p:sp>
          <p:nvSpPr>
            <p:cNvPr id="589" name="Speech Bubble: Rectangle with Corners Rounded 14"/>
            <p:cNvSpPr/>
            <p:nvPr/>
          </p:nvSpPr>
          <p:spPr>
            <a:xfrm>
              <a:off x="5423760" y="2932920"/>
              <a:ext cx="3530520" cy="2023200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90" name="TextBox 15"/>
            <p:cNvSpPr/>
            <p:nvPr/>
          </p:nvSpPr>
          <p:spPr>
            <a:xfrm>
              <a:off x="5801400" y="3132720"/>
              <a:ext cx="2706120" cy="1556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4000" spc="-1" strike="noStrike">
                  <a:solidFill>
                    <a:srgbClr val="ffffff"/>
                  </a:solidFill>
                  <a:latin typeface="Calibri"/>
                </a:rPr>
                <a:t>Runtime error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91" name="Group 16"/>
          <p:cNvGrpSpPr/>
          <p:nvPr/>
        </p:nvGrpSpPr>
        <p:grpSpPr>
          <a:xfrm>
            <a:off x="3507840" y="3994560"/>
            <a:ext cx="2877480" cy="2501280"/>
            <a:chOff x="3507840" y="3994560"/>
            <a:chExt cx="2877480" cy="2501280"/>
          </a:xfrm>
        </p:grpSpPr>
        <p:sp>
          <p:nvSpPr>
            <p:cNvPr id="592" name="Speech Bubble: Oval 17"/>
            <p:cNvSpPr/>
            <p:nvPr/>
          </p:nvSpPr>
          <p:spPr>
            <a:xfrm>
              <a:off x="3507840" y="3994560"/>
              <a:ext cx="2877480" cy="250128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18"/>
            <p:cNvSpPr/>
            <p:nvPr/>
          </p:nvSpPr>
          <p:spPr>
            <a:xfrm>
              <a:off x="4215960" y="4801320"/>
              <a:ext cx="1677960" cy="952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4400" spc="-1" strike="noStrike">
                  <a:solidFill>
                    <a:srgbClr val="ffffff"/>
                  </a:solidFill>
                  <a:latin typeface="Calibri"/>
                </a:rPr>
                <a:t>False</a:t>
              </a:r>
              <a:endParaRPr b="0" lang="bg-BG" sz="4400" spc="-1" strike="noStrike">
                <a:latin typeface="Arial"/>
              </a:endParaRPr>
            </a:p>
          </p:txBody>
        </p:sp>
      </p:grpSp>
      <p:sp>
        <p:nvSpPr>
          <p:cNvPr id="594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6A2D25-E97E-4E4D-8B32-24AB592BC4C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5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8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/>
          </p:nvPr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5. Какво ще се отпечата на конзолата, ако изпълним следната логическа проверка: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96" name="Group 11"/>
          <p:cNvGrpSpPr/>
          <p:nvPr/>
        </p:nvGrpSpPr>
        <p:grpSpPr>
          <a:xfrm>
            <a:off x="7130880" y="4452840"/>
            <a:ext cx="2721600" cy="1335240"/>
            <a:chOff x="7130880" y="4452840"/>
            <a:chExt cx="2721600" cy="1335240"/>
          </a:xfrm>
        </p:grpSpPr>
        <p:sp>
          <p:nvSpPr>
            <p:cNvPr id="597" name="Speech Bubble: Rectangle with Corners Rounded 12"/>
            <p:cNvSpPr/>
            <p:nvPr/>
          </p:nvSpPr>
          <p:spPr>
            <a:xfrm>
              <a:off x="7130880" y="445284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98" name="TextBox 13"/>
            <p:cNvSpPr/>
            <p:nvPr/>
          </p:nvSpPr>
          <p:spPr>
            <a:xfrm>
              <a:off x="7263720" y="4500360"/>
              <a:ext cx="2456280" cy="1287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290880" y="2394720"/>
            <a:ext cx="6599880" cy="424980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int number = 101;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(number &gt;= 1)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Console.WriteLine("Larger than 1");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(number &lt;= 101) 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Console.WriteLine("Less than 101");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Console.WriteLine("Equal to 101");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601" name="Group 14"/>
          <p:cNvGrpSpPr/>
          <p:nvPr/>
        </p:nvGrpSpPr>
        <p:grpSpPr>
          <a:xfrm>
            <a:off x="8852040" y="3271320"/>
            <a:ext cx="3657240" cy="1926720"/>
            <a:chOff x="8852040" y="3271320"/>
            <a:chExt cx="3657240" cy="1926720"/>
          </a:xfrm>
        </p:grpSpPr>
        <p:sp>
          <p:nvSpPr>
            <p:cNvPr id="602" name="Speech Bubble: Oval 15"/>
            <p:cNvSpPr/>
            <p:nvPr/>
          </p:nvSpPr>
          <p:spPr>
            <a:xfrm>
              <a:off x="9205560" y="3271320"/>
              <a:ext cx="2977920" cy="1926720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3" name="TextBox 16"/>
            <p:cNvSpPr/>
            <p:nvPr/>
          </p:nvSpPr>
          <p:spPr>
            <a:xfrm>
              <a:off x="8852040" y="3874680"/>
              <a:ext cx="3657240" cy="765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Equal to 101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604" name="Group 5"/>
          <p:cNvGrpSpPr/>
          <p:nvPr/>
        </p:nvGrpSpPr>
        <p:grpSpPr>
          <a:xfrm>
            <a:off x="5996160" y="2182680"/>
            <a:ext cx="3153240" cy="1245960"/>
            <a:chOff x="5996160" y="2182680"/>
            <a:chExt cx="3153240" cy="1245960"/>
          </a:xfrm>
        </p:grpSpPr>
        <p:sp>
          <p:nvSpPr>
            <p:cNvPr id="605" name="Speech Bubble: Rectangle with Corners Rounded 6"/>
            <p:cNvSpPr/>
            <p:nvPr/>
          </p:nvSpPr>
          <p:spPr>
            <a:xfrm>
              <a:off x="5996160" y="2182680"/>
              <a:ext cx="3153240" cy="1245960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6" name="TextBox 10"/>
            <p:cNvSpPr/>
            <p:nvPr/>
          </p:nvSpPr>
          <p:spPr>
            <a:xfrm>
              <a:off x="6030000" y="2413800"/>
              <a:ext cx="3119400" cy="819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Larger than 1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607" name="Group 2"/>
          <p:cNvGrpSpPr/>
          <p:nvPr/>
        </p:nvGrpSpPr>
        <p:grpSpPr>
          <a:xfrm>
            <a:off x="9020160" y="1863720"/>
            <a:ext cx="3247560" cy="1294920"/>
            <a:chOff x="9020160" y="1863720"/>
            <a:chExt cx="3247560" cy="1294920"/>
          </a:xfrm>
        </p:grpSpPr>
        <p:sp>
          <p:nvSpPr>
            <p:cNvPr id="608" name="Speech Bubble: Rectangle with Corners Rounded 1"/>
            <p:cNvSpPr/>
            <p:nvPr/>
          </p:nvSpPr>
          <p:spPr>
            <a:xfrm>
              <a:off x="9020160" y="1863720"/>
              <a:ext cx="3028320" cy="1294920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9" name="TextBox 20"/>
            <p:cNvSpPr/>
            <p:nvPr/>
          </p:nvSpPr>
          <p:spPr>
            <a:xfrm>
              <a:off x="9194760" y="2152080"/>
              <a:ext cx="3072960" cy="751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Calibri"/>
                </a:rPr>
                <a:t>Less than 101</a:t>
              </a:r>
              <a:endParaRPr b="0" lang="bg-BG" sz="3200" spc="-1" strike="noStrike">
                <a:latin typeface="Arial"/>
              </a:endParaRPr>
            </a:p>
          </p:txBody>
        </p:sp>
      </p:grpSp>
      <p:sp>
        <p:nvSpPr>
          <p:cNvPr id="610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4CA1AA-D408-466D-B61D-91CC32B17CF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8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5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/>
          </p:nvPr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514440" indent="-514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6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Какво ще се отпечата на конзолата, ако изпълним следната логическа проверка: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792360" y="2410560"/>
            <a:ext cx="5082120" cy="434268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string role = "Administrator";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string password = "SoftUni";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if(role == "SoftUni")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if(password == "SoftUni")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Console.WriteLine("Welcome!");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614" name="Group 11"/>
          <p:cNvGrpSpPr/>
          <p:nvPr/>
        </p:nvGrpSpPr>
        <p:grpSpPr>
          <a:xfrm>
            <a:off x="8721000" y="4038480"/>
            <a:ext cx="3150720" cy="1476360"/>
            <a:chOff x="8721000" y="4038480"/>
            <a:chExt cx="3150720" cy="1476360"/>
          </a:xfrm>
        </p:grpSpPr>
        <p:sp>
          <p:nvSpPr>
            <p:cNvPr id="615" name="Speech Bubble: Rectangle with Corners Rounded 12"/>
            <p:cNvSpPr/>
            <p:nvPr/>
          </p:nvSpPr>
          <p:spPr>
            <a:xfrm>
              <a:off x="8721000" y="4038480"/>
              <a:ext cx="3150720" cy="147636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16" name="TextBox 13"/>
            <p:cNvSpPr/>
            <p:nvPr/>
          </p:nvSpPr>
          <p:spPr>
            <a:xfrm>
              <a:off x="8870400" y="4184640"/>
              <a:ext cx="2843280" cy="1287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17" name="Group 14"/>
          <p:cNvGrpSpPr/>
          <p:nvPr/>
        </p:nvGrpSpPr>
        <p:grpSpPr>
          <a:xfrm>
            <a:off x="6004800" y="4263480"/>
            <a:ext cx="2922480" cy="1901520"/>
            <a:chOff x="6004800" y="4263480"/>
            <a:chExt cx="2922480" cy="1901520"/>
          </a:xfrm>
        </p:grpSpPr>
        <p:sp>
          <p:nvSpPr>
            <p:cNvPr id="618" name="Speech Bubble: Oval 15"/>
            <p:cNvSpPr/>
            <p:nvPr/>
          </p:nvSpPr>
          <p:spPr>
            <a:xfrm>
              <a:off x="6316920" y="4263480"/>
              <a:ext cx="2610360" cy="19015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19" name="TextBox 16"/>
            <p:cNvSpPr/>
            <p:nvPr/>
          </p:nvSpPr>
          <p:spPr>
            <a:xfrm>
              <a:off x="6004800" y="4828680"/>
              <a:ext cx="2891160" cy="765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marL="457200"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No output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620" name="Group 5"/>
          <p:cNvGrpSpPr/>
          <p:nvPr/>
        </p:nvGrpSpPr>
        <p:grpSpPr>
          <a:xfrm>
            <a:off x="6109200" y="2849760"/>
            <a:ext cx="2750760" cy="1266480"/>
            <a:chOff x="6109200" y="2849760"/>
            <a:chExt cx="2750760" cy="1266480"/>
          </a:xfrm>
        </p:grpSpPr>
        <p:sp>
          <p:nvSpPr>
            <p:cNvPr id="621" name="Speech Bubble: Rectangle with Corners Rounded 6"/>
            <p:cNvSpPr/>
            <p:nvPr/>
          </p:nvSpPr>
          <p:spPr>
            <a:xfrm>
              <a:off x="6197760" y="2849760"/>
              <a:ext cx="2533680" cy="1266480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22" name="TextBox 10"/>
            <p:cNvSpPr/>
            <p:nvPr/>
          </p:nvSpPr>
          <p:spPr>
            <a:xfrm>
              <a:off x="6109200" y="3108960"/>
              <a:ext cx="2750760" cy="819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3600" spc="-1" strike="noStrike">
                  <a:solidFill>
                    <a:srgbClr val="ffffff"/>
                  </a:solidFill>
                  <a:latin typeface="Calibri"/>
                </a:rPr>
                <a:t>"Welcome!"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623" name="Group 2"/>
          <p:cNvGrpSpPr/>
          <p:nvPr/>
        </p:nvGrpSpPr>
        <p:grpSpPr>
          <a:xfrm>
            <a:off x="8775360" y="2242440"/>
            <a:ext cx="3442680" cy="1266480"/>
            <a:chOff x="8775360" y="2242440"/>
            <a:chExt cx="3442680" cy="1266480"/>
          </a:xfrm>
        </p:grpSpPr>
        <p:sp>
          <p:nvSpPr>
            <p:cNvPr id="624" name="Speech Bubble: Rectangle with Corners Rounded 1"/>
            <p:cNvSpPr/>
            <p:nvPr/>
          </p:nvSpPr>
          <p:spPr>
            <a:xfrm>
              <a:off x="8775360" y="2242440"/>
              <a:ext cx="3132000" cy="1266480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25" name="TextBox 20"/>
            <p:cNvSpPr/>
            <p:nvPr/>
          </p:nvSpPr>
          <p:spPr>
            <a:xfrm>
              <a:off x="9039960" y="2486880"/>
              <a:ext cx="3178080" cy="751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Calibri"/>
                </a:rPr>
                <a:t>Runtime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sp>
        <p:nvSpPr>
          <p:cNvPr id="626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A9D312-ADBA-439B-9D31-518E8EF0C6E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8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2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5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8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Application>LibreOffice/7.2.4.1$Windows_X86_64 LibreOffice_project/27d75539669ac387bb498e35313b970b7fe9c4f9</Application>
  <AppVersion>15.0000</AppVersion>
  <Words>2819</Words>
  <Paragraphs>615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computer programming;programming;C#;програмиране;кодиране</cp:category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Sofware Sofware University SoftUni programming coding software development education training course курс програмиране кодене кодиране СофтУни</cp:keywords>
  <dc:language>bg-BG</dc:language>
  <cp:lastModifiedBy>Topuzakova, Desislava</cp:lastModifiedBy>
  <dcterms:modified xsi:type="dcterms:W3CDTF">2021-09-29T19:57:02Z</dcterms:modified>
  <cp:revision>29</cp:revision>
  <dc:subject>Coding 101 Course</dc:subject>
  <dc:title>Повторения (цикли)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Widescreen</vt:lpwstr>
  </property>
  <property fmtid="{D5CDD505-2E9C-101B-9397-08002B2CF9AE}" pid="4" name="Slides">
    <vt:i4>49</vt:i4>
  </property>
</Properties>
</file>