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f222d1c7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f222d1c7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7f222d1c7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7f222d1c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f222de19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f222de19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f222de19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f222de19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f222d1c7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f222d1c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f222de19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f222de19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f222d1c7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7f222d1c7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f222de19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f222de19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f222de19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f222de19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f222de19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f222de19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f222d1c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f222d1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Police articles : Roman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c2bb942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c2bb942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f222de19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f222de19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c2bb9424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c2bb9424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7f222d1c7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7f222d1c7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7f222de19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7f222de19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f222de19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f222de1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f222d1c7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7f222d1c7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f222d1c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f222d1c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f222d1c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f222d1c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c2bb9424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c2bb9424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f222d1c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f222d1c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f222d1c7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f222d1c7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23.png"/><Relationship Id="rId7" Type="http://schemas.openxmlformats.org/officeDocument/2006/relationships/image" Target="../media/image14.png"/><Relationship Id="rId8"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25.png"/><Relationship Id="rId6" Type="http://schemas.openxmlformats.org/officeDocument/2006/relationships/image" Target="../media/image16.png"/><Relationship Id="rId7"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632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Analyzing Police Misconduct in North vs. South of Chicago</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20000"/>
          </a:bodyPr>
          <a:lstStyle/>
          <a:p>
            <a:pPr indent="0" lvl="0" marL="0" rtl="0" algn="ctr">
              <a:lnSpc>
                <a:spcPct val="90000"/>
              </a:lnSpc>
              <a:spcBef>
                <a:spcPts val="0"/>
              </a:spcBef>
              <a:spcAft>
                <a:spcPts val="0"/>
              </a:spcAft>
              <a:buSzPts val="852"/>
              <a:buNone/>
            </a:pPr>
            <a:r>
              <a:rPr lang="en" sz="2530">
                <a:solidFill>
                  <a:schemeClr val="dk1"/>
                </a:solidFill>
              </a:rPr>
              <a:t>The Wise Kingfishers:</a:t>
            </a:r>
            <a:endParaRPr sz="2530">
              <a:solidFill>
                <a:schemeClr val="dk1"/>
              </a:solidFill>
            </a:endParaRPr>
          </a:p>
          <a:p>
            <a:pPr indent="0" lvl="0" marL="0" rtl="0" algn="ctr">
              <a:lnSpc>
                <a:spcPct val="90000"/>
              </a:lnSpc>
              <a:spcBef>
                <a:spcPts val="0"/>
              </a:spcBef>
              <a:spcAft>
                <a:spcPts val="0"/>
              </a:spcAft>
              <a:buSzPts val="852"/>
              <a:buNone/>
            </a:pPr>
            <a:r>
              <a:rPr lang="en" sz="2530">
                <a:solidFill>
                  <a:schemeClr val="dk1"/>
                </a:solidFill>
              </a:rPr>
              <a:t>Roman Svintitskyy and Shalini Roy</a:t>
            </a:r>
            <a:endParaRPr sz="12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D3 Data Visualizations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192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5000"/>
              <a:t>Q1</a:t>
            </a:r>
            <a:r>
              <a:rPr lang="en"/>
              <a:t>: </a:t>
            </a:r>
            <a:r>
              <a:rPr lang="en"/>
              <a:t>What is the distribution of complaint categories across the North and South of the city? Within those categories, how many complaints involved using weapons or firearms by police officers?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6736975" y="1855100"/>
            <a:ext cx="1627100" cy="1627100"/>
          </a:xfrm>
          <a:prstGeom prst="rect">
            <a:avLst/>
          </a:prstGeom>
          <a:noFill/>
          <a:ln>
            <a:noFill/>
          </a:ln>
        </p:spPr>
      </p:pic>
      <p:sp>
        <p:nvSpPr>
          <p:cNvPr id="149" name="Google Shape;149;p24"/>
          <p:cNvSpPr txBox="1"/>
          <p:nvPr/>
        </p:nvSpPr>
        <p:spPr>
          <a:xfrm>
            <a:off x="6404850" y="224250"/>
            <a:ext cx="2606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Top 3: Operation/Personnel Violations, </a:t>
            </a:r>
            <a:r>
              <a:rPr lang="en">
                <a:solidFill>
                  <a:schemeClr val="dk1"/>
                </a:solidFill>
                <a:highlight>
                  <a:srgbClr val="FF0000"/>
                </a:highlight>
                <a:latin typeface="Average"/>
                <a:ea typeface="Average"/>
                <a:cs typeface="Average"/>
                <a:sym typeface="Average"/>
              </a:rPr>
              <a:t>Use of Force</a:t>
            </a:r>
            <a:r>
              <a:rPr lang="en">
                <a:solidFill>
                  <a:schemeClr val="dk1"/>
                </a:solidFill>
                <a:latin typeface="Average"/>
                <a:ea typeface="Average"/>
                <a:cs typeface="Average"/>
                <a:sym typeface="Average"/>
              </a:rPr>
              <a:t>, and Verbal Abuse</a:t>
            </a:r>
            <a:endParaRPr>
              <a:solidFill>
                <a:schemeClr val="dk1"/>
              </a:solidFill>
              <a:latin typeface="Average"/>
              <a:ea typeface="Average"/>
              <a:cs typeface="Average"/>
              <a:sym typeface="Average"/>
            </a:endParaRPr>
          </a:p>
        </p:txBody>
      </p:sp>
      <p:pic>
        <p:nvPicPr>
          <p:cNvPr id="150" name="Google Shape;150;p24"/>
          <p:cNvPicPr preferRelativeResize="0"/>
          <p:nvPr/>
        </p:nvPicPr>
        <p:blipFill>
          <a:blip r:embed="rId4">
            <a:alphaModFix/>
          </a:blip>
          <a:stretch>
            <a:fillRect/>
          </a:stretch>
        </p:blipFill>
        <p:spPr>
          <a:xfrm>
            <a:off x="218225" y="711488"/>
            <a:ext cx="6100052" cy="37205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a:off x="6759399" y="1758201"/>
            <a:ext cx="1627100" cy="1627100"/>
          </a:xfrm>
          <a:prstGeom prst="rect">
            <a:avLst/>
          </a:prstGeom>
          <a:noFill/>
          <a:ln>
            <a:noFill/>
          </a:ln>
        </p:spPr>
      </p:pic>
      <p:sp>
        <p:nvSpPr>
          <p:cNvPr id="156" name="Google Shape;156;p25"/>
          <p:cNvSpPr txBox="1"/>
          <p:nvPr/>
        </p:nvSpPr>
        <p:spPr>
          <a:xfrm>
            <a:off x="6404850" y="224250"/>
            <a:ext cx="2606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Top 3: Operation/Personnel Violations, </a:t>
            </a:r>
            <a:r>
              <a:rPr lang="en">
                <a:solidFill>
                  <a:schemeClr val="dk1"/>
                </a:solidFill>
                <a:highlight>
                  <a:srgbClr val="FF0000"/>
                </a:highlight>
                <a:latin typeface="Average"/>
                <a:ea typeface="Average"/>
                <a:cs typeface="Average"/>
                <a:sym typeface="Average"/>
              </a:rPr>
              <a:t>Use of Force,</a:t>
            </a:r>
            <a:r>
              <a:rPr lang="en">
                <a:solidFill>
                  <a:schemeClr val="dk1"/>
                </a:solidFill>
                <a:latin typeface="Average"/>
                <a:ea typeface="Average"/>
                <a:cs typeface="Average"/>
                <a:sym typeface="Average"/>
              </a:rPr>
              <a:t> and Illegal Search</a:t>
            </a:r>
            <a:endParaRPr>
              <a:solidFill>
                <a:schemeClr val="dk1"/>
              </a:solidFill>
              <a:latin typeface="Average"/>
              <a:ea typeface="Average"/>
              <a:cs typeface="Average"/>
              <a:sym typeface="Average"/>
            </a:endParaRPr>
          </a:p>
        </p:txBody>
      </p:sp>
      <p:pic>
        <p:nvPicPr>
          <p:cNvPr id="157" name="Google Shape;157;p25"/>
          <p:cNvPicPr preferRelativeResize="0"/>
          <p:nvPr/>
        </p:nvPicPr>
        <p:blipFill>
          <a:blip r:embed="rId4">
            <a:alphaModFix/>
          </a:blip>
          <a:stretch>
            <a:fillRect/>
          </a:stretch>
        </p:blipFill>
        <p:spPr>
          <a:xfrm>
            <a:off x="304800" y="691275"/>
            <a:ext cx="6100050" cy="37609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397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5000"/>
              <a:t>Q2</a:t>
            </a:r>
            <a:r>
              <a:rPr lang="en"/>
              <a:t>: </a:t>
            </a:r>
            <a:r>
              <a:rPr lang="en"/>
              <a:t>What is the distribution of police misconduct allegations (total count and per capita values) per police district across the North and South of the city? Then, what is the racial distribution of the civilian community and police officers per given police district?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7"/>
          <p:cNvPicPr preferRelativeResize="0"/>
          <p:nvPr/>
        </p:nvPicPr>
        <p:blipFill>
          <a:blip r:embed="rId3">
            <a:alphaModFix/>
          </a:blip>
          <a:stretch>
            <a:fillRect/>
          </a:stretch>
        </p:blipFill>
        <p:spPr>
          <a:xfrm>
            <a:off x="42575" y="667875"/>
            <a:ext cx="4453226" cy="3534999"/>
          </a:xfrm>
          <a:prstGeom prst="rect">
            <a:avLst/>
          </a:prstGeom>
          <a:noFill/>
          <a:ln>
            <a:noFill/>
          </a:ln>
        </p:spPr>
      </p:pic>
      <p:pic>
        <p:nvPicPr>
          <p:cNvPr id="168" name="Google Shape;168;p27"/>
          <p:cNvPicPr preferRelativeResize="0"/>
          <p:nvPr/>
        </p:nvPicPr>
        <p:blipFill>
          <a:blip r:embed="rId4">
            <a:alphaModFix/>
          </a:blip>
          <a:stretch>
            <a:fillRect/>
          </a:stretch>
        </p:blipFill>
        <p:spPr>
          <a:xfrm>
            <a:off x="4572007" y="667875"/>
            <a:ext cx="4547093" cy="353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400"/>
              <a:t>ML</a:t>
            </a:r>
            <a:endParaRPr sz="6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1688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5000"/>
              <a:t>Q1</a:t>
            </a:r>
            <a:r>
              <a:rPr lang="en"/>
              <a:t>: </a:t>
            </a:r>
            <a:r>
              <a:rPr lang="en"/>
              <a:t>Two time-series predictive models that predict the number of police officers for the North and South side of Chicago, respectively, while accounting for the number of allegations per 10,000 people.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0"/>
          <p:cNvPicPr preferRelativeResize="0"/>
          <p:nvPr/>
        </p:nvPicPr>
        <p:blipFill>
          <a:blip r:embed="rId3">
            <a:alphaModFix/>
          </a:blip>
          <a:stretch>
            <a:fillRect/>
          </a:stretch>
        </p:blipFill>
        <p:spPr>
          <a:xfrm>
            <a:off x="129975" y="1668563"/>
            <a:ext cx="4064925" cy="2021550"/>
          </a:xfrm>
          <a:prstGeom prst="rect">
            <a:avLst/>
          </a:prstGeom>
          <a:noFill/>
          <a:ln>
            <a:noFill/>
          </a:ln>
        </p:spPr>
      </p:pic>
      <p:pic>
        <p:nvPicPr>
          <p:cNvPr id="184" name="Google Shape;184;p30"/>
          <p:cNvPicPr preferRelativeResize="0"/>
          <p:nvPr/>
        </p:nvPicPr>
        <p:blipFill>
          <a:blip r:embed="rId4">
            <a:alphaModFix/>
          </a:blip>
          <a:stretch>
            <a:fillRect/>
          </a:stretch>
        </p:blipFill>
        <p:spPr>
          <a:xfrm>
            <a:off x="1295663" y="4276350"/>
            <a:ext cx="1733550" cy="685800"/>
          </a:xfrm>
          <a:prstGeom prst="rect">
            <a:avLst/>
          </a:prstGeom>
          <a:noFill/>
          <a:ln>
            <a:noFill/>
          </a:ln>
        </p:spPr>
      </p:pic>
      <p:pic>
        <p:nvPicPr>
          <p:cNvPr id="185" name="Google Shape;185;p30"/>
          <p:cNvPicPr preferRelativeResize="0"/>
          <p:nvPr/>
        </p:nvPicPr>
        <p:blipFill>
          <a:blip r:embed="rId5">
            <a:alphaModFix/>
          </a:blip>
          <a:stretch>
            <a:fillRect/>
          </a:stretch>
        </p:blipFill>
        <p:spPr>
          <a:xfrm>
            <a:off x="1348900" y="0"/>
            <a:ext cx="1627100" cy="1627100"/>
          </a:xfrm>
          <a:prstGeom prst="rect">
            <a:avLst/>
          </a:prstGeom>
          <a:noFill/>
          <a:ln>
            <a:noFill/>
          </a:ln>
        </p:spPr>
      </p:pic>
      <p:pic>
        <p:nvPicPr>
          <p:cNvPr id="186" name="Google Shape;186;p30"/>
          <p:cNvPicPr preferRelativeResize="0"/>
          <p:nvPr/>
        </p:nvPicPr>
        <p:blipFill>
          <a:blip r:embed="rId6">
            <a:alphaModFix/>
          </a:blip>
          <a:stretch>
            <a:fillRect/>
          </a:stretch>
        </p:blipFill>
        <p:spPr>
          <a:xfrm>
            <a:off x="4751710" y="1668575"/>
            <a:ext cx="4150240" cy="2021525"/>
          </a:xfrm>
          <a:prstGeom prst="rect">
            <a:avLst/>
          </a:prstGeom>
          <a:noFill/>
          <a:ln>
            <a:noFill/>
          </a:ln>
        </p:spPr>
      </p:pic>
      <p:pic>
        <p:nvPicPr>
          <p:cNvPr id="187" name="Google Shape;187;p30"/>
          <p:cNvPicPr preferRelativeResize="0"/>
          <p:nvPr/>
        </p:nvPicPr>
        <p:blipFill>
          <a:blip r:embed="rId7">
            <a:alphaModFix/>
          </a:blip>
          <a:stretch>
            <a:fillRect/>
          </a:stretch>
        </p:blipFill>
        <p:spPr>
          <a:xfrm>
            <a:off x="5950525" y="4257293"/>
            <a:ext cx="1752600" cy="723900"/>
          </a:xfrm>
          <a:prstGeom prst="rect">
            <a:avLst/>
          </a:prstGeom>
          <a:noFill/>
          <a:ln>
            <a:noFill/>
          </a:ln>
        </p:spPr>
      </p:pic>
      <p:pic>
        <p:nvPicPr>
          <p:cNvPr id="188" name="Google Shape;188;p30"/>
          <p:cNvPicPr preferRelativeResize="0"/>
          <p:nvPr/>
        </p:nvPicPr>
        <p:blipFill>
          <a:blip r:embed="rId8">
            <a:alphaModFix/>
          </a:blip>
          <a:stretch>
            <a:fillRect/>
          </a:stretch>
        </p:blipFill>
        <p:spPr>
          <a:xfrm>
            <a:off x="6013274" y="-47074"/>
            <a:ext cx="1627100" cy="1627100"/>
          </a:xfrm>
          <a:prstGeom prst="rect">
            <a:avLst/>
          </a:prstGeom>
          <a:noFill/>
          <a:ln>
            <a:noFill/>
          </a:ln>
        </p:spPr>
      </p:pic>
      <p:sp>
        <p:nvSpPr>
          <p:cNvPr id="189" name="Google Shape;189;p30"/>
          <p:cNvSpPr txBox="1"/>
          <p:nvPr/>
        </p:nvSpPr>
        <p:spPr>
          <a:xfrm>
            <a:off x="1613650" y="3821225"/>
            <a:ext cx="1199100" cy="400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Predictions</a:t>
            </a:r>
            <a:endParaRPr>
              <a:latin typeface="Oswald"/>
              <a:ea typeface="Oswald"/>
              <a:cs typeface="Oswald"/>
              <a:sym typeface="Oswald"/>
            </a:endParaRPr>
          </a:p>
        </p:txBody>
      </p:sp>
      <p:sp>
        <p:nvSpPr>
          <p:cNvPr id="190" name="Google Shape;190;p30"/>
          <p:cNvSpPr txBox="1"/>
          <p:nvPr/>
        </p:nvSpPr>
        <p:spPr>
          <a:xfrm>
            <a:off x="6227275" y="3821225"/>
            <a:ext cx="1199100" cy="400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swald"/>
                <a:ea typeface="Oswald"/>
                <a:cs typeface="Oswald"/>
                <a:sym typeface="Oswald"/>
              </a:rPr>
              <a:t>Predictions</a:t>
            </a:r>
            <a:endParaRPr>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1397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5000"/>
              <a:t>Q2</a:t>
            </a:r>
            <a:r>
              <a:rPr lang="en"/>
              <a:t>: </a:t>
            </a:r>
            <a:r>
              <a:rPr lang="en"/>
              <a:t>A machine learning model predicting the number of TRRs per year in the north and south sides of Chicago, accounting for such features as demographics of the officers and the communities we serve + hyperparameter tuning.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Background</a:t>
            </a:r>
            <a:endParaRPr/>
          </a:p>
        </p:txBody>
      </p:sp>
      <p:pic>
        <p:nvPicPr>
          <p:cNvPr id="66" name="Google Shape;66;p14"/>
          <p:cNvPicPr preferRelativeResize="0"/>
          <p:nvPr/>
        </p:nvPicPr>
        <p:blipFill>
          <a:blip r:embed="rId3">
            <a:alphaModFix/>
          </a:blip>
          <a:stretch>
            <a:fillRect/>
          </a:stretch>
        </p:blipFill>
        <p:spPr>
          <a:xfrm>
            <a:off x="473488" y="1158900"/>
            <a:ext cx="3879134" cy="3820976"/>
          </a:xfrm>
          <a:prstGeom prst="rect">
            <a:avLst/>
          </a:prstGeom>
          <a:noFill/>
          <a:ln>
            <a:noFill/>
          </a:ln>
        </p:spPr>
      </p:pic>
      <p:pic>
        <p:nvPicPr>
          <p:cNvPr id="67" name="Google Shape;67;p14"/>
          <p:cNvPicPr preferRelativeResize="0"/>
          <p:nvPr/>
        </p:nvPicPr>
        <p:blipFill>
          <a:blip r:embed="rId4">
            <a:alphaModFix/>
          </a:blip>
          <a:stretch>
            <a:fillRect/>
          </a:stretch>
        </p:blipFill>
        <p:spPr>
          <a:xfrm>
            <a:off x="4505021" y="1158900"/>
            <a:ext cx="4165489" cy="38209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2"/>
          <p:cNvPicPr preferRelativeResize="0"/>
          <p:nvPr/>
        </p:nvPicPr>
        <p:blipFill>
          <a:blip r:embed="rId3">
            <a:alphaModFix/>
          </a:blip>
          <a:stretch>
            <a:fillRect/>
          </a:stretch>
        </p:blipFill>
        <p:spPr>
          <a:xfrm>
            <a:off x="152400" y="935388"/>
            <a:ext cx="8839198" cy="3535679"/>
          </a:xfrm>
          <a:prstGeom prst="rect">
            <a:avLst/>
          </a:prstGeom>
          <a:noFill/>
          <a:ln>
            <a:noFill/>
          </a:ln>
        </p:spPr>
      </p:pic>
      <p:sp>
        <p:nvSpPr>
          <p:cNvPr id="201" name="Google Shape;201;p32"/>
          <p:cNvSpPr txBox="1"/>
          <p:nvPr/>
        </p:nvSpPr>
        <p:spPr>
          <a:xfrm>
            <a:off x="1303400" y="3733175"/>
            <a:ext cx="9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2020</a:t>
            </a:r>
            <a:endParaRPr>
              <a:latin typeface="Average"/>
              <a:ea typeface="Average"/>
              <a:cs typeface="Average"/>
              <a:sym typeface="Average"/>
            </a:endParaRPr>
          </a:p>
        </p:txBody>
      </p:sp>
      <p:sp>
        <p:nvSpPr>
          <p:cNvPr id="202" name="Google Shape;202;p32"/>
          <p:cNvSpPr/>
          <p:nvPr/>
        </p:nvSpPr>
        <p:spPr>
          <a:xfrm>
            <a:off x="1317400" y="3817275"/>
            <a:ext cx="588600" cy="210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a:off x="5584600" y="3817275"/>
            <a:ext cx="588600" cy="210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nvSpPr>
        <p:spPr>
          <a:xfrm>
            <a:off x="5556875" y="3727150"/>
            <a:ext cx="14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2020</a:t>
            </a:r>
            <a:endParaRPr>
              <a:latin typeface="Average"/>
              <a:ea typeface="Average"/>
              <a:cs typeface="Average"/>
              <a:sym typeface="Average"/>
            </a:endParaRPr>
          </a:p>
        </p:txBody>
      </p:sp>
      <p:sp>
        <p:nvSpPr>
          <p:cNvPr id="205" name="Google Shape;205;p32"/>
          <p:cNvSpPr txBox="1"/>
          <p:nvPr/>
        </p:nvSpPr>
        <p:spPr>
          <a:xfrm>
            <a:off x="123550" y="491450"/>
            <a:ext cx="16284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a:solidFill>
                  <a:schemeClr val="dk1"/>
                </a:solidFill>
                <a:latin typeface="Average"/>
                <a:ea typeface="Average"/>
                <a:cs typeface="Average"/>
                <a:sym typeface="Average"/>
              </a:rPr>
              <a:t>*Colormap : years</a:t>
            </a:r>
            <a:endParaRPr>
              <a:solidFill>
                <a:schemeClr val="dk1"/>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304800" y="1323100"/>
            <a:ext cx="8336660" cy="2391650"/>
          </a:xfrm>
          <a:prstGeom prst="rect">
            <a:avLst/>
          </a:prstGeom>
          <a:noFill/>
          <a:ln>
            <a:noFill/>
          </a:ln>
        </p:spPr>
      </p:pic>
      <p:sp>
        <p:nvSpPr>
          <p:cNvPr id="211" name="Google Shape;211;p33"/>
          <p:cNvSpPr/>
          <p:nvPr/>
        </p:nvSpPr>
        <p:spPr>
          <a:xfrm>
            <a:off x="322350" y="1569675"/>
            <a:ext cx="8336700" cy="21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nvSpPr>
        <p:spPr>
          <a:xfrm>
            <a:off x="363850" y="4068500"/>
            <a:ext cx="53916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Later we used XGBoost for good results (99% score)as it operates on a powerful gradient boosting framework</a:t>
            </a:r>
            <a:endParaRPr>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4"/>
          <p:cNvPicPr preferRelativeResize="0"/>
          <p:nvPr/>
        </p:nvPicPr>
        <p:blipFill>
          <a:blip r:embed="rId3">
            <a:alphaModFix/>
          </a:blip>
          <a:stretch>
            <a:fillRect/>
          </a:stretch>
        </p:blipFill>
        <p:spPr>
          <a:xfrm>
            <a:off x="414350" y="1183125"/>
            <a:ext cx="3332000" cy="2652700"/>
          </a:xfrm>
          <a:prstGeom prst="rect">
            <a:avLst/>
          </a:prstGeom>
          <a:noFill/>
          <a:ln>
            <a:noFill/>
          </a:ln>
        </p:spPr>
      </p:pic>
      <p:pic>
        <p:nvPicPr>
          <p:cNvPr id="218" name="Google Shape;218;p34"/>
          <p:cNvPicPr preferRelativeResize="0"/>
          <p:nvPr/>
        </p:nvPicPr>
        <p:blipFill>
          <a:blip r:embed="rId4">
            <a:alphaModFix/>
          </a:blip>
          <a:stretch>
            <a:fillRect/>
          </a:stretch>
        </p:blipFill>
        <p:spPr>
          <a:xfrm>
            <a:off x="990400" y="1552100"/>
            <a:ext cx="1058875" cy="299550"/>
          </a:xfrm>
          <a:prstGeom prst="rect">
            <a:avLst/>
          </a:prstGeom>
          <a:noFill/>
          <a:ln>
            <a:noFill/>
          </a:ln>
        </p:spPr>
      </p:pic>
      <p:pic>
        <p:nvPicPr>
          <p:cNvPr id="219" name="Google Shape;219;p34"/>
          <p:cNvPicPr preferRelativeResize="0"/>
          <p:nvPr/>
        </p:nvPicPr>
        <p:blipFill rotWithShape="1">
          <a:blip r:embed="rId5">
            <a:alphaModFix/>
          </a:blip>
          <a:srcRect b="0" l="25233" r="0" t="0"/>
          <a:stretch/>
        </p:blipFill>
        <p:spPr>
          <a:xfrm>
            <a:off x="2274800" y="3999200"/>
            <a:ext cx="1458375" cy="219075"/>
          </a:xfrm>
          <a:prstGeom prst="rect">
            <a:avLst/>
          </a:prstGeom>
          <a:noFill/>
          <a:ln>
            <a:noFill/>
          </a:ln>
        </p:spPr>
      </p:pic>
      <p:pic>
        <p:nvPicPr>
          <p:cNvPr id="220" name="Google Shape;220;p34"/>
          <p:cNvPicPr preferRelativeResize="0"/>
          <p:nvPr/>
        </p:nvPicPr>
        <p:blipFill>
          <a:blip r:embed="rId6">
            <a:alphaModFix/>
          </a:blip>
          <a:stretch>
            <a:fillRect/>
          </a:stretch>
        </p:blipFill>
        <p:spPr>
          <a:xfrm>
            <a:off x="3938200" y="266575"/>
            <a:ext cx="4765099" cy="4648324"/>
          </a:xfrm>
          <a:prstGeom prst="rect">
            <a:avLst/>
          </a:prstGeom>
          <a:noFill/>
          <a:ln>
            <a:noFill/>
          </a:ln>
        </p:spPr>
      </p:pic>
      <p:pic>
        <p:nvPicPr>
          <p:cNvPr id="221" name="Google Shape;221;p34"/>
          <p:cNvPicPr preferRelativeResize="0"/>
          <p:nvPr/>
        </p:nvPicPr>
        <p:blipFill rotWithShape="1">
          <a:blip r:embed="rId7">
            <a:alphaModFix/>
          </a:blip>
          <a:srcRect b="68027" l="34141" r="0" t="10675"/>
          <a:stretch/>
        </p:blipFill>
        <p:spPr>
          <a:xfrm>
            <a:off x="2274800" y="4453225"/>
            <a:ext cx="1458375" cy="189734"/>
          </a:xfrm>
          <a:prstGeom prst="rect">
            <a:avLst/>
          </a:prstGeom>
          <a:noFill/>
          <a:ln>
            <a:noFill/>
          </a:ln>
        </p:spPr>
      </p:pic>
      <p:sp>
        <p:nvSpPr>
          <p:cNvPr id="222" name="Google Shape;222;p34"/>
          <p:cNvSpPr txBox="1"/>
          <p:nvPr/>
        </p:nvSpPr>
        <p:spPr>
          <a:xfrm>
            <a:off x="454600" y="3912675"/>
            <a:ext cx="1683900" cy="369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Group</a:t>
            </a:r>
            <a:r>
              <a:rPr lang="en" sz="1200">
                <a:solidFill>
                  <a:schemeClr val="dk1"/>
                </a:solidFill>
                <a:latin typeface="Average"/>
                <a:ea typeface="Average"/>
                <a:cs typeface="Average"/>
                <a:sym typeface="Average"/>
              </a:rPr>
              <a:t> by beats + years</a:t>
            </a:r>
            <a:endParaRPr sz="1200">
              <a:solidFill>
                <a:schemeClr val="dk1"/>
              </a:solidFill>
              <a:latin typeface="Average"/>
              <a:ea typeface="Average"/>
              <a:cs typeface="Average"/>
              <a:sym typeface="Average"/>
            </a:endParaRPr>
          </a:p>
        </p:txBody>
      </p:sp>
      <p:sp>
        <p:nvSpPr>
          <p:cNvPr id="223" name="Google Shape;223;p34"/>
          <p:cNvSpPr txBox="1"/>
          <p:nvPr/>
        </p:nvSpPr>
        <p:spPr>
          <a:xfrm>
            <a:off x="454600" y="4369875"/>
            <a:ext cx="1683900" cy="369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Group </a:t>
            </a:r>
            <a:r>
              <a:rPr lang="en" sz="1200">
                <a:solidFill>
                  <a:schemeClr val="dk1"/>
                </a:solidFill>
                <a:latin typeface="Average"/>
                <a:ea typeface="Average"/>
                <a:cs typeface="Average"/>
                <a:sym typeface="Average"/>
              </a:rPr>
              <a:t> by sides + years</a:t>
            </a:r>
            <a:endParaRPr sz="1200">
              <a:solidFill>
                <a:schemeClr val="dk1"/>
              </a:solidFill>
              <a:latin typeface="Average"/>
              <a:ea typeface="Average"/>
              <a:cs typeface="Average"/>
              <a:sym typeface="Average"/>
            </a:endParaRPr>
          </a:p>
        </p:txBody>
      </p:sp>
      <p:sp>
        <p:nvSpPr>
          <p:cNvPr id="224" name="Google Shape;224;p34"/>
          <p:cNvSpPr txBox="1"/>
          <p:nvPr/>
        </p:nvSpPr>
        <p:spPr>
          <a:xfrm>
            <a:off x="325875" y="364400"/>
            <a:ext cx="92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E</a:t>
            </a:r>
            <a:r>
              <a:rPr lang="en" sz="3000">
                <a:solidFill>
                  <a:schemeClr val="dk1"/>
                </a:solidFill>
                <a:latin typeface="Oswald"/>
                <a:ea typeface="Oswald"/>
                <a:cs typeface="Oswald"/>
                <a:sym typeface="Oswald"/>
              </a:rPr>
              <a:t>xtra </a:t>
            </a:r>
            <a:endParaRPr>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Conclusions</a:t>
            </a:r>
            <a:endParaRPr/>
          </a:p>
        </p:txBody>
      </p:sp>
      <p:sp>
        <p:nvSpPr>
          <p:cNvPr id="230" name="Google Shape;230;p35"/>
          <p:cNvSpPr txBox="1"/>
          <p:nvPr>
            <p:ph idx="1" type="body"/>
          </p:nvPr>
        </p:nvSpPr>
        <p:spPr>
          <a:xfrm>
            <a:off x="311700" y="1847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Oswald"/>
                <a:ea typeface="Oswald"/>
                <a:cs typeface="Oswald"/>
                <a:sym typeface="Oswald"/>
              </a:rPr>
              <a:t>More alleged police misconduct on the south side per capita</a:t>
            </a:r>
            <a:endParaRPr sz="2700">
              <a:latin typeface="Oswald"/>
              <a:ea typeface="Oswald"/>
              <a:cs typeface="Oswald"/>
              <a:sym typeface="Oswald"/>
            </a:endParaRPr>
          </a:p>
          <a:p>
            <a:pPr indent="0" lvl="0" marL="0" rtl="0" algn="l">
              <a:spcBef>
                <a:spcPts val="1200"/>
              </a:spcBef>
              <a:spcAft>
                <a:spcPts val="0"/>
              </a:spcAft>
              <a:buNone/>
            </a:pPr>
            <a:r>
              <a:t/>
            </a:r>
            <a:endParaRPr sz="2700">
              <a:latin typeface="Oswald"/>
              <a:ea typeface="Oswald"/>
              <a:cs typeface="Oswald"/>
              <a:sym typeface="Oswald"/>
            </a:endParaRPr>
          </a:p>
          <a:p>
            <a:pPr indent="0" lvl="0" marL="0" rtl="0" algn="l">
              <a:spcBef>
                <a:spcPts val="1200"/>
              </a:spcBef>
              <a:spcAft>
                <a:spcPts val="0"/>
              </a:spcAft>
              <a:buNone/>
            </a:pPr>
            <a:r>
              <a:rPr lang="en" sz="2700">
                <a:latin typeface="Oswald"/>
                <a:ea typeface="Oswald"/>
                <a:cs typeface="Oswald"/>
                <a:sym typeface="Oswald"/>
              </a:rPr>
              <a:t>Correlation</a:t>
            </a:r>
            <a:r>
              <a:rPr lang="en" sz="2700">
                <a:latin typeface="Oswald"/>
                <a:ea typeface="Oswald"/>
                <a:cs typeface="Oswald"/>
                <a:sym typeface="Oswald"/>
              </a:rPr>
              <a:t> ≠ Causation ⇒ More research is needed</a:t>
            </a:r>
            <a:endParaRPr sz="2700">
              <a:latin typeface="Oswald"/>
              <a:ea typeface="Oswald"/>
              <a:cs typeface="Oswald"/>
              <a:sym typeface="Oswald"/>
            </a:endParaRPr>
          </a:p>
          <a:p>
            <a:pPr indent="0" lvl="0" marL="0" rtl="0" algn="l">
              <a:spcBef>
                <a:spcPts val="1200"/>
              </a:spcBef>
              <a:spcAft>
                <a:spcPts val="1200"/>
              </a:spcAft>
              <a:buNone/>
            </a:pPr>
            <a:r>
              <a:t/>
            </a:r>
            <a:endParaRPr sz="2700">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6" name="Google Shape;236;p36"/>
          <p:cNvSpPr txBox="1"/>
          <p:nvPr/>
        </p:nvSpPr>
        <p:spPr>
          <a:xfrm>
            <a:off x="448225" y="1186925"/>
            <a:ext cx="7104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dk1"/>
                </a:solidFill>
                <a:latin typeface="Oswald"/>
                <a:ea typeface="Oswald"/>
                <a:cs typeface="Oswald"/>
                <a:sym typeface="Oswald"/>
              </a:rPr>
              <a:t>THANK YOU FOR ATTENTION!</a:t>
            </a:r>
            <a:endParaRPr b="1" sz="5000">
              <a:solidFill>
                <a:schemeClr val="dk1"/>
              </a:solidFill>
              <a:latin typeface="Oswald"/>
              <a:ea typeface="Oswald"/>
              <a:cs typeface="Oswald"/>
              <a:sym typeface="Oswald"/>
            </a:endParaRPr>
          </a:p>
          <a:p>
            <a:pPr indent="0" lvl="0" marL="0" rtl="0" algn="l">
              <a:spcBef>
                <a:spcPts val="0"/>
              </a:spcBef>
              <a:spcAft>
                <a:spcPts val="0"/>
              </a:spcAft>
              <a:buNone/>
            </a:pPr>
            <a:r>
              <a:t/>
            </a:r>
            <a:endParaRPr b="1" sz="5000">
              <a:solidFill>
                <a:schemeClr val="dk1"/>
              </a:solidFill>
              <a:latin typeface="Oswald"/>
              <a:ea typeface="Oswald"/>
              <a:cs typeface="Oswald"/>
              <a:sym typeface="Oswald"/>
            </a:endParaRPr>
          </a:p>
          <a:p>
            <a:pPr indent="0" lvl="0" marL="0" rtl="0" algn="l">
              <a:spcBef>
                <a:spcPts val="0"/>
              </a:spcBef>
              <a:spcAft>
                <a:spcPts val="0"/>
              </a:spcAft>
              <a:buNone/>
            </a:pPr>
            <a:r>
              <a:rPr b="1" lang="en" sz="5000">
                <a:solidFill>
                  <a:schemeClr val="dk1"/>
                </a:solidFill>
                <a:latin typeface="Oswald"/>
                <a:ea typeface="Oswald"/>
                <a:cs typeface="Oswald"/>
                <a:sym typeface="Oswald"/>
              </a:rPr>
              <a:t>ANY QUESTIONS?</a:t>
            </a:r>
            <a:endParaRPr b="1" sz="5000">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Objectives</a:t>
            </a:r>
            <a:endParaRPr/>
          </a:p>
        </p:txBody>
      </p:sp>
      <p:sp>
        <p:nvSpPr>
          <p:cNvPr id="73" name="Google Shape;73;p15"/>
          <p:cNvSpPr txBox="1"/>
          <p:nvPr>
            <p:ph idx="1" type="body"/>
          </p:nvPr>
        </p:nvSpPr>
        <p:spPr>
          <a:xfrm>
            <a:off x="311700" y="1163700"/>
            <a:ext cx="8520600" cy="1469700"/>
          </a:xfrm>
          <a:prstGeom prst="rect">
            <a:avLst/>
          </a:prstGeom>
          <a:ln cap="flat" cmpd="sng" w="1905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400"/>
              <a:t>S</a:t>
            </a:r>
            <a:r>
              <a:rPr lang="en" sz="2400"/>
              <a:t>tudy a pattern of  allegations of  procedural misconduct by police officers in North vs. South sides of Chicago, while paying special attention to the racial, gender, and economic aspects.</a:t>
            </a:r>
            <a:endParaRPr sz="2400"/>
          </a:p>
        </p:txBody>
      </p:sp>
      <p:pic>
        <p:nvPicPr>
          <p:cNvPr id="74" name="Google Shape;74;p15"/>
          <p:cNvPicPr preferRelativeResize="0"/>
          <p:nvPr/>
        </p:nvPicPr>
        <p:blipFill rotWithShape="1">
          <a:blip r:embed="rId3">
            <a:alphaModFix/>
          </a:blip>
          <a:srcRect b="66483" l="0" r="19204" t="0"/>
          <a:stretch/>
        </p:blipFill>
        <p:spPr>
          <a:xfrm>
            <a:off x="228600" y="3014400"/>
            <a:ext cx="4581832" cy="1976701"/>
          </a:xfrm>
          <a:prstGeom prst="rect">
            <a:avLst/>
          </a:prstGeom>
          <a:noFill/>
          <a:ln>
            <a:noFill/>
          </a:ln>
        </p:spPr>
      </p:pic>
      <p:pic>
        <p:nvPicPr>
          <p:cNvPr id="75" name="Google Shape;75;p15"/>
          <p:cNvPicPr preferRelativeResize="0"/>
          <p:nvPr/>
        </p:nvPicPr>
        <p:blipFill rotWithShape="1">
          <a:blip r:embed="rId4">
            <a:alphaModFix/>
          </a:blip>
          <a:srcRect b="0" l="43741" r="0" t="63412"/>
          <a:stretch/>
        </p:blipFill>
        <p:spPr>
          <a:xfrm>
            <a:off x="5262549" y="2626975"/>
            <a:ext cx="3270102" cy="2211724"/>
          </a:xfrm>
          <a:prstGeom prst="rect">
            <a:avLst/>
          </a:prstGeom>
          <a:noFill/>
          <a:ln>
            <a:noFill/>
          </a:ln>
        </p:spPr>
      </p:pic>
      <p:pic>
        <p:nvPicPr>
          <p:cNvPr id="76" name="Google Shape;76;p15"/>
          <p:cNvPicPr preferRelativeResize="0"/>
          <p:nvPr/>
        </p:nvPicPr>
        <p:blipFill>
          <a:blip r:embed="rId5">
            <a:alphaModFix/>
          </a:blip>
          <a:stretch>
            <a:fillRect/>
          </a:stretch>
        </p:blipFill>
        <p:spPr>
          <a:xfrm>
            <a:off x="385475" y="4389850"/>
            <a:ext cx="391651" cy="391651"/>
          </a:xfrm>
          <a:prstGeom prst="rect">
            <a:avLst/>
          </a:prstGeom>
          <a:noFill/>
          <a:ln cap="flat" cmpd="sng" w="9525">
            <a:solidFill>
              <a:schemeClr val="accent1"/>
            </a:solidFill>
            <a:prstDash val="solid"/>
            <a:round/>
            <a:headEnd len="sm" w="sm" type="none"/>
            <a:tailEnd len="sm" w="sm" type="none"/>
          </a:ln>
        </p:spPr>
      </p:pic>
      <p:pic>
        <p:nvPicPr>
          <p:cNvPr id="77" name="Google Shape;77;p15"/>
          <p:cNvPicPr preferRelativeResize="0"/>
          <p:nvPr/>
        </p:nvPicPr>
        <p:blipFill>
          <a:blip r:embed="rId6">
            <a:alphaModFix/>
          </a:blip>
          <a:stretch>
            <a:fillRect/>
          </a:stretch>
        </p:blipFill>
        <p:spPr>
          <a:xfrm>
            <a:off x="5647700" y="4389850"/>
            <a:ext cx="391651" cy="391651"/>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6400"/>
              <a:t>SQL</a:t>
            </a:r>
            <a:endParaRPr sz="6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7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How many complaint reports are filed per capita on the north and south sides annually?</a:t>
            </a:r>
            <a:endParaRPr/>
          </a:p>
        </p:txBody>
      </p:sp>
      <p:pic>
        <p:nvPicPr>
          <p:cNvPr id="88" name="Google Shape;88;p17"/>
          <p:cNvPicPr preferRelativeResize="0"/>
          <p:nvPr/>
        </p:nvPicPr>
        <p:blipFill>
          <a:blip r:embed="rId3">
            <a:alphaModFix/>
          </a:blip>
          <a:stretch>
            <a:fillRect/>
          </a:stretch>
        </p:blipFill>
        <p:spPr>
          <a:xfrm>
            <a:off x="450526" y="1272625"/>
            <a:ext cx="5347325" cy="3684850"/>
          </a:xfrm>
          <a:prstGeom prst="rect">
            <a:avLst/>
          </a:prstGeom>
          <a:noFill/>
          <a:ln>
            <a:noFill/>
          </a:ln>
        </p:spPr>
      </p:pic>
      <p:sp>
        <p:nvSpPr>
          <p:cNvPr id="89" name="Google Shape;89;p17"/>
          <p:cNvSpPr txBox="1"/>
          <p:nvPr/>
        </p:nvSpPr>
        <p:spPr>
          <a:xfrm>
            <a:off x="6040450" y="2176675"/>
            <a:ext cx="2791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Complaints per capita south greater for every single year.</a:t>
            </a:r>
            <a:endParaRPr sz="21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53675"/>
            <a:ext cx="8520600" cy="98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a:t>
            </a:r>
            <a:r>
              <a:rPr lang="en"/>
              <a:t>What is the racial distribution of the complainants and the general population in the North vs. South sides of Chicago?</a:t>
            </a:r>
            <a:endParaRPr/>
          </a:p>
        </p:txBody>
      </p:sp>
      <p:pic>
        <p:nvPicPr>
          <p:cNvPr id="95" name="Google Shape;95;p18"/>
          <p:cNvPicPr preferRelativeResize="0"/>
          <p:nvPr/>
        </p:nvPicPr>
        <p:blipFill>
          <a:blip r:embed="rId3">
            <a:alphaModFix/>
          </a:blip>
          <a:stretch>
            <a:fillRect/>
          </a:stretch>
        </p:blipFill>
        <p:spPr>
          <a:xfrm>
            <a:off x="152400" y="1497188"/>
            <a:ext cx="8839201" cy="1468829"/>
          </a:xfrm>
          <a:prstGeom prst="rect">
            <a:avLst/>
          </a:prstGeom>
          <a:noFill/>
          <a:ln>
            <a:noFill/>
          </a:ln>
        </p:spPr>
      </p:pic>
      <p:pic>
        <p:nvPicPr>
          <p:cNvPr id="96" name="Google Shape;96;p18"/>
          <p:cNvPicPr preferRelativeResize="0"/>
          <p:nvPr/>
        </p:nvPicPr>
        <p:blipFill>
          <a:blip r:embed="rId4">
            <a:alphaModFix/>
          </a:blip>
          <a:stretch>
            <a:fillRect/>
          </a:stretch>
        </p:blipFill>
        <p:spPr>
          <a:xfrm>
            <a:off x="152400" y="3320129"/>
            <a:ext cx="8839201" cy="1451343"/>
          </a:xfrm>
          <a:prstGeom prst="rect">
            <a:avLst/>
          </a:prstGeom>
          <a:noFill/>
          <a:ln>
            <a:noFill/>
          </a:ln>
        </p:spPr>
      </p:pic>
      <p:pic>
        <p:nvPicPr>
          <p:cNvPr id="97" name="Google Shape;97;p18"/>
          <p:cNvPicPr preferRelativeResize="0"/>
          <p:nvPr/>
        </p:nvPicPr>
        <p:blipFill>
          <a:blip r:embed="rId5">
            <a:alphaModFix/>
          </a:blip>
          <a:stretch>
            <a:fillRect/>
          </a:stretch>
        </p:blipFill>
        <p:spPr>
          <a:xfrm>
            <a:off x="6557675" y="1418050"/>
            <a:ext cx="1627100" cy="1627100"/>
          </a:xfrm>
          <a:prstGeom prst="rect">
            <a:avLst/>
          </a:prstGeom>
          <a:noFill/>
          <a:ln>
            <a:noFill/>
          </a:ln>
        </p:spPr>
      </p:pic>
      <p:pic>
        <p:nvPicPr>
          <p:cNvPr id="98" name="Google Shape;98;p18"/>
          <p:cNvPicPr preferRelativeResize="0"/>
          <p:nvPr/>
        </p:nvPicPr>
        <p:blipFill>
          <a:blip r:embed="rId6">
            <a:alphaModFix/>
          </a:blip>
          <a:stretch>
            <a:fillRect/>
          </a:stretch>
        </p:blipFill>
        <p:spPr>
          <a:xfrm>
            <a:off x="6557674" y="3232251"/>
            <a:ext cx="1627100" cy="162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b="0" l="47745" r="0" t="0"/>
          <a:stretch/>
        </p:blipFill>
        <p:spPr>
          <a:xfrm>
            <a:off x="638875" y="963800"/>
            <a:ext cx="4618925" cy="1468825"/>
          </a:xfrm>
          <a:prstGeom prst="rect">
            <a:avLst/>
          </a:prstGeom>
          <a:noFill/>
          <a:ln>
            <a:noFill/>
          </a:ln>
        </p:spPr>
      </p:pic>
      <p:pic>
        <p:nvPicPr>
          <p:cNvPr id="104" name="Google Shape;104;p19"/>
          <p:cNvPicPr preferRelativeResize="0"/>
          <p:nvPr/>
        </p:nvPicPr>
        <p:blipFill rotWithShape="1">
          <a:blip r:embed="rId4">
            <a:alphaModFix/>
          </a:blip>
          <a:srcRect b="0" l="47745" r="0" t="0"/>
          <a:stretch/>
        </p:blipFill>
        <p:spPr>
          <a:xfrm>
            <a:off x="638875" y="2786725"/>
            <a:ext cx="4618925" cy="1451350"/>
          </a:xfrm>
          <a:prstGeom prst="rect">
            <a:avLst/>
          </a:prstGeom>
          <a:noFill/>
          <a:ln>
            <a:noFill/>
          </a:ln>
        </p:spPr>
      </p:pic>
      <p:pic>
        <p:nvPicPr>
          <p:cNvPr id="105" name="Google Shape;105;p19"/>
          <p:cNvPicPr preferRelativeResize="0"/>
          <p:nvPr/>
        </p:nvPicPr>
        <p:blipFill>
          <a:blip r:embed="rId5">
            <a:alphaModFix/>
          </a:blip>
          <a:stretch>
            <a:fillRect/>
          </a:stretch>
        </p:blipFill>
        <p:spPr>
          <a:xfrm>
            <a:off x="2747675" y="884650"/>
            <a:ext cx="1627100" cy="1627100"/>
          </a:xfrm>
          <a:prstGeom prst="rect">
            <a:avLst/>
          </a:prstGeom>
          <a:noFill/>
          <a:ln>
            <a:noFill/>
          </a:ln>
        </p:spPr>
      </p:pic>
      <p:pic>
        <p:nvPicPr>
          <p:cNvPr id="106" name="Google Shape;106;p19"/>
          <p:cNvPicPr preferRelativeResize="0"/>
          <p:nvPr/>
        </p:nvPicPr>
        <p:blipFill>
          <a:blip r:embed="rId6">
            <a:alphaModFix/>
          </a:blip>
          <a:stretch>
            <a:fillRect/>
          </a:stretch>
        </p:blipFill>
        <p:spPr>
          <a:xfrm>
            <a:off x="2823874" y="2698851"/>
            <a:ext cx="1627100" cy="1627100"/>
          </a:xfrm>
          <a:prstGeom prst="rect">
            <a:avLst/>
          </a:prstGeom>
          <a:noFill/>
          <a:ln>
            <a:noFill/>
          </a:ln>
        </p:spPr>
      </p:pic>
      <p:cxnSp>
        <p:nvCxnSpPr>
          <p:cNvPr id="107" name="Google Shape;107;p19"/>
          <p:cNvCxnSpPr/>
          <p:nvPr/>
        </p:nvCxnSpPr>
        <p:spPr>
          <a:xfrm>
            <a:off x="5208275" y="1288550"/>
            <a:ext cx="967200" cy="0"/>
          </a:xfrm>
          <a:prstGeom prst="straightConnector1">
            <a:avLst/>
          </a:prstGeom>
          <a:noFill/>
          <a:ln cap="flat" cmpd="sng" w="9525">
            <a:solidFill>
              <a:schemeClr val="dk2"/>
            </a:solidFill>
            <a:prstDash val="solid"/>
            <a:round/>
            <a:headEnd len="med" w="med" type="none"/>
            <a:tailEnd len="med" w="med" type="none"/>
          </a:ln>
        </p:spPr>
      </p:cxnSp>
      <p:sp>
        <p:nvSpPr>
          <p:cNvPr id="108" name="Google Shape;108;p19"/>
          <p:cNvSpPr txBox="1"/>
          <p:nvPr/>
        </p:nvSpPr>
        <p:spPr>
          <a:xfrm>
            <a:off x="6259400" y="1030150"/>
            <a:ext cx="32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1% total white pop.</a:t>
            </a:r>
            <a:endParaRPr>
              <a:solidFill>
                <a:schemeClr val="dk1"/>
              </a:solidFill>
              <a:latin typeface="Average"/>
              <a:ea typeface="Average"/>
              <a:cs typeface="Average"/>
              <a:sym typeface="Average"/>
            </a:endParaRPr>
          </a:p>
        </p:txBody>
      </p:sp>
      <p:cxnSp>
        <p:nvCxnSpPr>
          <p:cNvPr id="109" name="Google Shape;109;p19"/>
          <p:cNvCxnSpPr>
            <a:stCxn id="103" idx="3"/>
          </p:cNvCxnSpPr>
          <p:nvPr/>
        </p:nvCxnSpPr>
        <p:spPr>
          <a:xfrm>
            <a:off x="5257801" y="1698212"/>
            <a:ext cx="399000" cy="192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10" name="Google Shape;110;p19"/>
          <p:cNvCxnSpPr/>
          <p:nvPr/>
        </p:nvCxnSpPr>
        <p:spPr>
          <a:xfrm>
            <a:off x="5208275" y="1889760"/>
            <a:ext cx="967200" cy="0"/>
          </a:xfrm>
          <a:prstGeom prst="straightConnector1">
            <a:avLst/>
          </a:prstGeom>
          <a:noFill/>
          <a:ln cap="flat" cmpd="sng" w="9525">
            <a:solidFill>
              <a:schemeClr val="dk2"/>
            </a:solidFill>
            <a:prstDash val="solid"/>
            <a:round/>
            <a:headEnd len="med" w="med" type="none"/>
            <a:tailEnd len="med" w="med" type="none"/>
          </a:ln>
        </p:spPr>
      </p:cxnSp>
      <p:sp>
        <p:nvSpPr>
          <p:cNvPr id="111" name="Google Shape;111;p19"/>
          <p:cNvSpPr txBox="1"/>
          <p:nvPr/>
        </p:nvSpPr>
        <p:spPr>
          <a:xfrm>
            <a:off x="6259400" y="1639750"/>
            <a:ext cx="32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5% total resp. pop.</a:t>
            </a:r>
            <a:endParaRPr>
              <a:solidFill>
                <a:schemeClr val="dk1"/>
              </a:solidFill>
              <a:latin typeface="Average"/>
              <a:ea typeface="Average"/>
              <a:cs typeface="Average"/>
              <a:sym typeface="Average"/>
            </a:endParaRPr>
          </a:p>
        </p:txBody>
      </p:sp>
      <p:cxnSp>
        <p:nvCxnSpPr>
          <p:cNvPr id="112" name="Google Shape;112;p19"/>
          <p:cNvCxnSpPr/>
          <p:nvPr/>
        </p:nvCxnSpPr>
        <p:spPr>
          <a:xfrm>
            <a:off x="5208275" y="3955550"/>
            <a:ext cx="967200" cy="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19"/>
          <p:cNvSpPr txBox="1"/>
          <p:nvPr/>
        </p:nvSpPr>
        <p:spPr>
          <a:xfrm>
            <a:off x="6259400" y="3697150"/>
            <a:ext cx="32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16% total o/u  pop. </a:t>
            </a:r>
            <a:endParaRPr>
              <a:solidFill>
                <a:schemeClr val="dk1"/>
              </a:solidFill>
              <a:latin typeface="Average"/>
              <a:ea typeface="Average"/>
              <a:cs typeface="Average"/>
              <a:sym typeface="Average"/>
            </a:endParaRPr>
          </a:p>
        </p:txBody>
      </p:sp>
      <p:cxnSp>
        <p:nvCxnSpPr>
          <p:cNvPr id="114" name="Google Shape;114;p19"/>
          <p:cNvCxnSpPr/>
          <p:nvPr/>
        </p:nvCxnSpPr>
        <p:spPr>
          <a:xfrm>
            <a:off x="5132075" y="3345950"/>
            <a:ext cx="967200" cy="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9"/>
          <p:cNvSpPr txBox="1"/>
          <p:nvPr/>
        </p:nvSpPr>
        <p:spPr>
          <a:xfrm>
            <a:off x="6183200" y="3239950"/>
            <a:ext cx="32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5%  total white pop.</a:t>
            </a:r>
            <a:endParaRPr>
              <a:solidFill>
                <a:schemeClr val="dk1"/>
              </a:solidFill>
              <a:latin typeface="Average"/>
              <a:ea typeface="Average"/>
              <a:cs typeface="Average"/>
              <a:sym typeface="Average"/>
            </a:endParaRPr>
          </a:p>
        </p:txBody>
      </p:sp>
      <p:cxnSp>
        <p:nvCxnSpPr>
          <p:cNvPr id="116" name="Google Shape;116;p19"/>
          <p:cNvCxnSpPr/>
          <p:nvPr/>
        </p:nvCxnSpPr>
        <p:spPr>
          <a:xfrm>
            <a:off x="5132075" y="3117350"/>
            <a:ext cx="967200" cy="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19"/>
          <p:cNvSpPr txBox="1"/>
          <p:nvPr/>
        </p:nvSpPr>
        <p:spPr>
          <a:xfrm>
            <a:off x="6183200" y="2630350"/>
            <a:ext cx="283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4% total black pop. (3 times more on average than hispanics)</a:t>
            </a:r>
            <a:endParaRPr>
              <a:solidFill>
                <a:schemeClr val="dk1"/>
              </a:solidFill>
              <a:latin typeface="Average"/>
              <a:ea typeface="Average"/>
              <a:cs typeface="Average"/>
              <a:sym typeface="Average"/>
            </a:endParaRPr>
          </a:p>
        </p:txBody>
      </p:sp>
      <p:pic>
        <p:nvPicPr>
          <p:cNvPr id="118" name="Google Shape;118;p19"/>
          <p:cNvPicPr preferRelativeResize="0"/>
          <p:nvPr/>
        </p:nvPicPr>
        <p:blipFill>
          <a:blip r:embed="rId7">
            <a:alphaModFix/>
          </a:blip>
          <a:stretch>
            <a:fillRect/>
          </a:stretch>
        </p:blipFill>
        <p:spPr>
          <a:xfrm>
            <a:off x="609600" y="304800"/>
            <a:ext cx="4446276" cy="530522"/>
          </a:xfrm>
          <a:prstGeom prst="rect">
            <a:avLst/>
          </a:prstGeom>
          <a:noFill/>
          <a:ln>
            <a:noFill/>
          </a:ln>
        </p:spPr>
      </p:pic>
      <p:sp>
        <p:nvSpPr>
          <p:cNvPr id="119" name="Google Shape;119;p19"/>
          <p:cNvSpPr txBox="1"/>
          <p:nvPr/>
        </p:nvSpPr>
        <p:spPr>
          <a:xfrm>
            <a:off x="645000" y="4465425"/>
            <a:ext cx="7789800" cy="4002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What other factors apart from race are contributing to police misconduct on both sides of Chicago?</a:t>
            </a:r>
            <a:endParaRPr>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23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 What is the distribution of complaint categories in the North vs. South sides of Chicago?</a:t>
            </a:r>
            <a:endParaRPr/>
          </a:p>
        </p:txBody>
      </p:sp>
      <p:pic>
        <p:nvPicPr>
          <p:cNvPr id="125" name="Google Shape;125;p20"/>
          <p:cNvPicPr preferRelativeResize="0"/>
          <p:nvPr/>
        </p:nvPicPr>
        <p:blipFill>
          <a:blip r:embed="rId3">
            <a:alphaModFix/>
          </a:blip>
          <a:stretch>
            <a:fillRect/>
          </a:stretch>
        </p:blipFill>
        <p:spPr>
          <a:xfrm>
            <a:off x="600625" y="1233750"/>
            <a:ext cx="7620000" cy="3752850"/>
          </a:xfrm>
          <a:prstGeom prst="rect">
            <a:avLst/>
          </a:prstGeom>
          <a:noFill/>
          <a:ln>
            <a:noFill/>
          </a:ln>
        </p:spPr>
      </p:pic>
      <p:pic>
        <p:nvPicPr>
          <p:cNvPr id="126" name="Google Shape;126;p20"/>
          <p:cNvPicPr preferRelativeResize="0"/>
          <p:nvPr/>
        </p:nvPicPr>
        <p:blipFill>
          <a:blip r:embed="rId4">
            <a:alphaModFix/>
          </a:blip>
          <a:stretch>
            <a:fillRect/>
          </a:stretch>
        </p:blipFill>
        <p:spPr>
          <a:xfrm>
            <a:off x="2658025" y="2348150"/>
            <a:ext cx="1627100" cy="1627100"/>
          </a:xfrm>
          <a:prstGeom prst="rect">
            <a:avLst/>
          </a:prstGeom>
          <a:noFill/>
          <a:ln>
            <a:noFill/>
          </a:ln>
        </p:spPr>
      </p:pic>
      <p:pic>
        <p:nvPicPr>
          <p:cNvPr id="127" name="Google Shape;127;p20"/>
          <p:cNvPicPr preferRelativeResize="0"/>
          <p:nvPr/>
        </p:nvPicPr>
        <p:blipFill>
          <a:blip r:embed="rId5">
            <a:alphaModFix/>
          </a:blip>
          <a:stretch>
            <a:fillRect/>
          </a:stretch>
        </p:blipFill>
        <p:spPr>
          <a:xfrm>
            <a:off x="6468049" y="2296626"/>
            <a:ext cx="1627100" cy="162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 What is the median income of the population on the North vs. South sides of Chicago?</a:t>
            </a:r>
            <a:endParaRPr/>
          </a:p>
        </p:txBody>
      </p:sp>
      <p:pic>
        <p:nvPicPr>
          <p:cNvPr id="133" name="Google Shape;133;p21"/>
          <p:cNvPicPr preferRelativeResize="0"/>
          <p:nvPr/>
        </p:nvPicPr>
        <p:blipFill>
          <a:blip r:embed="rId3">
            <a:alphaModFix/>
          </a:blip>
          <a:stretch>
            <a:fillRect/>
          </a:stretch>
        </p:blipFill>
        <p:spPr>
          <a:xfrm>
            <a:off x="925600" y="2514825"/>
            <a:ext cx="6629400" cy="67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