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87" r:id="rId4"/>
    <p:sldId id="310" r:id="rId5"/>
    <p:sldId id="442" r:id="rId7"/>
    <p:sldId id="492" r:id="rId8"/>
    <p:sldId id="541" r:id="rId9"/>
    <p:sldId id="441" r:id="rId10"/>
    <p:sldId id="433" r:id="rId11"/>
    <p:sldId id="437" r:id="rId12"/>
    <p:sldId id="435" r:id="rId13"/>
    <p:sldId id="266" r:id="rId14"/>
    <p:sldId id="542" r:id="rId15"/>
    <p:sldId id="543" r:id="rId16"/>
    <p:sldId id="493" r:id="rId17"/>
    <p:sldId id="544" r:id="rId18"/>
    <p:sldId id="545" r:id="rId19"/>
    <p:sldId id="311" r:id="rId20"/>
    <p:sldId id="434" r:id="rId21"/>
    <p:sldId id="339" r:id="rId22"/>
    <p:sldId id="388" r:id="rId23"/>
    <p:sldId id="340" r:id="rId24"/>
    <p:sldId id="341" r:id="rId25"/>
    <p:sldId id="342" r:id="rId26"/>
    <p:sldId id="354" r:id="rId27"/>
    <p:sldId id="355" r:id="rId28"/>
    <p:sldId id="353" r:id="rId29"/>
    <p:sldId id="356" r:id="rId30"/>
    <p:sldId id="357" r:id="rId31"/>
    <p:sldId id="358" r:id="rId32"/>
    <p:sldId id="359" r:id="rId33"/>
    <p:sldId id="360" r:id="rId34"/>
    <p:sldId id="436" r:id="rId35"/>
    <p:sldId id="361" r:id="rId36"/>
    <p:sldId id="362" r:id="rId37"/>
    <p:sldId id="363" r:id="rId38"/>
    <p:sldId id="364" r:id="rId39"/>
    <p:sldId id="367" r:id="rId40"/>
    <p:sldId id="368" r:id="rId41"/>
    <p:sldId id="494" r:id="rId42"/>
    <p:sldId id="438" r:id="rId43"/>
    <p:sldId id="366" r:id="rId44"/>
    <p:sldId id="365" r:id="rId45"/>
    <p:sldId id="431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381" r:id="rId54"/>
    <p:sldId id="382" r:id="rId55"/>
    <p:sldId id="383" r:id="rId56"/>
    <p:sldId id="376" r:id="rId57"/>
    <p:sldId id="377" r:id="rId58"/>
    <p:sldId id="378" r:id="rId59"/>
    <p:sldId id="439" r:id="rId60"/>
    <p:sldId id="430" r:id="rId61"/>
    <p:sldId id="379" r:id="rId62"/>
    <p:sldId id="380" r:id="rId63"/>
    <p:sldId id="384" r:id="rId64"/>
    <p:sldId id="385" r:id="rId65"/>
    <p:sldId id="386" r:id="rId66"/>
    <p:sldId id="261" r:id="rId67"/>
  </p:sldIdLst>
  <p:sldSz cx="12192000" cy="6858000"/>
  <p:notesSz cx="6858000" cy="9144000"/>
  <p:custDataLst>
    <p:tags r:id="rId7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145"/>
    <a:srgbClr val="397CFF"/>
    <a:srgbClr val="0C183B"/>
    <a:srgbClr val="BDF2FF"/>
    <a:srgbClr val="28C365"/>
    <a:srgbClr val="04C8F8"/>
    <a:srgbClr val="170C3C"/>
    <a:srgbClr val="E5FAFF"/>
    <a:srgbClr val="11092B"/>
    <a:srgbClr val="0E0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311" autoAdjust="0"/>
    <p:restoredTop sz="96349" autoAdjust="0"/>
  </p:normalViewPr>
  <p:slideViewPr>
    <p:cSldViewPr snapToGrid="0" showGuides="1">
      <p:cViewPr varScale="1">
        <p:scale>
          <a:sx n="86" d="100"/>
          <a:sy n="86" d="100"/>
        </p:scale>
        <p:origin x="63" y="228"/>
      </p:cViewPr>
      <p:guideLst>
        <p:guide pos="395"/>
        <p:guide pos="7214"/>
        <p:guide orient="horz" pos="3856"/>
        <p:guide orient="horz" pos="2325"/>
        <p:guide pos="38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gs" Target="tags/tag3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9FAE5-07F6-438B-BC2E-B83FA3BBABBC}" type="datetimeFigureOut">
              <a:rPr lang="en-GB" smtClean="0"/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936B0-275A-4142-A443-D8E5216C10BD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236D2-7BA8-47F6-BDBD-5089F71552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236D2-7BA8-47F6-BDBD-5089F71552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236D2-7BA8-47F6-BDBD-5089F71552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FE641D-2993-48E9-B3EC-F716770397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39833-5FB0-425E-8302-C55275E49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FE641D-2993-48E9-B3EC-F716770397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39833-5FB0-425E-8302-C55275E49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手机样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FE641D-2993-48E9-B3EC-F716770397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F39833-5FB0-425E-8302-C55275E49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3933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阿里巴巴普惠体 M" panose="00020600040101010101" pitchFamily="18" charset="-122"/>
              </a:rPr>
              <a:t>思源黑体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阿里巴巴普惠体 M" panose="00020600040101010101" pitchFamily="18" charset="-122"/>
              </a:rPr>
              <a:t>CN Regular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阿里巴巴普惠体 M" panose="00020600040101010101" pitchFamily="18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优设标题黑"/>
                <a:ea typeface="优设标题黑"/>
                <a:cs typeface="阿里巴巴普惠体 M" panose="00020600040101010101" pitchFamily="18" charset="-122"/>
              </a:rPr>
              <a:t>优设标题黑、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阿里巴巴普惠体 M" panose="00020600040101010101" pitchFamily="18" charset="-122"/>
              </a:rPr>
              <a:t>思源黑体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Regular"/>
                <a:ea typeface="思源黑体 CN Regular"/>
                <a:cs typeface="阿里巴巴普惠体 M" panose="00020600040101010101" pitchFamily="18" charset="-122"/>
              </a:rPr>
              <a:t>CN Regular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/>
              <a:ea typeface="思源黑体 CN Regular"/>
              <a:cs typeface="阿里巴巴普惠体 M" panose="00020600040101010101" pitchFamily="18" charset="-122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4953000" y="-16197943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37087628" y="2286000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953000" y="20051486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-24046544" y="2286000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0"/>
                <a:alpha val="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2522200" y="939800"/>
            <a:ext cx="749682" cy="749682"/>
          </a:xfrm>
          <a:prstGeom prst="ellipse">
            <a:avLst/>
          </a:prstGeom>
          <a:solidFill>
            <a:srgbClr val="04C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522200" y="1976360"/>
            <a:ext cx="749682" cy="749682"/>
          </a:xfrm>
          <a:prstGeom prst="ellipse">
            <a:avLst/>
          </a:prstGeom>
          <a:solidFill>
            <a:srgbClr val="28C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0" name="图片 39" descr="图片包含 游戏机, 餐具, 碗, 杯子&#10;&#10;描述已自动生成"/>
          <p:cNvPicPr>
            <a:picLocks noChangeAspect="1"/>
          </p:cNvPicPr>
          <p:nvPr/>
        </p:nvPicPr>
        <p:blipFill rotWithShape="1">
          <a:blip r:embed="rId1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3" r="9476" b="8758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734185" y="1784985"/>
            <a:ext cx="8956675" cy="2157095"/>
          </a:xfrm>
          <a:prstGeom prst="rect">
            <a:avLst/>
          </a:prstGeom>
          <a:gradFill>
            <a:gsLst>
              <a:gs pos="0">
                <a:srgbClr val="104F55">
                  <a:alpha val="0"/>
                  <a:lumMod val="28000"/>
                  <a:lumOff val="72000"/>
                </a:srgbClr>
              </a:gs>
              <a:gs pos="85000">
                <a:srgbClr val="133457"/>
              </a:gs>
            </a:gsLst>
            <a:lin ang="0" scaled="0"/>
          </a:gradFill>
          <a:ln w="127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>
                <a:cs typeface="+mn-ea"/>
                <a:sym typeface="+mn-lt"/>
              </a:rPr>
              <a:t>Detour </a:t>
            </a:r>
            <a:r>
              <a:rPr lang="en-US" altLang="zh-CN" sz="6600">
                <a:sym typeface="+mn-ea"/>
              </a:rPr>
              <a:t>Algorithm</a:t>
            </a:r>
            <a:endParaRPr lang="en-US" altLang="zh-CN" sz="6600">
              <a:cs typeface="+mn-ea"/>
              <a:sym typeface="+mn-lt"/>
            </a:endParaRPr>
          </a:p>
        </p:txBody>
      </p:sp>
      <p:sp>
        <p:nvSpPr>
          <p:cNvPr id="128" name="任意多边形: 形状 127"/>
          <p:cNvSpPr/>
          <p:nvPr/>
        </p:nvSpPr>
        <p:spPr>
          <a:xfrm rot="16200000">
            <a:off x="10382646" y="4911685"/>
            <a:ext cx="1633936" cy="1984772"/>
          </a:xfrm>
          <a:custGeom>
            <a:avLst/>
            <a:gdLst>
              <a:gd name="connsiteX0" fmla="*/ 1529423 w 1633936"/>
              <a:gd name="connsiteY0" fmla="*/ 1775746 h 1984772"/>
              <a:gd name="connsiteX1" fmla="*/ 1633936 w 1633936"/>
              <a:gd name="connsiteY1" fmla="*/ 1880259 h 1984772"/>
              <a:gd name="connsiteX2" fmla="*/ 1529423 w 1633936"/>
              <a:gd name="connsiteY2" fmla="*/ 1984772 h 1984772"/>
              <a:gd name="connsiteX3" fmla="*/ 1424910 w 1633936"/>
              <a:gd name="connsiteY3" fmla="*/ 1880259 h 1984772"/>
              <a:gd name="connsiteX4" fmla="*/ 1529423 w 1633936"/>
              <a:gd name="connsiteY4" fmla="*/ 1775746 h 1984772"/>
              <a:gd name="connsiteX5" fmla="*/ 1244441 w 1633936"/>
              <a:gd name="connsiteY5" fmla="*/ 1775746 h 1984772"/>
              <a:gd name="connsiteX6" fmla="*/ 1348954 w 1633936"/>
              <a:gd name="connsiteY6" fmla="*/ 1880259 h 1984772"/>
              <a:gd name="connsiteX7" fmla="*/ 1244441 w 1633936"/>
              <a:gd name="connsiteY7" fmla="*/ 1984772 h 1984772"/>
              <a:gd name="connsiteX8" fmla="*/ 1139928 w 1633936"/>
              <a:gd name="connsiteY8" fmla="*/ 1880259 h 1984772"/>
              <a:gd name="connsiteX9" fmla="*/ 1244441 w 1633936"/>
              <a:gd name="connsiteY9" fmla="*/ 1775746 h 1984772"/>
              <a:gd name="connsiteX10" fmla="*/ 959459 w 1633936"/>
              <a:gd name="connsiteY10" fmla="*/ 1775746 h 1984772"/>
              <a:gd name="connsiteX11" fmla="*/ 1063972 w 1633936"/>
              <a:gd name="connsiteY11" fmla="*/ 1880259 h 1984772"/>
              <a:gd name="connsiteX12" fmla="*/ 959459 w 1633936"/>
              <a:gd name="connsiteY12" fmla="*/ 1984772 h 1984772"/>
              <a:gd name="connsiteX13" fmla="*/ 854946 w 1633936"/>
              <a:gd name="connsiteY13" fmla="*/ 1880259 h 1984772"/>
              <a:gd name="connsiteX14" fmla="*/ 959459 w 1633936"/>
              <a:gd name="connsiteY14" fmla="*/ 1775746 h 1984772"/>
              <a:gd name="connsiteX15" fmla="*/ 674477 w 1633936"/>
              <a:gd name="connsiteY15" fmla="*/ 1775746 h 1984772"/>
              <a:gd name="connsiteX16" fmla="*/ 778990 w 1633936"/>
              <a:gd name="connsiteY16" fmla="*/ 1880259 h 1984772"/>
              <a:gd name="connsiteX17" fmla="*/ 674477 w 1633936"/>
              <a:gd name="connsiteY17" fmla="*/ 1984772 h 1984772"/>
              <a:gd name="connsiteX18" fmla="*/ 569964 w 1633936"/>
              <a:gd name="connsiteY18" fmla="*/ 1880259 h 1984772"/>
              <a:gd name="connsiteX19" fmla="*/ 674477 w 1633936"/>
              <a:gd name="connsiteY19" fmla="*/ 1775746 h 1984772"/>
              <a:gd name="connsiteX20" fmla="*/ 389495 w 1633936"/>
              <a:gd name="connsiteY20" fmla="*/ 1775746 h 1984772"/>
              <a:gd name="connsiteX21" fmla="*/ 494008 w 1633936"/>
              <a:gd name="connsiteY21" fmla="*/ 1880259 h 1984772"/>
              <a:gd name="connsiteX22" fmla="*/ 389495 w 1633936"/>
              <a:gd name="connsiteY22" fmla="*/ 1984772 h 1984772"/>
              <a:gd name="connsiteX23" fmla="*/ 284982 w 1633936"/>
              <a:gd name="connsiteY23" fmla="*/ 1880259 h 1984772"/>
              <a:gd name="connsiteX24" fmla="*/ 389495 w 1633936"/>
              <a:gd name="connsiteY24" fmla="*/ 1775746 h 1984772"/>
              <a:gd name="connsiteX25" fmla="*/ 104513 w 1633936"/>
              <a:gd name="connsiteY25" fmla="*/ 1775746 h 1984772"/>
              <a:gd name="connsiteX26" fmla="*/ 209026 w 1633936"/>
              <a:gd name="connsiteY26" fmla="*/ 1880259 h 1984772"/>
              <a:gd name="connsiteX27" fmla="*/ 104513 w 1633936"/>
              <a:gd name="connsiteY27" fmla="*/ 1984772 h 1984772"/>
              <a:gd name="connsiteX28" fmla="*/ 0 w 1633936"/>
              <a:gd name="connsiteY28" fmla="*/ 1880259 h 1984772"/>
              <a:gd name="connsiteX29" fmla="*/ 104513 w 1633936"/>
              <a:gd name="connsiteY29" fmla="*/ 1775746 h 1984772"/>
              <a:gd name="connsiteX30" fmla="*/ 1529423 w 1633936"/>
              <a:gd name="connsiteY30" fmla="*/ 1522068 h 1984772"/>
              <a:gd name="connsiteX31" fmla="*/ 1633936 w 1633936"/>
              <a:gd name="connsiteY31" fmla="*/ 1626581 h 1984772"/>
              <a:gd name="connsiteX32" fmla="*/ 1529423 w 1633936"/>
              <a:gd name="connsiteY32" fmla="*/ 1731094 h 1984772"/>
              <a:gd name="connsiteX33" fmla="*/ 1424910 w 1633936"/>
              <a:gd name="connsiteY33" fmla="*/ 1626581 h 1984772"/>
              <a:gd name="connsiteX34" fmla="*/ 1529423 w 1633936"/>
              <a:gd name="connsiteY34" fmla="*/ 1522068 h 1984772"/>
              <a:gd name="connsiteX35" fmla="*/ 1244441 w 1633936"/>
              <a:gd name="connsiteY35" fmla="*/ 1522068 h 1984772"/>
              <a:gd name="connsiteX36" fmla="*/ 1348954 w 1633936"/>
              <a:gd name="connsiteY36" fmla="*/ 1626581 h 1984772"/>
              <a:gd name="connsiteX37" fmla="*/ 1244441 w 1633936"/>
              <a:gd name="connsiteY37" fmla="*/ 1731094 h 1984772"/>
              <a:gd name="connsiteX38" fmla="*/ 1139928 w 1633936"/>
              <a:gd name="connsiteY38" fmla="*/ 1626581 h 1984772"/>
              <a:gd name="connsiteX39" fmla="*/ 1244441 w 1633936"/>
              <a:gd name="connsiteY39" fmla="*/ 1522068 h 1984772"/>
              <a:gd name="connsiteX40" fmla="*/ 959459 w 1633936"/>
              <a:gd name="connsiteY40" fmla="*/ 1522068 h 1984772"/>
              <a:gd name="connsiteX41" fmla="*/ 1063972 w 1633936"/>
              <a:gd name="connsiteY41" fmla="*/ 1626581 h 1984772"/>
              <a:gd name="connsiteX42" fmla="*/ 959459 w 1633936"/>
              <a:gd name="connsiteY42" fmla="*/ 1731094 h 1984772"/>
              <a:gd name="connsiteX43" fmla="*/ 854946 w 1633936"/>
              <a:gd name="connsiteY43" fmla="*/ 1626581 h 1984772"/>
              <a:gd name="connsiteX44" fmla="*/ 959459 w 1633936"/>
              <a:gd name="connsiteY44" fmla="*/ 1522068 h 1984772"/>
              <a:gd name="connsiteX45" fmla="*/ 674477 w 1633936"/>
              <a:gd name="connsiteY45" fmla="*/ 1522068 h 1984772"/>
              <a:gd name="connsiteX46" fmla="*/ 778990 w 1633936"/>
              <a:gd name="connsiteY46" fmla="*/ 1626581 h 1984772"/>
              <a:gd name="connsiteX47" fmla="*/ 674477 w 1633936"/>
              <a:gd name="connsiteY47" fmla="*/ 1731094 h 1984772"/>
              <a:gd name="connsiteX48" fmla="*/ 569964 w 1633936"/>
              <a:gd name="connsiteY48" fmla="*/ 1626581 h 1984772"/>
              <a:gd name="connsiteX49" fmla="*/ 674477 w 1633936"/>
              <a:gd name="connsiteY49" fmla="*/ 1522068 h 1984772"/>
              <a:gd name="connsiteX50" fmla="*/ 389495 w 1633936"/>
              <a:gd name="connsiteY50" fmla="*/ 1522068 h 1984772"/>
              <a:gd name="connsiteX51" fmla="*/ 494008 w 1633936"/>
              <a:gd name="connsiteY51" fmla="*/ 1626581 h 1984772"/>
              <a:gd name="connsiteX52" fmla="*/ 389495 w 1633936"/>
              <a:gd name="connsiteY52" fmla="*/ 1731094 h 1984772"/>
              <a:gd name="connsiteX53" fmla="*/ 284982 w 1633936"/>
              <a:gd name="connsiteY53" fmla="*/ 1626581 h 1984772"/>
              <a:gd name="connsiteX54" fmla="*/ 389495 w 1633936"/>
              <a:gd name="connsiteY54" fmla="*/ 1522068 h 1984772"/>
              <a:gd name="connsiteX55" fmla="*/ 104513 w 1633936"/>
              <a:gd name="connsiteY55" fmla="*/ 1522068 h 1984772"/>
              <a:gd name="connsiteX56" fmla="*/ 209026 w 1633936"/>
              <a:gd name="connsiteY56" fmla="*/ 1626581 h 1984772"/>
              <a:gd name="connsiteX57" fmla="*/ 104513 w 1633936"/>
              <a:gd name="connsiteY57" fmla="*/ 1731094 h 1984772"/>
              <a:gd name="connsiteX58" fmla="*/ 0 w 1633936"/>
              <a:gd name="connsiteY58" fmla="*/ 1626581 h 1984772"/>
              <a:gd name="connsiteX59" fmla="*/ 104513 w 1633936"/>
              <a:gd name="connsiteY59" fmla="*/ 1522068 h 1984772"/>
              <a:gd name="connsiteX60" fmla="*/ 1529423 w 1633936"/>
              <a:gd name="connsiteY60" fmla="*/ 1268390 h 1984772"/>
              <a:gd name="connsiteX61" fmla="*/ 1633936 w 1633936"/>
              <a:gd name="connsiteY61" fmla="*/ 1372903 h 1984772"/>
              <a:gd name="connsiteX62" fmla="*/ 1529423 w 1633936"/>
              <a:gd name="connsiteY62" fmla="*/ 1477416 h 1984772"/>
              <a:gd name="connsiteX63" fmla="*/ 1424910 w 1633936"/>
              <a:gd name="connsiteY63" fmla="*/ 1372903 h 1984772"/>
              <a:gd name="connsiteX64" fmla="*/ 1529423 w 1633936"/>
              <a:gd name="connsiteY64" fmla="*/ 1268390 h 1984772"/>
              <a:gd name="connsiteX65" fmla="*/ 1244441 w 1633936"/>
              <a:gd name="connsiteY65" fmla="*/ 1268390 h 1984772"/>
              <a:gd name="connsiteX66" fmla="*/ 1348954 w 1633936"/>
              <a:gd name="connsiteY66" fmla="*/ 1372903 h 1984772"/>
              <a:gd name="connsiteX67" fmla="*/ 1244441 w 1633936"/>
              <a:gd name="connsiteY67" fmla="*/ 1477416 h 1984772"/>
              <a:gd name="connsiteX68" fmla="*/ 1139928 w 1633936"/>
              <a:gd name="connsiteY68" fmla="*/ 1372903 h 1984772"/>
              <a:gd name="connsiteX69" fmla="*/ 1244441 w 1633936"/>
              <a:gd name="connsiteY69" fmla="*/ 1268390 h 1984772"/>
              <a:gd name="connsiteX70" fmla="*/ 959459 w 1633936"/>
              <a:gd name="connsiteY70" fmla="*/ 1268390 h 1984772"/>
              <a:gd name="connsiteX71" fmla="*/ 1063972 w 1633936"/>
              <a:gd name="connsiteY71" fmla="*/ 1372903 h 1984772"/>
              <a:gd name="connsiteX72" fmla="*/ 959459 w 1633936"/>
              <a:gd name="connsiteY72" fmla="*/ 1477416 h 1984772"/>
              <a:gd name="connsiteX73" fmla="*/ 854946 w 1633936"/>
              <a:gd name="connsiteY73" fmla="*/ 1372903 h 1984772"/>
              <a:gd name="connsiteX74" fmla="*/ 959459 w 1633936"/>
              <a:gd name="connsiteY74" fmla="*/ 1268390 h 1984772"/>
              <a:gd name="connsiteX75" fmla="*/ 674477 w 1633936"/>
              <a:gd name="connsiteY75" fmla="*/ 1268390 h 1984772"/>
              <a:gd name="connsiteX76" fmla="*/ 778990 w 1633936"/>
              <a:gd name="connsiteY76" fmla="*/ 1372903 h 1984772"/>
              <a:gd name="connsiteX77" fmla="*/ 674477 w 1633936"/>
              <a:gd name="connsiteY77" fmla="*/ 1477416 h 1984772"/>
              <a:gd name="connsiteX78" fmla="*/ 569964 w 1633936"/>
              <a:gd name="connsiteY78" fmla="*/ 1372903 h 1984772"/>
              <a:gd name="connsiteX79" fmla="*/ 674477 w 1633936"/>
              <a:gd name="connsiteY79" fmla="*/ 1268390 h 1984772"/>
              <a:gd name="connsiteX80" fmla="*/ 389495 w 1633936"/>
              <a:gd name="connsiteY80" fmla="*/ 1268390 h 1984772"/>
              <a:gd name="connsiteX81" fmla="*/ 494008 w 1633936"/>
              <a:gd name="connsiteY81" fmla="*/ 1372903 h 1984772"/>
              <a:gd name="connsiteX82" fmla="*/ 389495 w 1633936"/>
              <a:gd name="connsiteY82" fmla="*/ 1477416 h 1984772"/>
              <a:gd name="connsiteX83" fmla="*/ 284982 w 1633936"/>
              <a:gd name="connsiteY83" fmla="*/ 1372903 h 1984772"/>
              <a:gd name="connsiteX84" fmla="*/ 389495 w 1633936"/>
              <a:gd name="connsiteY84" fmla="*/ 1268390 h 1984772"/>
              <a:gd name="connsiteX85" fmla="*/ 104513 w 1633936"/>
              <a:gd name="connsiteY85" fmla="*/ 1268390 h 1984772"/>
              <a:gd name="connsiteX86" fmla="*/ 209026 w 1633936"/>
              <a:gd name="connsiteY86" fmla="*/ 1372903 h 1984772"/>
              <a:gd name="connsiteX87" fmla="*/ 104513 w 1633936"/>
              <a:gd name="connsiteY87" fmla="*/ 1477416 h 1984772"/>
              <a:gd name="connsiteX88" fmla="*/ 0 w 1633936"/>
              <a:gd name="connsiteY88" fmla="*/ 1372903 h 1984772"/>
              <a:gd name="connsiteX89" fmla="*/ 104513 w 1633936"/>
              <a:gd name="connsiteY89" fmla="*/ 1268390 h 1984772"/>
              <a:gd name="connsiteX90" fmla="*/ 1529423 w 1633936"/>
              <a:gd name="connsiteY90" fmla="*/ 1014712 h 1984772"/>
              <a:gd name="connsiteX91" fmla="*/ 1633936 w 1633936"/>
              <a:gd name="connsiteY91" fmla="*/ 1119225 h 1984772"/>
              <a:gd name="connsiteX92" fmla="*/ 1529423 w 1633936"/>
              <a:gd name="connsiteY92" fmla="*/ 1223738 h 1984772"/>
              <a:gd name="connsiteX93" fmla="*/ 1424910 w 1633936"/>
              <a:gd name="connsiteY93" fmla="*/ 1119225 h 1984772"/>
              <a:gd name="connsiteX94" fmla="*/ 1529423 w 1633936"/>
              <a:gd name="connsiteY94" fmla="*/ 1014712 h 1984772"/>
              <a:gd name="connsiteX95" fmla="*/ 1244441 w 1633936"/>
              <a:gd name="connsiteY95" fmla="*/ 1014712 h 1984772"/>
              <a:gd name="connsiteX96" fmla="*/ 1348954 w 1633936"/>
              <a:gd name="connsiteY96" fmla="*/ 1119225 h 1984772"/>
              <a:gd name="connsiteX97" fmla="*/ 1244441 w 1633936"/>
              <a:gd name="connsiteY97" fmla="*/ 1223738 h 1984772"/>
              <a:gd name="connsiteX98" fmla="*/ 1139928 w 1633936"/>
              <a:gd name="connsiteY98" fmla="*/ 1119225 h 1984772"/>
              <a:gd name="connsiteX99" fmla="*/ 1244441 w 1633936"/>
              <a:gd name="connsiteY99" fmla="*/ 1014712 h 1984772"/>
              <a:gd name="connsiteX100" fmla="*/ 959459 w 1633936"/>
              <a:gd name="connsiteY100" fmla="*/ 1014712 h 1984772"/>
              <a:gd name="connsiteX101" fmla="*/ 1063972 w 1633936"/>
              <a:gd name="connsiteY101" fmla="*/ 1119225 h 1984772"/>
              <a:gd name="connsiteX102" fmla="*/ 959459 w 1633936"/>
              <a:gd name="connsiteY102" fmla="*/ 1223738 h 1984772"/>
              <a:gd name="connsiteX103" fmla="*/ 854946 w 1633936"/>
              <a:gd name="connsiteY103" fmla="*/ 1119225 h 1984772"/>
              <a:gd name="connsiteX104" fmla="*/ 959459 w 1633936"/>
              <a:gd name="connsiteY104" fmla="*/ 1014712 h 1984772"/>
              <a:gd name="connsiteX105" fmla="*/ 674477 w 1633936"/>
              <a:gd name="connsiteY105" fmla="*/ 1014712 h 1984772"/>
              <a:gd name="connsiteX106" fmla="*/ 778990 w 1633936"/>
              <a:gd name="connsiteY106" fmla="*/ 1119225 h 1984772"/>
              <a:gd name="connsiteX107" fmla="*/ 674477 w 1633936"/>
              <a:gd name="connsiteY107" fmla="*/ 1223738 h 1984772"/>
              <a:gd name="connsiteX108" fmla="*/ 569964 w 1633936"/>
              <a:gd name="connsiteY108" fmla="*/ 1119225 h 1984772"/>
              <a:gd name="connsiteX109" fmla="*/ 674477 w 1633936"/>
              <a:gd name="connsiteY109" fmla="*/ 1014712 h 1984772"/>
              <a:gd name="connsiteX110" fmla="*/ 389495 w 1633936"/>
              <a:gd name="connsiteY110" fmla="*/ 1014712 h 1984772"/>
              <a:gd name="connsiteX111" fmla="*/ 494008 w 1633936"/>
              <a:gd name="connsiteY111" fmla="*/ 1119225 h 1984772"/>
              <a:gd name="connsiteX112" fmla="*/ 389495 w 1633936"/>
              <a:gd name="connsiteY112" fmla="*/ 1223738 h 1984772"/>
              <a:gd name="connsiteX113" fmla="*/ 284982 w 1633936"/>
              <a:gd name="connsiteY113" fmla="*/ 1119225 h 1984772"/>
              <a:gd name="connsiteX114" fmla="*/ 389495 w 1633936"/>
              <a:gd name="connsiteY114" fmla="*/ 1014712 h 1984772"/>
              <a:gd name="connsiteX115" fmla="*/ 104513 w 1633936"/>
              <a:gd name="connsiteY115" fmla="*/ 1014712 h 1984772"/>
              <a:gd name="connsiteX116" fmla="*/ 209026 w 1633936"/>
              <a:gd name="connsiteY116" fmla="*/ 1119225 h 1984772"/>
              <a:gd name="connsiteX117" fmla="*/ 104513 w 1633936"/>
              <a:gd name="connsiteY117" fmla="*/ 1223738 h 1984772"/>
              <a:gd name="connsiteX118" fmla="*/ 0 w 1633936"/>
              <a:gd name="connsiteY118" fmla="*/ 1119225 h 1984772"/>
              <a:gd name="connsiteX119" fmla="*/ 104513 w 1633936"/>
              <a:gd name="connsiteY119" fmla="*/ 1014712 h 1984772"/>
              <a:gd name="connsiteX120" fmla="*/ 1529423 w 1633936"/>
              <a:gd name="connsiteY120" fmla="*/ 761034 h 1984772"/>
              <a:gd name="connsiteX121" fmla="*/ 1633936 w 1633936"/>
              <a:gd name="connsiteY121" fmla="*/ 865547 h 1984772"/>
              <a:gd name="connsiteX122" fmla="*/ 1529423 w 1633936"/>
              <a:gd name="connsiteY122" fmla="*/ 970060 h 1984772"/>
              <a:gd name="connsiteX123" fmla="*/ 1424910 w 1633936"/>
              <a:gd name="connsiteY123" fmla="*/ 865547 h 1984772"/>
              <a:gd name="connsiteX124" fmla="*/ 1529423 w 1633936"/>
              <a:gd name="connsiteY124" fmla="*/ 761034 h 1984772"/>
              <a:gd name="connsiteX125" fmla="*/ 1244441 w 1633936"/>
              <a:gd name="connsiteY125" fmla="*/ 761034 h 1984772"/>
              <a:gd name="connsiteX126" fmla="*/ 1348954 w 1633936"/>
              <a:gd name="connsiteY126" fmla="*/ 865547 h 1984772"/>
              <a:gd name="connsiteX127" fmla="*/ 1244441 w 1633936"/>
              <a:gd name="connsiteY127" fmla="*/ 970060 h 1984772"/>
              <a:gd name="connsiteX128" fmla="*/ 1139928 w 1633936"/>
              <a:gd name="connsiteY128" fmla="*/ 865547 h 1984772"/>
              <a:gd name="connsiteX129" fmla="*/ 1244441 w 1633936"/>
              <a:gd name="connsiteY129" fmla="*/ 761034 h 1984772"/>
              <a:gd name="connsiteX130" fmla="*/ 959459 w 1633936"/>
              <a:gd name="connsiteY130" fmla="*/ 761034 h 1984772"/>
              <a:gd name="connsiteX131" fmla="*/ 1063972 w 1633936"/>
              <a:gd name="connsiteY131" fmla="*/ 865547 h 1984772"/>
              <a:gd name="connsiteX132" fmla="*/ 959459 w 1633936"/>
              <a:gd name="connsiteY132" fmla="*/ 970060 h 1984772"/>
              <a:gd name="connsiteX133" fmla="*/ 854946 w 1633936"/>
              <a:gd name="connsiteY133" fmla="*/ 865547 h 1984772"/>
              <a:gd name="connsiteX134" fmla="*/ 959459 w 1633936"/>
              <a:gd name="connsiteY134" fmla="*/ 761034 h 1984772"/>
              <a:gd name="connsiteX135" fmla="*/ 674477 w 1633936"/>
              <a:gd name="connsiteY135" fmla="*/ 761034 h 1984772"/>
              <a:gd name="connsiteX136" fmla="*/ 778990 w 1633936"/>
              <a:gd name="connsiteY136" fmla="*/ 865547 h 1984772"/>
              <a:gd name="connsiteX137" fmla="*/ 674477 w 1633936"/>
              <a:gd name="connsiteY137" fmla="*/ 970060 h 1984772"/>
              <a:gd name="connsiteX138" fmla="*/ 569964 w 1633936"/>
              <a:gd name="connsiteY138" fmla="*/ 865547 h 1984772"/>
              <a:gd name="connsiteX139" fmla="*/ 674477 w 1633936"/>
              <a:gd name="connsiteY139" fmla="*/ 761034 h 1984772"/>
              <a:gd name="connsiteX140" fmla="*/ 389495 w 1633936"/>
              <a:gd name="connsiteY140" fmla="*/ 761034 h 1984772"/>
              <a:gd name="connsiteX141" fmla="*/ 494008 w 1633936"/>
              <a:gd name="connsiteY141" fmla="*/ 865547 h 1984772"/>
              <a:gd name="connsiteX142" fmla="*/ 389495 w 1633936"/>
              <a:gd name="connsiteY142" fmla="*/ 970060 h 1984772"/>
              <a:gd name="connsiteX143" fmla="*/ 284982 w 1633936"/>
              <a:gd name="connsiteY143" fmla="*/ 865547 h 1984772"/>
              <a:gd name="connsiteX144" fmla="*/ 389495 w 1633936"/>
              <a:gd name="connsiteY144" fmla="*/ 761034 h 1984772"/>
              <a:gd name="connsiteX145" fmla="*/ 104513 w 1633936"/>
              <a:gd name="connsiteY145" fmla="*/ 761034 h 1984772"/>
              <a:gd name="connsiteX146" fmla="*/ 209026 w 1633936"/>
              <a:gd name="connsiteY146" fmla="*/ 865547 h 1984772"/>
              <a:gd name="connsiteX147" fmla="*/ 104513 w 1633936"/>
              <a:gd name="connsiteY147" fmla="*/ 970060 h 1984772"/>
              <a:gd name="connsiteX148" fmla="*/ 0 w 1633936"/>
              <a:gd name="connsiteY148" fmla="*/ 865547 h 1984772"/>
              <a:gd name="connsiteX149" fmla="*/ 104513 w 1633936"/>
              <a:gd name="connsiteY149" fmla="*/ 761034 h 1984772"/>
              <a:gd name="connsiteX150" fmla="*/ 1529423 w 1633936"/>
              <a:gd name="connsiteY150" fmla="*/ 507356 h 1984772"/>
              <a:gd name="connsiteX151" fmla="*/ 1633936 w 1633936"/>
              <a:gd name="connsiteY151" fmla="*/ 611869 h 1984772"/>
              <a:gd name="connsiteX152" fmla="*/ 1529423 w 1633936"/>
              <a:gd name="connsiteY152" fmla="*/ 716382 h 1984772"/>
              <a:gd name="connsiteX153" fmla="*/ 1424910 w 1633936"/>
              <a:gd name="connsiteY153" fmla="*/ 611869 h 1984772"/>
              <a:gd name="connsiteX154" fmla="*/ 1529423 w 1633936"/>
              <a:gd name="connsiteY154" fmla="*/ 507356 h 1984772"/>
              <a:gd name="connsiteX155" fmla="*/ 1244441 w 1633936"/>
              <a:gd name="connsiteY155" fmla="*/ 507356 h 1984772"/>
              <a:gd name="connsiteX156" fmla="*/ 1348954 w 1633936"/>
              <a:gd name="connsiteY156" fmla="*/ 611869 h 1984772"/>
              <a:gd name="connsiteX157" fmla="*/ 1244441 w 1633936"/>
              <a:gd name="connsiteY157" fmla="*/ 716382 h 1984772"/>
              <a:gd name="connsiteX158" fmla="*/ 1139928 w 1633936"/>
              <a:gd name="connsiteY158" fmla="*/ 611869 h 1984772"/>
              <a:gd name="connsiteX159" fmla="*/ 1244441 w 1633936"/>
              <a:gd name="connsiteY159" fmla="*/ 507356 h 1984772"/>
              <a:gd name="connsiteX160" fmla="*/ 959459 w 1633936"/>
              <a:gd name="connsiteY160" fmla="*/ 507356 h 1984772"/>
              <a:gd name="connsiteX161" fmla="*/ 1063972 w 1633936"/>
              <a:gd name="connsiteY161" fmla="*/ 611869 h 1984772"/>
              <a:gd name="connsiteX162" fmla="*/ 959459 w 1633936"/>
              <a:gd name="connsiteY162" fmla="*/ 716382 h 1984772"/>
              <a:gd name="connsiteX163" fmla="*/ 854946 w 1633936"/>
              <a:gd name="connsiteY163" fmla="*/ 611869 h 1984772"/>
              <a:gd name="connsiteX164" fmla="*/ 959459 w 1633936"/>
              <a:gd name="connsiteY164" fmla="*/ 507356 h 1984772"/>
              <a:gd name="connsiteX165" fmla="*/ 674477 w 1633936"/>
              <a:gd name="connsiteY165" fmla="*/ 507356 h 1984772"/>
              <a:gd name="connsiteX166" fmla="*/ 778990 w 1633936"/>
              <a:gd name="connsiteY166" fmla="*/ 611869 h 1984772"/>
              <a:gd name="connsiteX167" fmla="*/ 674477 w 1633936"/>
              <a:gd name="connsiteY167" fmla="*/ 716382 h 1984772"/>
              <a:gd name="connsiteX168" fmla="*/ 569964 w 1633936"/>
              <a:gd name="connsiteY168" fmla="*/ 611869 h 1984772"/>
              <a:gd name="connsiteX169" fmla="*/ 674477 w 1633936"/>
              <a:gd name="connsiteY169" fmla="*/ 507356 h 1984772"/>
              <a:gd name="connsiteX170" fmla="*/ 389495 w 1633936"/>
              <a:gd name="connsiteY170" fmla="*/ 507356 h 1984772"/>
              <a:gd name="connsiteX171" fmla="*/ 494008 w 1633936"/>
              <a:gd name="connsiteY171" fmla="*/ 611869 h 1984772"/>
              <a:gd name="connsiteX172" fmla="*/ 389495 w 1633936"/>
              <a:gd name="connsiteY172" fmla="*/ 716382 h 1984772"/>
              <a:gd name="connsiteX173" fmla="*/ 284982 w 1633936"/>
              <a:gd name="connsiteY173" fmla="*/ 611869 h 1984772"/>
              <a:gd name="connsiteX174" fmla="*/ 389495 w 1633936"/>
              <a:gd name="connsiteY174" fmla="*/ 507356 h 1984772"/>
              <a:gd name="connsiteX175" fmla="*/ 104513 w 1633936"/>
              <a:gd name="connsiteY175" fmla="*/ 507356 h 1984772"/>
              <a:gd name="connsiteX176" fmla="*/ 209026 w 1633936"/>
              <a:gd name="connsiteY176" fmla="*/ 611869 h 1984772"/>
              <a:gd name="connsiteX177" fmla="*/ 104513 w 1633936"/>
              <a:gd name="connsiteY177" fmla="*/ 716382 h 1984772"/>
              <a:gd name="connsiteX178" fmla="*/ 0 w 1633936"/>
              <a:gd name="connsiteY178" fmla="*/ 611869 h 1984772"/>
              <a:gd name="connsiteX179" fmla="*/ 104513 w 1633936"/>
              <a:gd name="connsiteY179" fmla="*/ 507356 h 1984772"/>
              <a:gd name="connsiteX180" fmla="*/ 1529423 w 1633936"/>
              <a:gd name="connsiteY180" fmla="*/ 253678 h 1984772"/>
              <a:gd name="connsiteX181" fmla="*/ 1633936 w 1633936"/>
              <a:gd name="connsiteY181" fmla="*/ 358191 h 1984772"/>
              <a:gd name="connsiteX182" fmla="*/ 1529423 w 1633936"/>
              <a:gd name="connsiteY182" fmla="*/ 462704 h 1984772"/>
              <a:gd name="connsiteX183" fmla="*/ 1424910 w 1633936"/>
              <a:gd name="connsiteY183" fmla="*/ 358191 h 1984772"/>
              <a:gd name="connsiteX184" fmla="*/ 1529423 w 1633936"/>
              <a:gd name="connsiteY184" fmla="*/ 253678 h 1984772"/>
              <a:gd name="connsiteX185" fmla="*/ 1244441 w 1633936"/>
              <a:gd name="connsiteY185" fmla="*/ 253678 h 1984772"/>
              <a:gd name="connsiteX186" fmla="*/ 1348954 w 1633936"/>
              <a:gd name="connsiteY186" fmla="*/ 358191 h 1984772"/>
              <a:gd name="connsiteX187" fmla="*/ 1244441 w 1633936"/>
              <a:gd name="connsiteY187" fmla="*/ 462704 h 1984772"/>
              <a:gd name="connsiteX188" fmla="*/ 1139928 w 1633936"/>
              <a:gd name="connsiteY188" fmla="*/ 358191 h 1984772"/>
              <a:gd name="connsiteX189" fmla="*/ 1244441 w 1633936"/>
              <a:gd name="connsiteY189" fmla="*/ 253678 h 1984772"/>
              <a:gd name="connsiteX190" fmla="*/ 959459 w 1633936"/>
              <a:gd name="connsiteY190" fmla="*/ 253678 h 1984772"/>
              <a:gd name="connsiteX191" fmla="*/ 1063972 w 1633936"/>
              <a:gd name="connsiteY191" fmla="*/ 358191 h 1984772"/>
              <a:gd name="connsiteX192" fmla="*/ 959459 w 1633936"/>
              <a:gd name="connsiteY192" fmla="*/ 462704 h 1984772"/>
              <a:gd name="connsiteX193" fmla="*/ 854946 w 1633936"/>
              <a:gd name="connsiteY193" fmla="*/ 358191 h 1984772"/>
              <a:gd name="connsiteX194" fmla="*/ 959459 w 1633936"/>
              <a:gd name="connsiteY194" fmla="*/ 253678 h 1984772"/>
              <a:gd name="connsiteX195" fmla="*/ 674477 w 1633936"/>
              <a:gd name="connsiteY195" fmla="*/ 253678 h 1984772"/>
              <a:gd name="connsiteX196" fmla="*/ 778990 w 1633936"/>
              <a:gd name="connsiteY196" fmla="*/ 358191 h 1984772"/>
              <a:gd name="connsiteX197" fmla="*/ 674477 w 1633936"/>
              <a:gd name="connsiteY197" fmla="*/ 462704 h 1984772"/>
              <a:gd name="connsiteX198" fmla="*/ 569964 w 1633936"/>
              <a:gd name="connsiteY198" fmla="*/ 358191 h 1984772"/>
              <a:gd name="connsiteX199" fmla="*/ 674477 w 1633936"/>
              <a:gd name="connsiteY199" fmla="*/ 253678 h 1984772"/>
              <a:gd name="connsiteX200" fmla="*/ 389495 w 1633936"/>
              <a:gd name="connsiteY200" fmla="*/ 253678 h 1984772"/>
              <a:gd name="connsiteX201" fmla="*/ 494008 w 1633936"/>
              <a:gd name="connsiteY201" fmla="*/ 358191 h 1984772"/>
              <a:gd name="connsiteX202" fmla="*/ 389495 w 1633936"/>
              <a:gd name="connsiteY202" fmla="*/ 462704 h 1984772"/>
              <a:gd name="connsiteX203" fmla="*/ 284982 w 1633936"/>
              <a:gd name="connsiteY203" fmla="*/ 358191 h 1984772"/>
              <a:gd name="connsiteX204" fmla="*/ 389495 w 1633936"/>
              <a:gd name="connsiteY204" fmla="*/ 253678 h 1984772"/>
              <a:gd name="connsiteX205" fmla="*/ 104513 w 1633936"/>
              <a:gd name="connsiteY205" fmla="*/ 253678 h 1984772"/>
              <a:gd name="connsiteX206" fmla="*/ 209026 w 1633936"/>
              <a:gd name="connsiteY206" fmla="*/ 358191 h 1984772"/>
              <a:gd name="connsiteX207" fmla="*/ 104513 w 1633936"/>
              <a:gd name="connsiteY207" fmla="*/ 462704 h 1984772"/>
              <a:gd name="connsiteX208" fmla="*/ 0 w 1633936"/>
              <a:gd name="connsiteY208" fmla="*/ 358191 h 1984772"/>
              <a:gd name="connsiteX209" fmla="*/ 104513 w 1633936"/>
              <a:gd name="connsiteY209" fmla="*/ 253678 h 1984772"/>
              <a:gd name="connsiteX210" fmla="*/ 1529423 w 1633936"/>
              <a:gd name="connsiteY210" fmla="*/ 0 h 1984772"/>
              <a:gd name="connsiteX211" fmla="*/ 1633936 w 1633936"/>
              <a:gd name="connsiteY211" fmla="*/ 104513 h 1984772"/>
              <a:gd name="connsiteX212" fmla="*/ 1529423 w 1633936"/>
              <a:gd name="connsiteY212" fmla="*/ 209026 h 1984772"/>
              <a:gd name="connsiteX213" fmla="*/ 1424910 w 1633936"/>
              <a:gd name="connsiteY213" fmla="*/ 104513 h 1984772"/>
              <a:gd name="connsiteX214" fmla="*/ 1529423 w 1633936"/>
              <a:gd name="connsiteY214" fmla="*/ 0 h 1984772"/>
              <a:gd name="connsiteX215" fmla="*/ 1244441 w 1633936"/>
              <a:gd name="connsiteY215" fmla="*/ 0 h 1984772"/>
              <a:gd name="connsiteX216" fmla="*/ 1348954 w 1633936"/>
              <a:gd name="connsiteY216" fmla="*/ 104513 h 1984772"/>
              <a:gd name="connsiteX217" fmla="*/ 1244441 w 1633936"/>
              <a:gd name="connsiteY217" fmla="*/ 209026 h 1984772"/>
              <a:gd name="connsiteX218" fmla="*/ 1139928 w 1633936"/>
              <a:gd name="connsiteY218" fmla="*/ 104513 h 1984772"/>
              <a:gd name="connsiteX219" fmla="*/ 1244441 w 1633936"/>
              <a:gd name="connsiteY219" fmla="*/ 0 h 1984772"/>
              <a:gd name="connsiteX220" fmla="*/ 959459 w 1633936"/>
              <a:gd name="connsiteY220" fmla="*/ 0 h 1984772"/>
              <a:gd name="connsiteX221" fmla="*/ 1063972 w 1633936"/>
              <a:gd name="connsiteY221" fmla="*/ 104513 h 1984772"/>
              <a:gd name="connsiteX222" fmla="*/ 959459 w 1633936"/>
              <a:gd name="connsiteY222" fmla="*/ 209026 h 1984772"/>
              <a:gd name="connsiteX223" fmla="*/ 854946 w 1633936"/>
              <a:gd name="connsiteY223" fmla="*/ 104513 h 1984772"/>
              <a:gd name="connsiteX224" fmla="*/ 959459 w 1633936"/>
              <a:gd name="connsiteY224" fmla="*/ 0 h 1984772"/>
              <a:gd name="connsiteX225" fmla="*/ 674477 w 1633936"/>
              <a:gd name="connsiteY225" fmla="*/ 0 h 1984772"/>
              <a:gd name="connsiteX226" fmla="*/ 778990 w 1633936"/>
              <a:gd name="connsiteY226" fmla="*/ 104513 h 1984772"/>
              <a:gd name="connsiteX227" fmla="*/ 674477 w 1633936"/>
              <a:gd name="connsiteY227" fmla="*/ 209026 h 1984772"/>
              <a:gd name="connsiteX228" fmla="*/ 569964 w 1633936"/>
              <a:gd name="connsiteY228" fmla="*/ 104513 h 1984772"/>
              <a:gd name="connsiteX229" fmla="*/ 674477 w 1633936"/>
              <a:gd name="connsiteY229" fmla="*/ 0 h 1984772"/>
              <a:gd name="connsiteX230" fmla="*/ 389495 w 1633936"/>
              <a:gd name="connsiteY230" fmla="*/ 0 h 1984772"/>
              <a:gd name="connsiteX231" fmla="*/ 494008 w 1633936"/>
              <a:gd name="connsiteY231" fmla="*/ 104513 h 1984772"/>
              <a:gd name="connsiteX232" fmla="*/ 389495 w 1633936"/>
              <a:gd name="connsiteY232" fmla="*/ 209026 h 1984772"/>
              <a:gd name="connsiteX233" fmla="*/ 284982 w 1633936"/>
              <a:gd name="connsiteY233" fmla="*/ 104513 h 1984772"/>
              <a:gd name="connsiteX234" fmla="*/ 389495 w 1633936"/>
              <a:gd name="connsiteY234" fmla="*/ 0 h 1984772"/>
              <a:gd name="connsiteX235" fmla="*/ 104513 w 1633936"/>
              <a:gd name="connsiteY235" fmla="*/ 0 h 1984772"/>
              <a:gd name="connsiteX236" fmla="*/ 209026 w 1633936"/>
              <a:gd name="connsiteY236" fmla="*/ 104513 h 1984772"/>
              <a:gd name="connsiteX237" fmla="*/ 104513 w 1633936"/>
              <a:gd name="connsiteY237" fmla="*/ 209026 h 1984772"/>
              <a:gd name="connsiteX238" fmla="*/ 0 w 1633936"/>
              <a:gd name="connsiteY238" fmla="*/ 104513 h 1984772"/>
              <a:gd name="connsiteX239" fmla="*/ 104513 w 1633936"/>
              <a:gd name="connsiteY239" fmla="*/ 0 h 198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1633936" h="1984772">
                <a:moveTo>
                  <a:pt x="1529423" y="1775746"/>
                </a:moveTo>
                <a:cubicBezTo>
                  <a:pt x="1587144" y="1775746"/>
                  <a:pt x="1633936" y="1822538"/>
                  <a:pt x="1633936" y="1880259"/>
                </a:cubicBezTo>
                <a:cubicBezTo>
                  <a:pt x="1633936" y="1937980"/>
                  <a:pt x="1587144" y="1984772"/>
                  <a:pt x="1529423" y="1984772"/>
                </a:cubicBezTo>
                <a:cubicBezTo>
                  <a:pt x="1471702" y="1984772"/>
                  <a:pt x="1424910" y="1937980"/>
                  <a:pt x="1424910" y="1880259"/>
                </a:cubicBezTo>
                <a:cubicBezTo>
                  <a:pt x="1424910" y="1822538"/>
                  <a:pt x="1471702" y="1775746"/>
                  <a:pt x="1529423" y="1775746"/>
                </a:cubicBezTo>
                <a:close/>
                <a:moveTo>
                  <a:pt x="1244441" y="1775746"/>
                </a:moveTo>
                <a:cubicBezTo>
                  <a:pt x="1302162" y="1775746"/>
                  <a:pt x="1348954" y="1822538"/>
                  <a:pt x="1348954" y="1880259"/>
                </a:cubicBezTo>
                <a:cubicBezTo>
                  <a:pt x="1348954" y="1937980"/>
                  <a:pt x="1302162" y="1984772"/>
                  <a:pt x="1244441" y="1984772"/>
                </a:cubicBezTo>
                <a:cubicBezTo>
                  <a:pt x="1186720" y="1984772"/>
                  <a:pt x="1139928" y="1937980"/>
                  <a:pt x="1139928" y="1880259"/>
                </a:cubicBezTo>
                <a:cubicBezTo>
                  <a:pt x="1139928" y="1822538"/>
                  <a:pt x="1186720" y="1775746"/>
                  <a:pt x="1244441" y="1775746"/>
                </a:cubicBezTo>
                <a:close/>
                <a:moveTo>
                  <a:pt x="959459" y="1775746"/>
                </a:moveTo>
                <a:cubicBezTo>
                  <a:pt x="1017180" y="1775746"/>
                  <a:pt x="1063972" y="1822538"/>
                  <a:pt x="1063972" y="1880259"/>
                </a:cubicBezTo>
                <a:cubicBezTo>
                  <a:pt x="1063972" y="1937980"/>
                  <a:pt x="1017180" y="1984772"/>
                  <a:pt x="959459" y="1984772"/>
                </a:cubicBezTo>
                <a:cubicBezTo>
                  <a:pt x="901738" y="1984772"/>
                  <a:pt x="854946" y="1937980"/>
                  <a:pt x="854946" y="1880259"/>
                </a:cubicBezTo>
                <a:cubicBezTo>
                  <a:pt x="854946" y="1822538"/>
                  <a:pt x="901738" y="1775746"/>
                  <a:pt x="959459" y="1775746"/>
                </a:cubicBezTo>
                <a:close/>
                <a:moveTo>
                  <a:pt x="674477" y="1775746"/>
                </a:moveTo>
                <a:cubicBezTo>
                  <a:pt x="732198" y="1775746"/>
                  <a:pt x="778990" y="1822538"/>
                  <a:pt x="778990" y="1880259"/>
                </a:cubicBezTo>
                <a:cubicBezTo>
                  <a:pt x="778990" y="1937980"/>
                  <a:pt x="732198" y="1984772"/>
                  <a:pt x="674477" y="1984772"/>
                </a:cubicBezTo>
                <a:cubicBezTo>
                  <a:pt x="616756" y="1984772"/>
                  <a:pt x="569964" y="1937980"/>
                  <a:pt x="569964" y="1880259"/>
                </a:cubicBezTo>
                <a:cubicBezTo>
                  <a:pt x="569964" y="1822538"/>
                  <a:pt x="616756" y="1775746"/>
                  <a:pt x="674477" y="1775746"/>
                </a:cubicBezTo>
                <a:close/>
                <a:moveTo>
                  <a:pt x="389495" y="1775746"/>
                </a:moveTo>
                <a:cubicBezTo>
                  <a:pt x="447216" y="1775746"/>
                  <a:pt x="494008" y="1822538"/>
                  <a:pt x="494008" y="1880259"/>
                </a:cubicBezTo>
                <a:cubicBezTo>
                  <a:pt x="494008" y="1937980"/>
                  <a:pt x="447216" y="1984772"/>
                  <a:pt x="389495" y="1984772"/>
                </a:cubicBezTo>
                <a:cubicBezTo>
                  <a:pt x="331774" y="1984772"/>
                  <a:pt x="284982" y="1937980"/>
                  <a:pt x="284982" y="1880259"/>
                </a:cubicBezTo>
                <a:cubicBezTo>
                  <a:pt x="284982" y="1822538"/>
                  <a:pt x="331774" y="1775746"/>
                  <a:pt x="389495" y="1775746"/>
                </a:cubicBezTo>
                <a:close/>
                <a:moveTo>
                  <a:pt x="104513" y="1775746"/>
                </a:moveTo>
                <a:cubicBezTo>
                  <a:pt x="162234" y="1775746"/>
                  <a:pt x="209026" y="1822538"/>
                  <a:pt x="209026" y="1880259"/>
                </a:cubicBezTo>
                <a:cubicBezTo>
                  <a:pt x="209026" y="1937980"/>
                  <a:pt x="162234" y="1984772"/>
                  <a:pt x="104513" y="1984772"/>
                </a:cubicBezTo>
                <a:cubicBezTo>
                  <a:pt x="46792" y="1984772"/>
                  <a:pt x="0" y="1937980"/>
                  <a:pt x="0" y="1880259"/>
                </a:cubicBezTo>
                <a:cubicBezTo>
                  <a:pt x="0" y="1822538"/>
                  <a:pt x="46792" y="1775746"/>
                  <a:pt x="104513" y="1775746"/>
                </a:cubicBezTo>
                <a:close/>
                <a:moveTo>
                  <a:pt x="1529423" y="1522068"/>
                </a:moveTo>
                <a:cubicBezTo>
                  <a:pt x="1587144" y="1522068"/>
                  <a:pt x="1633936" y="1568860"/>
                  <a:pt x="1633936" y="1626581"/>
                </a:cubicBezTo>
                <a:cubicBezTo>
                  <a:pt x="1633936" y="1684302"/>
                  <a:pt x="1587144" y="1731094"/>
                  <a:pt x="1529423" y="1731094"/>
                </a:cubicBezTo>
                <a:cubicBezTo>
                  <a:pt x="1471702" y="1731094"/>
                  <a:pt x="1424910" y="1684302"/>
                  <a:pt x="1424910" y="1626581"/>
                </a:cubicBezTo>
                <a:cubicBezTo>
                  <a:pt x="1424910" y="1568860"/>
                  <a:pt x="1471702" y="1522068"/>
                  <a:pt x="1529423" y="1522068"/>
                </a:cubicBezTo>
                <a:close/>
                <a:moveTo>
                  <a:pt x="1244441" y="1522068"/>
                </a:moveTo>
                <a:cubicBezTo>
                  <a:pt x="1302162" y="1522068"/>
                  <a:pt x="1348954" y="1568860"/>
                  <a:pt x="1348954" y="1626581"/>
                </a:cubicBezTo>
                <a:cubicBezTo>
                  <a:pt x="1348954" y="1684302"/>
                  <a:pt x="1302162" y="1731094"/>
                  <a:pt x="1244441" y="1731094"/>
                </a:cubicBezTo>
                <a:cubicBezTo>
                  <a:pt x="1186720" y="1731094"/>
                  <a:pt x="1139928" y="1684302"/>
                  <a:pt x="1139928" y="1626581"/>
                </a:cubicBezTo>
                <a:cubicBezTo>
                  <a:pt x="1139928" y="1568860"/>
                  <a:pt x="1186720" y="1522068"/>
                  <a:pt x="1244441" y="1522068"/>
                </a:cubicBezTo>
                <a:close/>
                <a:moveTo>
                  <a:pt x="959459" y="1522068"/>
                </a:moveTo>
                <a:cubicBezTo>
                  <a:pt x="1017180" y="1522068"/>
                  <a:pt x="1063972" y="1568860"/>
                  <a:pt x="1063972" y="1626581"/>
                </a:cubicBezTo>
                <a:cubicBezTo>
                  <a:pt x="1063972" y="1684302"/>
                  <a:pt x="1017180" y="1731094"/>
                  <a:pt x="959459" y="1731094"/>
                </a:cubicBezTo>
                <a:cubicBezTo>
                  <a:pt x="901738" y="1731094"/>
                  <a:pt x="854946" y="1684302"/>
                  <a:pt x="854946" y="1626581"/>
                </a:cubicBezTo>
                <a:cubicBezTo>
                  <a:pt x="854946" y="1568860"/>
                  <a:pt x="901738" y="1522068"/>
                  <a:pt x="959459" y="1522068"/>
                </a:cubicBezTo>
                <a:close/>
                <a:moveTo>
                  <a:pt x="674477" y="1522068"/>
                </a:moveTo>
                <a:cubicBezTo>
                  <a:pt x="732198" y="1522068"/>
                  <a:pt x="778990" y="1568860"/>
                  <a:pt x="778990" y="1626581"/>
                </a:cubicBezTo>
                <a:cubicBezTo>
                  <a:pt x="778990" y="1684302"/>
                  <a:pt x="732198" y="1731094"/>
                  <a:pt x="674477" y="1731094"/>
                </a:cubicBezTo>
                <a:cubicBezTo>
                  <a:pt x="616756" y="1731094"/>
                  <a:pt x="569964" y="1684302"/>
                  <a:pt x="569964" y="1626581"/>
                </a:cubicBezTo>
                <a:cubicBezTo>
                  <a:pt x="569964" y="1568860"/>
                  <a:pt x="616756" y="1522068"/>
                  <a:pt x="674477" y="1522068"/>
                </a:cubicBezTo>
                <a:close/>
                <a:moveTo>
                  <a:pt x="389495" y="1522068"/>
                </a:moveTo>
                <a:cubicBezTo>
                  <a:pt x="447216" y="1522068"/>
                  <a:pt x="494008" y="1568860"/>
                  <a:pt x="494008" y="1626581"/>
                </a:cubicBezTo>
                <a:cubicBezTo>
                  <a:pt x="494008" y="1684302"/>
                  <a:pt x="447216" y="1731094"/>
                  <a:pt x="389495" y="1731094"/>
                </a:cubicBezTo>
                <a:cubicBezTo>
                  <a:pt x="331774" y="1731094"/>
                  <a:pt x="284982" y="1684302"/>
                  <a:pt x="284982" y="1626581"/>
                </a:cubicBezTo>
                <a:cubicBezTo>
                  <a:pt x="284982" y="1568860"/>
                  <a:pt x="331774" y="1522068"/>
                  <a:pt x="389495" y="1522068"/>
                </a:cubicBezTo>
                <a:close/>
                <a:moveTo>
                  <a:pt x="104513" y="1522068"/>
                </a:moveTo>
                <a:cubicBezTo>
                  <a:pt x="162234" y="1522068"/>
                  <a:pt x="209026" y="1568860"/>
                  <a:pt x="209026" y="1626581"/>
                </a:cubicBezTo>
                <a:cubicBezTo>
                  <a:pt x="209026" y="1684302"/>
                  <a:pt x="162234" y="1731094"/>
                  <a:pt x="104513" y="1731094"/>
                </a:cubicBezTo>
                <a:cubicBezTo>
                  <a:pt x="46792" y="1731094"/>
                  <a:pt x="0" y="1684302"/>
                  <a:pt x="0" y="1626581"/>
                </a:cubicBezTo>
                <a:cubicBezTo>
                  <a:pt x="0" y="1568860"/>
                  <a:pt x="46792" y="1522068"/>
                  <a:pt x="104513" y="1522068"/>
                </a:cubicBezTo>
                <a:close/>
                <a:moveTo>
                  <a:pt x="1529423" y="1268390"/>
                </a:moveTo>
                <a:cubicBezTo>
                  <a:pt x="1587144" y="1268390"/>
                  <a:pt x="1633936" y="1315182"/>
                  <a:pt x="1633936" y="1372903"/>
                </a:cubicBezTo>
                <a:cubicBezTo>
                  <a:pt x="1633936" y="1430624"/>
                  <a:pt x="1587144" y="1477416"/>
                  <a:pt x="1529423" y="1477416"/>
                </a:cubicBezTo>
                <a:cubicBezTo>
                  <a:pt x="1471702" y="1477416"/>
                  <a:pt x="1424910" y="1430624"/>
                  <a:pt x="1424910" y="1372903"/>
                </a:cubicBezTo>
                <a:cubicBezTo>
                  <a:pt x="1424910" y="1315182"/>
                  <a:pt x="1471702" y="1268390"/>
                  <a:pt x="1529423" y="1268390"/>
                </a:cubicBezTo>
                <a:close/>
                <a:moveTo>
                  <a:pt x="1244441" y="1268390"/>
                </a:moveTo>
                <a:cubicBezTo>
                  <a:pt x="1302162" y="1268390"/>
                  <a:pt x="1348954" y="1315182"/>
                  <a:pt x="1348954" y="1372903"/>
                </a:cubicBezTo>
                <a:cubicBezTo>
                  <a:pt x="1348954" y="1430624"/>
                  <a:pt x="1302162" y="1477416"/>
                  <a:pt x="1244441" y="1477416"/>
                </a:cubicBezTo>
                <a:cubicBezTo>
                  <a:pt x="1186720" y="1477416"/>
                  <a:pt x="1139928" y="1430624"/>
                  <a:pt x="1139928" y="1372903"/>
                </a:cubicBezTo>
                <a:cubicBezTo>
                  <a:pt x="1139928" y="1315182"/>
                  <a:pt x="1186720" y="1268390"/>
                  <a:pt x="1244441" y="1268390"/>
                </a:cubicBezTo>
                <a:close/>
                <a:moveTo>
                  <a:pt x="959459" y="1268390"/>
                </a:moveTo>
                <a:cubicBezTo>
                  <a:pt x="1017180" y="1268390"/>
                  <a:pt x="1063972" y="1315182"/>
                  <a:pt x="1063972" y="1372903"/>
                </a:cubicBezTo>
                <a:cubicBezTo>
                  <a:pt x="1063972" y="1430624"/>
                  <a:pt x="1017180" y="1477416"/>
                  <a:pt x="959459" y="1477416"/>
                </a:cubicBezTo>
                <a:cubicBezTo>
                  <a:pt x="901738" y="1477416"/>
                  <a:pt x="854946" y="1430624"/>
                  <a:pt x="854946" y="1372903"/>
                </a:cubicBezTo>
                <a:cubicBezTo>
                  <a:pt x="854946" y="1315182"/>
                  <a:pt x="901738" y="1268390"/>
                  <a:pt x="959459" y="1268390"/>
                </a:cubicBezTo>
                <a:close/>
                <a:moveTo>
                  <a:pt x="674477" y="1268390"/>
                </a:moveTo>
                <a:cubicBezTo>
                  <a:pt x="732198" y="1268390"/>
                  <a:pt x="778990" y="1315182"/>
                  <a:pt x="778990" y="1372903"/>
                </a:cubicBezTo>
                <a:cubicBezTo>
                  <a:pt x="778990" y="1430624"/>
                  <a:pt x="732198" y="1477416"/>
                  <a:pt x="674477" y="1477416"/>
                </a:cubicBezTo>
                <a:cubicBezTo>
                  <a:pt x="616756" y="1477416"/>
                  <a:pt x="569964" y="1430624"/>
                  <a:pt x="569964" y="1372903"/>
                </a:cubicBezTo>
                <a:cubicBezTo>
                  <a:pt x="569964" y="1315182"/>
                  <a:pt x="616756" y="1268390"/>
                  <a:pt x="674477" y="1268390"/>
                </a:cubicBezTo>
                <a:close/>
                <a:moveTo>
                  <a:pt x="389495" y="1268390"/>
                </a:moveTo>
                <a:cubicBezTo>
                  <a:pt x="447216" y="1268390"/>
                  <a:pt x="494008" y="1315182"/>
                  <a:pt x="494008" y="1372903"/>
                </a:cubicBezTo>
                <a:cubicBezTo>
                  <a:pt x="494008" y="1430624"/>
                  <a:pt x="447216" y="1477416"/>
                  <a:pt x="389495" y="1477416"/>
                </a:cubicBezTo>
                <a:cubicBezTo>
                  <a:pt x="331774" y="1477416"/>
                  <a:pt x="284982" y="1430624"/>
                  <a:pt x="284982" y="1372903"/>
                </a:cubicBezTo>
                <a:cubicBezTo>
                  <a:pt x="284982" y="1315182"/>
                  <a:pt x="331774" y="1268390"/>
                  <a:pt x="389495" y="1268390"/>
                </a:cubicBezTo>
                <a:close/>
                <a:moveTo>
                  <a:pt x="104513" y="1268390"/>
                </a:moveTo>
                <a:cubicBezTo>
                  <a:pt x="162234" y="1268390"/>
                  <a:pt x="209026" y="1315182"/>
                  <a:pt x="209026" y="1372903"/>
                </a:cubicBezTo>
                <a:cubicBezTo>
                  <a:pt x="209026" y="1430624"/>
                  <a:pt x="162234" y="1477416"/>
                  <a:pt x="104513" y="1477416"/>
                </a:cubicBezTo>
                <a:cubicBezTo>
                  <a:pt x="46792" y="1477416"/>
                  <a:pt x="0" y="1430624"/>
                  <a:pt x="0" y="1372903"/>
                </a:cubicBezTo>
                <a:cubicBezTo>
                  <a:pt x="0" y="1315182"/>
                  <a:pt x="46792" y="1268390"/>
                  <a:pt x="104513" y="1268390"/>
                </a:cubicBezTo>
                <a:close/>
                <a:moveTo>
                  <a:pt x="1529423" y="1014712"/>
                </a:moveTo>
                <a:cubicBezTo>
                  <a:pt x="1587144" y="1014712"/>
                  <a:pt x="1633936" y="1061504"/>
                  <a:pt x="1633936" y="1119225"/>
                </a:cubicBezTo>
                <a:cubicBezTo>
                  <a:pt x="1633936" y="1176946"/>
                  <a:pt x="1587144" y="1223738"/>
                  <a:pt x="1529423" y="1223738"/>
                </a:cubicBezTo>
                <a:cubicBezTo>
                  <a:pt x="1471702" y="1223738"/>
                  <a:pt x="1424910" y="1176946"/>
                  <a:pt x="1424910" y="1119225"/>
                </a:cubicBezTo>
                <a:cubicBezTo>
                  <a:pt x="1424910" y="1061504"/>
                  <a:pt x="1471702" y="1014712"/>
                  <a:pt x="1529423" y="1014712"/>
                </a:cubicBezTo>
                <a:close/>
                <a:moveTo>
                  <a:pt x="1244441" y="1014712"/>
                </a:moveTo>
                <a:cubicBezTo>
                  <a:pt x="1302162" y="1014712"/>
                  <a:pt x="1348954" y="1061504"/>
                  <a:pt x="1348954" y="1119225"/>
                </a:cubicBezTo>
                <a:cubicBezTo>
                  <a:pt x="1348954" y="1176946"/>
                  <a:pt x="1302162" y="1223738"/>
                  <a:pt x="1244441" y="1223738"/>
                </a:cubicBezTo>
                <a:cubicBezTo>
                  <a:pt x="1186720" y="1223738"/>
                  <a:pt x="1139928" y="1176946"/>
                  <a:pt x="1139928" y="1119225"/>
                </a:cubicBezTo>
                <a:cubicBezTo>
                  <a:pt x="1139928" y="1061504"/>
                  <a:pt x="1186720" y="1014712"/>
                  <a:pt x="1244441" y="1014712"/>
                </a:cubicBezTo>
                <a:close/>
                <a:moveTo>
                  <a:pt x="959459" y="1014712"/>
                </a:moveTo>
                <a:cubicBezTo>
                  <a:pt x="1017180" y="1014712"/>
                  <a:pt x="1063972" y="1061504"/>
                  <a:pt x="1063972" y="1119225"/>
                </a:cubicBezTo>
                <a:cubicBezTo>
                  <a:pt x="1063972" y="1176946"/>
                  <a:pt x="1017180" y="1223738"/>
                  <a:pt x="959459" y="1223738"/>
                </a:cubicBezTo>
                <a:cubicBezTo>
                  <a:pt x="901738" y="1223738"/>
                  <a:pt x="854946" y="1176946"/>
                  <a:pt x="854946" y="1119225"/>
                </a:cubicBezTo>
                <a:cubicBezTo>
                  <a:pt x="854946" y="1061504"/>
                  <a:pt x="901738" y="1014712"/>
                  <a:pt x="959459" y="1014712"/>
                </a:cubicBezTo>
                <a:close/>
                <a:moveTo>
                  <a:pt x="674477" y="1014712"/>
                </a:moveTo>
                <a:cubicBezTo>
                  <a:pt x="732198" y="1014712"/>
                  <a:pt x="778990" y="1061504"/>
                  <a:pt x="778990" y="1119225"/>
                </a:cubicBezTo>
                <a:cubicBezTo>
                  <a:pt x="778990" y="1176946"/>
                  <a:pt x="732198" y="1223738"/>
                  <a:pt x="674477" y="1223738"/>
                </a:cubicBezTo>
                <a:cubicBezTo>
                  <a:pt x="616756" y="1223738"/>
                  <a:pt x="569964" y="1176946"/>
                  <a:pt x="569964" y="1119225"/>
                </a:cubicBezTo>
                <a:cubicBezTo>
                  <a:pt x="569964" y="1061504"/>
                  <a:pt x="616756" y="1014712"/>
                  <a:pt x="674477" y="1014712"/>
                </a:cubicBezTo>
                <a:close/>
                <a:moveTo>
                  <a:pt x="389495" y="1014712"/>
                </a:moveTo>
                <a:cubicBezTo>
                  <a:pt x="447216" y="1014712"/>
                  <a:pt x="494008" y="1061504"/>
                  <a:pt x="494008" y="1119225"/>
                </a:cubicBezTo>
                <a:cubicBezTo>
                  <a:pt x="494008" y="1176946"/>
                  <a:pt x="447216" y="1223738"/>
                  <a:pt x="389495" y="1223738"/>
                </a:cubicBezTo>
                <a:cubicBezTo>
                  <a:pt x="331774" y="1223738"/>
                  <a:pt x="284982" y="1176946"/>
                  <a:pt x="284982" y="1119225"/>
                </a:cubicBezTo>
                <a:cubicBezTo>
                  <a:pt x="284982" y="1061504"/>
                  <a:pt x="331774" y="1014712"/>
                  <a:pt x="389495" y="1014712"/>
                </a:cubicBezTo>
                <a:close/>
                <a:moveTo>
                  <a:pt x="104513" y="1014712"/>
                </a:moveTo>
                <a:cubicBezTo>
                  <a:pt x="162234" y="1014712"/>
                  <a:pt x="209026" y="1061504"/>
                  <a:pt x="209026" y="1119225"/>
                </a:cubicBezTo>
                <a:cubicBezTo>
                  <a:pt x="209026" y="1176946"/>
                  <a:pt x="162234" y="1223738"/>
                  <a:pt x="104513" y="1223738"/>
                </a:cubicBezTo>
                <a:cubicBezTo>
                  <a:pt x="46792" y="1223738"/>
                  <a:pt x="0" y="1176946"/>
                  <a:pt x="0" y="1119225"/>
                </a:cubicBezTo>
                <a:cubicBezTo>
                  <a:pt x="0" y="1061504"/>
                  <a:pt x="46792" y="1014712"/>
                  <a:pt x="104513" y="1014712"/>
                </a:cubicBezTo>
                <a:close/>
                <a:moveTo>
                  <a:pt x="1529423" y="761034"/>
                </a:moveTo>
                <a:cubicBezTo>
                  <a:pt x="1587144" y="761034"/>
                  <a:pt x="1633936" y="807826"/>
                  <a:pt x="1633936" y="865547"/>
                </a:cubicBezTo>
                <a:cubicBezTo>
                  <a:pt x="1633936" y="923268"/>
                  <a:pt x="1587144" y="970060"/>
                  <a:pt x="1529423" y="970060"/>
                </a:cubicBezTo>
                <a:cubicBezTo>
                  <a:pt x="1471702" y="970060"/>
                  <a:pt x="1424910" y="923268"/>
                  <a:pt x="1424910" y="865547"/>
                </a:cubicBezTo>
                <a:cubicBezTo>
                  <a:pt x="1424910" y="807826"/>
                  <a:pt x="1471702" y="761034"/>
                  <a:pt x="1529423" y="761034"/>
                </a:cubicBezTo>
                <a:close/>
                <a:moveTo>
                  <a:pt x="1244441" y="761034"/>
                </a:moveTo>
                <a:cubicBezTo>
                  <a:pt x="1302162" y="761034"/>
                  <a:pt x="1348954" y="807826"/>
                  <a:pt x="1348954" y="865547"/>
                </a:cubicBezTo>
                <a:cubicBezTo>
                  <a:pt x="1348954" y="923268"/>
                  <a:pt x="1302162" y="970060"/>
                  <a:pt x="1244441" y="970060"/>
                </a:cubicBezTo>
                <a:cubicBezTo>
                  <a:pt x="1186720" y="970060"/>
                  <a:pt x="1139928" y="923268"/>
                  <a:pt x="1139928" y="865547"/>
                </a:cubicBezTo>
                <a:cubicBezTo>
                  <a:pt x="1139928" y="807826"/>
                  <a:pt x="1186720" y="761034"/>
                  <a:pt x="1244441" y="761034"/>
                </a:cubicBezTo>
                <a:close/>
                <a:moveTo>
                  <a:pt x="959459" y="761034"/>
                </a:moveTo>
                <a:cubicBezTo>
                  <a:pt x="1017180" y="761034"/>
                  <a:pt x="1063972" y="807826"/>
                  <a:pt x="1063972" y="865547"/>
                </a:cubicBezTo>
                <a:cubicBezTo>
                  <a:pt x="1063972" y="923268"/>
                  <a:pt x="1017180" y="970060"/>
                  <a:pt x="959459" y="970060"/>
                </a:cubicBezTo>
                <a:cubicBezTo>
                  <a:pt x="901738" y="970060"/>
                  <a:pt x="854946" y="923268"/>
                  <a:pt x="854946" y="865547"/>
                </a:cubicBezTo>
                <a:cubicBezTo>
                  <a:pt x="854946" y="807826"/>
                  <a:pt x="901738" y="761034"/>
                  <a:pt x="959459" y="761034"/>
                </a:cubicBezTo>
                <a:close/>
                <a:moveTo>
                  <a:pt x="674477" y="761034"/>
                </a:moveTo>
                <a:cubicBezTo>
                  <a:pt x="732198" y="761034"/>
                  <a:pt x="778990" y="807826"/>
                  <a:pt x="778990" y="865547"/>
                </a:cubicBezTo>
                <a:cubicBezTo>
                  <a:pt x="778990" y="923268"/>
                  <a:pt x="732198" y="970060"/>
                  <a:pt x="674477" y="970060"/>
                </a:cubicBezTo>
                <a:cubicBezTo>
                  <a:pt x="616756" y="970060"/>
                  <a:pt x="569964" y="923268"/>
                  <a:pt x="569964" y="865547"/>
                </a:cubicBezTo>
                <a:cubicBezTo>
                  <a:pt x="569964" y="807826"/>
                  <a:pt x="616756" y="761034"/>
                  <a:pt x="674477" y="761034"/>
                </a:cubicBezTo>
                <a:close/>
                <a:moveTo>
                  <a:pt x="389495" y="761034"/>
                </a:moveTo>
                <a:cubicBezTo>
                  <a:pt x="447216" y="761034"/>
                  <a:pt x="494008" y="807826"/>
                  <a:pt x="494008" y="865547"/>
                </a:cubicBezTo>
                <a:cubicBezTo>
                  <a:pt x="494008" y="923268"/>
                  <a:pt x="447216" y="970060"/>
                  <a:pt x="389495" y="970060"/>
                </a:cubicBezTo>
                <a:cubicBezTo>
                  <a:pt x="331774" y="970060"/>
                  <a:pt x="284982" y="923268"/>
                  <a:pt x="284982" y="865547"/>
                </a:cubicBezTo>
                <a:cubicBezTo>
                  <a:pt x="284982" y="807826"/>
                  <a:pt x="331774" y="761034"/>
                  <a:pt x="389495" y="761034"/>
                </a:cubicBezTo>
                <a:close/>
                <a:moveTo>
                  <a:pt x="104513" y="761034"/>
                </a:moveTo>
                <a:cubicBezTo>
                  <a:pt x="162234" y="761034"/>
                  <a:pt x="209026" y="807826"/>
                  <a:pt x="209026" y="865547"/>
                </a:cubicBezTo>
                <a:cubicBezTo>
                  <a:pt x="209026" y="923268"/>
                  <a:pt x="162234" y="970060"/>
                  <a:pt x="104513" y="970060"/>
                </a:cubicBezTo>
                <a:cubicBezTo>
                  <a:pt x="46792" y="970060"/>
                  <a:pt x="0" y="923268"/>
                  <a:pt x="0" y="865547"/>
                </a:cubicBezTo>
                <a:cubicBezTo>
                  <a:pt x="0" y="807826"/>
                  <a:pt x="46792" y="761034"/>
                  <a:pt x="104513" y="761034"/>
                </a:cubicBezTo>
                <a:close/>
                <a:moveTo>
                  <a:pt x="1529423" y="507356"/>
                </a:moveTo>
                <a:cubicBezTo>
                  <a:pt x="1587144" y="507356"/>
                  <a:pt x="1633936" y="554148"/>
                  <a:pt x="1633936" y="611869"/>
                </a:cubicBezTo>
                <a:cubicBezTo>
                  <a:pt x="1633936" y="669590"/>
                  <a:pt x="1587144" y="716382"/>
                  <a:pt x="1529423" y="716382"/>
                </a:cubicBezTo>
                <a:cubicBezTo>
                  <a:pt x="1471702" y="716382"/>
                  <a:pt x="1424910" y="669590"/>
                  <a:pt x="1424910" y="611869"/>
                </a:cubicBezTo>
                <a:cubicBezTo>
                  <a:pt x="1424910" y="554148"/>
                  <a:pt x="1471702" y="507356"/>
                  <a:pt x="1529423" y="507356"/>
                </a:cubicBezTo>
                <a:close/>
                <a:moveTo>
                  <a:pt x="1244441" y="507356"/>
                </a:moveTo>
                <a:cubicBezTo>
                  <a:pt x="1302162" y="507356"/>
                  <a:pt x="1348954" y="554148"/>
                  <a:pt x="1348954" y="611869"/>
                </a:cubicBezTo>
                <a:cubicBezTo>
                  <a:pt x="1348954" y="669590"/>
                  <a:pt x="1302162" y="716382"/>
                  <a:pt x="1244441" y="716382"/>
                </a:cubicBezTo>
                <a:cubicBezTo>
                  <a:pt x="1186720" y="716382"/>
                  <a:pt x="1139928" y="669590"/>
                  <a:pt x="1139928" y="611869"/>
                </a:cubicBezTo>
                <a:cubicBezTo>
                  <a:pt x="1139928" y="554148"/>
                  <a:pt x="1186720" y="507356"/>
                  <a:pt x="1244441" y="507356"/>
                </a:cubicBezTo>
                <a:close/>
                <a:moveTo>
                  <a:pt x="959459" y="507356"/>
                </a:moveTo>
                <a:cubicBezTo>
                  <a:pt x="1017180" y="507356"/>
                  <a:pt x="1063972" y="554148"/>
                  <a:pt x="1063972" y="611869"/>
                </a:cubicBezTo>
                <a:cubicBezTo>
                  <a:pt x="1063972" y="669590"/>
                  <a:pt x="1017180" y="716382"/>
                  <a:pt x="959459" y="716382"/>
                </a:cubicBezTo>
                <a:cubicBezTo>
                  <a:pt x="901738" y="716382"/>
                  <a:pt x="854946" y="669590"/>
                  <a:pt x="854946" y="611869"/>
                </a:cubicBezTo>
                <a:cubicBezTo>
                  <a:pt x="854946" y="554148"/>
                  <a:pt x="901738" y="507356"/>
                  <a:pt x="959459" y="507356"/>
                </a:cubicBezTo>
                <a:close/>
                <a:moveTo>
                  <a:pt x="674477" y="507356"/>
                </a:moveTo>
                <a:cubicBezTo>
                  <a:pt x="732198" y="507356"/>
                  <a:pt x="778990" y="554148"/>
                  <a:pt x="778990" y="611869"/>
                </a:cubicBezTo>
                <a:cubicBezTo>
                  <a:pt x="778990" y="669590"/>
                  <a:pt x="732198" y="716382"/>
                  <a:pt x="674477" y="716382"/>
                </a:cubicBezTo>
                <a:cubicBezTo>
                  <a:pt x="616756" y="716382"/>
                  <a:pt x="569964" y="669590"/>
                  <a:pt x="569964" y="611869"/>
                </a:cubicBezTo>
                <a:cubicBezTo>
                  <a:pt x="569964" y="554148"/>
                  <a:pt x="616756" y="507356"/>
                  <a:pt x="674477" y="507356"/>
                </a:cubicBezTo>
                <a:close/>
                <a:moveTo>
                  <a:pt x="389495" y="507356"/>
                </a:moveTo>
                <a:cubicBezTo>
                  <a:pt x="447216" y="507356"/>
                  <a:pt x="494008" y="554148"/>
                  <a:pt x="494008" y="611869"/>
                </a:cubicBezTo>
                <a:cubicBezTo>
                  <a:pt x="494008" y="669590"/>
                  <a:pt x="447216" y="716382"/>
                  <a:pt x="389495" y="716382"/>
                </a:cubicBezTo>
                <a:cubicBezTo>
                  <a:pt x="331774" y="716382"/>
                  <a:pt x="284982" y="669590"/>
                  <a:pt x="284982" y="611869"/>
                </a:cubicBezTo>
                <a:cubicBezTo>
                  <a:pt x="284982" y="554148"/>
                  <a:pt x="331774" y="507356"/>
                  <a:pt x="389495" y="507356"/>
                </a:cubicBezTo>
                <a:close/>
                <a:moveTo>
                  <a:pt x="104513" y="507356"/>
                </a:moveTo>
                <a:cubicBezTo>
                  <a:pt x="162234" y="507356"/>
                  <a:pt x="209026" y="554148"/>
                  <a:pt x="209026" y="611869"/>
                </a:cubicBezTo>
                <a:cubicBezTo>
                  <a:pt x="209026" y="669590"/>
                  <a:pt x="162234" y="716382"/>
                  <a:pt x="104513" y="716382"/>
                </a:cubicBezTo>
                <a:cubicBezTo>
                  <a:pt x="46792" y="716382"/>
                  <a:pt x="0" y="669590"/>
                  <a:pt x="0" y="611869"/>
                </a:cubicBezTo>
                <a:cubicBezTo>
                  <a:pt x="0" y="554148"/>
                  <a:pt x="46792" y="507356"/>
                  <a:pt x="104513" y="507356"/>
                </a:cubicBezTo>
                <a:close/>
                <a:moveTo>
                  <a:pt x="1529423" y="253678"/>
                </a:moveTo>
                <a:cubicBezTo>
                  <a:pt x="1587144" y="253678"/>
                  <a:pt x="1633936" y="300470"/>
                  <a:pt x="1633936" y="358191"/>
                </a:cubicBezTo>
                <a:cubicBezTo>
                  <a:pt x="1633936" y="415912"/>
                  <a:pt x="1587144" y="462704"/>
                  <a:pt x="1529423" y="462704"/>
                </a:cubicBezTo>
                <a:cubicBezTo>
                  <a:pt x="1471702" y="462704"/>
                  <a:pt x="1424910" y="415912"/>
                  <a:pt x="1424910" y="358191"/>
                </a:cubicBezTo>
                <a:cubicBezTo>
                  <a:pt x="1424910" y="300470"/>
                  <a:pt x="1471702" y="253678"/>
                  <a:pt x="1529423" y="253678"/>
                </a:cubicBezTo>
                <a:close/>
                <a:moveTo>
                  <a:pt x="1244441" y="253678"/>
                </a:moveTo>
                <a:cubicBezTo>
                  <a:pt x="1302162" y="253678"/>
                  <a:pt x="1348954" y="300470"/>
                  <a:pt x="1348954" y="358191"/>
                </a:cubicBezTo>
                <a:cubicBezTo>
                  <a:pt x="1348954" y="415912"/>
                  <a:pt x="1302162" y="462704"/>
                  <a:pt x="1244441" y="462704"/>
                </a:cubicBezTo>
                <a:cubicBezTo>
                  <a:pt x="1186720" y="462704"/>
                  <a:pt x="1139928" y="415912"/>
                  <a:pt x="1139928" y="358191"/>
                </a:cubicBezTo>
                <a:cubicBezTo>
                  <a:pt x="1139928" y="300470"/>
                  <a:pt x="1186720" y="253678"/>
                  <a:pt x="1244441" y="253678"/>
                </a:cubicBezTo>
                <a:close/>
                <a:moveTo>
                  <a:pt x="959459" y="253678"/>
                </a:moveTo>
                <a:cubicBezTo>
                  <a:pt x="1017180" y="253678"/>
                  <a:pt x="1063972" y="300470"/>
                  <a:pt x="1063972" y="358191"/>
                </a:cubicBezTo>
                <a:cubicBezTo>
                  <a:pt x="1063972" y="415912"/>
                  <a:pt x="1017180" y="462704"/>
                  <a:pt x="959459" y="462704"/>
                </a:cubicBezTo>
                <a:cubicBezTo>
                  <a:pt x="901738" y="462704"/>
                  <a:pt x="854946" y="415912"/>
                  <a:pt x="854946" y="358191"/>
                </a:cubicBezTo>
                <a:cubicBezTo>
                  <a:pt x="854946" y="300470"/>
                  <a:pt x="901738" y="253678"/>
                  <a:pt x="959459" y="253678"/>
                </a:cubicBezTo>
                <a:close/>
                <a:moveTo>
                  <a:pt x="674477" y="253678"/>
                </a:moveTo>
                <a:cubicBezTo>
                  <a:pt x="732198" y="253678"/>
                  <a:pt x="778990" y="300470"/>
                  <a:pt x="778990" y="358191"/>
                </a:cubicBezTo>
                <a:cubicBezTo>
                  <a:pt x="778990" y="415912"/>
                  <a:pt x="732198" y="462704"/>
                  <a:pt x="674477" y="462704"/>
                </a:cubicBezTo>
                <a:cubicBezTo>
                  <a:pt x="616756" y="462704"/>
                  <a:pt x="569964" y="415912"/>
                  <a:pt x="569964" y="358191"/>
                </a:cubicBezTo>
                <a:cubicBezTo>
                  <a:pt x="569964" y="300470"/>
                  <a:pt x="616756" y="253678"/>
                  <a:pt x="674477" y="253678"/>
                </a:cubicBezTo>
                <a:close/>
                <a:moveTo>
                  <a:pt x="389495" y="253678"/>
                </a:moveTo>
                <a:cubicBezTo>
                  <a:pt x="447216" y="253678"/>
                  <a:pt x="494008" y="300470"/>
                  <a:pt x="494008" y="358191"/>
                </a:cubicBezTo>
                <a:cubicBezTo>
                  <a:pt x="494008" y="415912"/>
                  <a:pt x="447216" y="462704"/>
                  <a:pt x="389495" y="462704"/>
                </a:cubicBezTo>
                <a:cubicBezTo>
                  <a:pt x="331774" y="462704"/>
                  <a:pt x="284982" y="415912"/>
                  <a:pt x="284982" y="358191"/>
                </a:cubicBezTo>
                <a:cubicBezTo>
                  <a:pt x="284982" y="300470"/>
                  <a:pt x="331774" y="253678"/>
                  <a:pt x="389495" y="253678"/>
                </a:cubicBezTo>
                <a:close/>
                <a:moveTo>
                  <a:pt x="104513" y="253678"/>
                </a:moveTo>
                <a:cubicBezTo>
                  <a:pt x="162234" y="253678"/>
                  <a:pt x="209026" y="300470"/>
                  <a:pt x="209026" y="358191"/>
                </a:cubicBezTo>
                <a:cubicBezTo>
                  <a:pt x="209026" y="415912"/>
                  <a:pt x="162234" y="462704"/>
                  <a:pt x="104513" y="462704"/>
                </a:cubicBezTo>
                <a:cubicBezTo>
                  <a:pt x="46792" y="462704"/>
                  <a:pt x="0" y="415912"/>
                  <a:pt x="0" y="358191"/>
                </a:cubicBezTo>
                <a:cubicBezTo>
                  <a:pt x="0" y="300470"/>
                  <a:pt x="46792" y="253678"/>
                  <a:pt x="104513" y="253678"/>
                </a:cubicBezTo>
                <a:close/>
                <a:moveTo>
                  <a:pt x="1529423" y="0"/>
                </a:moveTo>
                <a:cubicBezTo>
                  <a:pt x="1587144" y="0"/>
                  <a:pt x="1633936" y="46792"/>
                  <a:pt x="1633936" y="104513"/>
                </a:cubicBezTo>
                <a:cubicBezTo>
                  <a:pt x="1633936" y="162234"/>
                  <a:pt x="1587144" y="209026"/>
                  <a:pt x="1529423" y="209026"/>
                </a:cubicBezTo>
                <a:cubicBezTo>
                  <a:pt x="1471702" y="209026"/>
                  <a:pt x="1424910" y="162234"/>
                  <a:pt x="1424910" y="104513"/>
                </a:cubicBezTo>
                <a:cubicBezTo>
                  <a:pt x="1424910" y="46792"/>
                  <a:pt x="1471702" y="0"/>
                  <a:pt x="1529423" y="0"/>
                </a:cubicBezTo>
                <a:close/>
                <a:moveTo>
                  <a:pt x="1244441" y="0"/>
                </a:moveTo>
                <a:cubicBezTo>
                  <a:pt x="1302162" y="0"/>
                  <a:pt x="1348954" y="46792"/>
                  <a:pt x="1348954" y="104513"/>
                </a:cubicBezTo>
                <a:cubicBezTo>
                  <a:pt x="1348954" y="162234"/>
                  <a:pt x="1302162" y="209026"/>
                  <a:pt x="1244441" y="209026"/>
                </a:cubicBezTo>
                <a:cubicBezTo>
                  <a:pt x="1186720" y="209026"/>
                  <a:pt x="1139928" y="162234"/>
                  <a:pt x="1139928" y="104513"/>
                </a:cubicBezTo>
                <a:cubicBezTo>
                  <a:pt x="1139928" y="46792"/>
                  <a:pt x="1186720" y="0"/>
                  <a:pt x="1244441" y="0"/>
                </a:cubicBezTo>
                <a:close/>
                <a:moveTo>
                  <a:pt x="959459" y="0"/>
                </a:moveTo>
                <a:cubicBezTo>
                  <a:pt x="1017180" y="0"/>
                  <a:pt x="1063972" y="46792"/>
                  <a:pt x="1063972" y="104513"/>
                </a:cubicBezTo>
                <a:cubicBezTo>
                  <a:pt x="1063972" y="162234"/>
                  <a:pt x="1017180" y="209026"/>
                  <a:pt x="959459" y="209026"/>
                </a:cubicBezTo>
                <a:cubicBezTo>
                  <a:pt x="901738" y="209026"/>
                  <a:pt x="854946" y="162234"/>
                  <a:pt x="854946" y="104513"/>
                </a:cubicBezTo>
                <a:cubicBezTo>
                  <a:pt x="854946" y="46792"/>
                  <a:pt x="901738" y="0"/>
                  <a:pt x="959459" y="0"/>
                </a:cubicBezTo>
                <a:close/>
                <a:moveTo>
                  <a:pt x="674477" y="0"/>
                </a:moveTo>
                <a:cubicBezTo>
                  <a:pt x="732198" y="0"/>
                  <a:pt x="778990" y="46792"/>
                  <a:pt x="778990" y="104513"/>
                </a:cubicBezTo>
                <a:cubicBezTo>
                  <a:pt x="778990" y="162234"/>
                  <a:pt x="732198" y="209026"/>
                  <a:pt x="674477" y="209026"/>
                </a:cubicBezTo>
                <a:cubicBezTo>
                  <a:pt x="616756" y="209026"/>
                  <a:pt x="569964" y="162234"/>
                  <a:pt x="569964" y="104513"/>
                </a:cubicBezTo>
                <a:cubicBezTo>
                  <a:pt x="569964" y="46792"/>
                  <a:pt x="616756" y="0"/>
                  <a:pt x="674477" y="0"/>
                </a:cubicBezTo>
                <a:close/>
                <a:moveTo>
                  <a:pt x="389495" y="0"/>
                </a:moveTo>
                <a:cubicBezTo>
                  <a:pt x="447216" y="0"/>
                  <a:pt x="494008" y="46792"/>
                  <a:pt x="494008" y="104513"/>
                </a:cubicBezTo>
                <a:cubicBezTo>
                  <a:pt x="494008" y="162234"/>
                  <a:pt x="447216" y="209026"/>
                  <a:pt x="389495" y="209026"/>
                </a:cubicBezTo>
                <a:cubicBezTo>
                  <a:pt x="331774" y="209026"/>
                  <a:pt x="284982" y="162234"/>
                  <a:pt x="284982" y="104513"/>
                </a:cubicBezTo>
                <a:cubicBezTo>
                  <a:pt x="284982" y="46792"/>
                  <a:pt x="331774" y="0"/>
                  <a:pt x="389495" y="0"/>
                </a:cubicBezTo>
                <a:close/>
                <a:moveTo>
                  <a:pt x="104513" y="0"/>
                </a:moveTo>
                <a:cubicBezTo>
                  <a:pt x="162234" y="0"/>
                  <a:pt x="209026" y="46792"/>
                  <a:pt x="209026" y="104513"/>
                </a:cubicBezTo>
                <a:cubicBezTo>
                  <a:pt x="209026" y="162234"/>
                  <a:pt x="162234" y="209026"/>
                  <a:pt x="104513" y="209026"/>
                </a:cubicBezTo>
                <a:cubicBezTo>
                  <a:pt x="46792" y="209026"/>
                  <a:pt x="0" y="162234"/>
                  <a:pt x="0" y="104513"/>
                </a:cubicBezTo>
                <a:cubicBezTo>
                  <a:pt x="0" y="46792"/>
                  <a:pt x="46792" y="0"/>
                  <a:pt x="104513" y="0"/>
                </a:cubicBezTo>
                <a:close/>
              </a:path>
            </a:pathLst>
          </a:custGeom>
          <a:gradFill>
            <a:gsLst>
              <a:gs pos="100000">
                <a:srgbClr val="28C365">
                  <a:alpha val="47000"/>
                </a:srgbClr>
              </a:gs>
              <a:gs pos="48000">
                <a:srgbClr val="04C8F8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670290" y="421640"/>
            <a:ext cx="313245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/>
                <a:cs typeface="+mn-ea"/>
                <a:sym typeface="+mn-lt"/>
              </a:rPr>
              <a:t>不良人服务器组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effectLst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effectLst/>
                <a:cs typeface="+mn-ea"/>
                <a:sym typeface="+mn-lt"/>
              </a:rPr>
              <a:t> 2021.07.21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5" name="平行四边形 164"/>
          <p:cNvSpPr/>
          <p:nvPr/>
        </p:nvSpPr>
        <p:spPr>
          <a:xfrm>
            <a:off x="8351545" y="371336"/>
            <a:ext cx="3450940" cy="50477"/>
          </a:xfrm>
          <a:prstGeom prst="parallelogram">
            <a:avLst/>
          </a:prstGeom>
          <a:gradFill>
            <a:gsLst>
              <a:gs pos="33000">
                <a:srgbClr val="28C365">
                  <a:alpha val="0"/>
                </a:srgbClr>
              </a:gs>
              <a:gs pos="83000">
                <a:srgbClr val="04C8F8"/>
              </a:gs>
            </a:gsLst>
            <a:lin ang="0" scaled="0"/>
          </a:gradFill>
          <a:ln>
            <a:noFill/>
          </a:ln>
          <a:scene3d>
            <a:camera prst="perspectiveLeft">
              <a:rot lat="0" lon="1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380" y="371475"/>
            <a:ext cx="1734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cs typeface="+mn-ea"/>
                <a:sym typeface="+mn-lt"/>
              </a:rPr>
              <a:t>云畅游戏</a:t>
            </a:r>
            <a:endParaRPr lang="zh-CN" altLang="en-US" sz="28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3885" y="3481705"/>
            <a:ext cx="3597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自顶向下详解</a:t>
            </a:r>
            <a:r>
              <a:rPr lang="en-US" altLang="zh-CN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</a:t>
            </a:r>
            <a:r>
              <a:rPr lang="zh-CN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寻路</a:t>
            </a:r>
            <a:endParaRPr lang="zh-CN" altLang="en-US" sz="2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0565" y="4377055"/>
            <a:ext cx="49002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000">
                <a:solidFill>
                  <a:schemeClr val="bg1"/>
                </a:solidFill>
              </a:rPr>
              <a:t>刘烜杰</a:t>
            </a:r>
            <a:endParaRPr lang="zh-CN" altLang="en-US" sz="2000">
              <a:solidFill>
                <a:schemeClr val="bg1"/>
              </a:solidFill>
            </a:endParaRPr>
          </a:p>
          <a:p>
            <a:pPr algn="r"/>
            <a:r>
              <a:rPr lang="zh-CN" altLang="en-US" sz="2000">
                <a:solidFill>
                  <a:schemeClr val="bg1"/>
                </a:solidFill>
              </a:rPr>
              <a:t>不良人服务器开发工程师</a:t>
            </a:r>
            <a:endParaRPr lang="zh-CN" altLang="en-US" sz="2000">
              <a:solidFill>
                <a:schemeClr val="bg1"/>
              </a:solidFill>
            </a:endParaRPr>
          </a:p>
          <a:p>
            <a:pPr algn="r"/>
            <a:r>
              <a:rPr lang="zh-CN" altLang="en-US" sz="2000">
                <a:solidFill>
                  <a:schemeClr val="bg1"/>
                </a:solidFill>
              </a:rPr>
              <a:t>负责战斗系统以及场景寻路相关业务实现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15025" cy="83566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空间划分（不良人方案）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8" name="图片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5175" y="2372995"/>
            <a:ext cx="4224020" cy="3427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55" y="3016250"/>
            <a:ext cx="5440045" cy="2607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45175" y="2437130"/>
            <a:ext cx="500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同一投影位置，多层，向上拉链，高度区分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200785"/>
            <a:ext cx="959993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</a:rPr>
              <a:t>Detour</a:t>
            </a:r>
            <a:r>
              <a:rPr lang="zh-CN" altLang="en-US">
                <a:solidFill>
                  <a:schemeClr val="tx1"/>
                </a:solidFill>
              </a:rPr>
              <a:t>同时支持</a:t>
            </a:r>
            <a:r>
              <a:rPr lang="en-US" altLang="zh-CN">
                <a:solidFill>
                  <a:schemeClr val="tx1"/>
                </a:solidFill>
              </a:rPr>
              <a:t>Tile</a:t>
            </a:r>
            <a:r>
              <a:rPr lang="zh-CN" altLang="en-US">
                <a:solidFill>
                  <a:schemeClr val="tx1"/>
                </a:solidFill>
              </a:rPr>
              <a:t>划分和不划分，不良人选择了</a:t>
            </a:r>
            <a:r>
              <a:rPr lang="en-US" altLang="zh-CN">
                <a:solidFill>
                  <a:schemeClr val="tx1"/>
                </a:solidFill>
              </a:rPr>
              <a:t>Tile</a:t>
            </a:r>
            <a:r>
              <a:rPr lang="zh-CN" altLang="en-US">
                <a:solidFill>
                  <a:schemeClr val="tx1"/>
                </a:solidFill>
              </a:rPr>
              <a:t>划分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</a:rPr>
              <a:t>理由：空间划分，可以实现局部独立的动态阻挡。且，可以用于快速定位（下文细述）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20569700">
            <a:off x="6557038" y="5003376"/>
            <a:ext cx="5131507" cy="1609968"/>
          </a:xfrm>
          <a:custGeom>
            <a:avLst/>
            <a:gdLst>
              <a:gd name="connsiteX0" fmla="*/ 0 w 5003800"/>
              <a:gd name="connsiteY0" fmla="*/ 1604138 h 1604138"/>
              <a:gd name="connsiteX1" fmla="*/ 2235200 w 5003800"/>
              <a:gd name="connsiteY1" fmla="*/ 3938 h 1604138"/>
              <a:gd name="connsiteX2" fmla="*/ 3771900 w 5003800"/>
              <a:gd name="connsiteY2" fmla="*/ 1159638 h 1604138"/>
              <a:gd name="connsiteX3" fmla="*/ 5003800 w 5003800"/>
              <a:gd name="connsiteY3" fmla="*/ 1426338 h 160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3800" h="1604138">
                <a:moveTo>
                  <a:pt x="0" y="1604138"/>
                </a:moveTo>
                <a:cubicBezTo>
                  <a:pt x="803275" y="841079"/>
                  <a:pt x="1606550" y="78021"/>
                  <a:pt x="2235200" y="3938"/>
                </a:cubicBezTo>
                <a:cubicBezTo>
                  <a:pt x="2863850" y="-70145"/>
                  <a:pt x="3310467" y="922571"/>
                  <a:pt x="3771900" y="1159638"/>
                </a:cubicBezTo>
                <a:cubicBezTo>
                  <a:pt x="4233333" y="1396705"/>
                  <a:pt x="4618566" y="1411521"/>
                  <a:pt x="5003800" y="1426338"/>
                </a:cubicBezTo>
              </a:path>
            </a:pathLst>
          </a:custGeom>
          <a:noFill/>
          <a:ln w="101600">
            <a:gradFill flip="none" rotWithShape="1">
              <a:gsLst>
                <a:gs pos="13000">
                  <a:srgbClr val="04C8F8">
                    <a:alpha val="0"/>
                  </a:srgbClr>
                </a:gs>
                <a:gs pos="100000">
                  <a:srgbClr val="04C8F8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20542892">
            <a:off x="-306988" y="3646537"/>
            <a:ext cx="5892800" cy="1655039"/>
          </a:xfrm>
          <a:custGeom>
            <a:avLst/>
            <a:gdLst>
              <a:gd name="connsiteX0" fmla="*/ 0 w 5892800"/>
              <a:gd name="connsiteY0" fmla="*/ 1286357 h 1655039"/>
              <a:gd name="connsiteX1" fmla="*/ 1422400 w 5892800"/>
              <a:gd name="connsiteY1" fmla="*/ 3657 h 1655039"/>
              <a:gd name="connsiteX2" fmla="*/ 4076700 w 5892800"/>
              <a:gd name="connsiteY2" fmla="*/ 1641957 h 1655039"/>
              <a:gd name="connsiteX3" fmla="*/ 5892800 w 5892800"/>
              <a:gd name="connsiteY3" fmla="*/ 638657 h 165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800" h="1655039">
                <a:moveTo>
                  <a:pt x="0" y="1286357"/>
                </a:moveTo>
                <a:cubicBezTo>
                  <a:pt x="371475" y="615373"/>
                  <a:pt x="742950" y="-55610"/>
                  <a:pt x="1422400" y="3657"/>
                </a:cubicBezTo>
                <a:cubicBezTo>
                  <a:pt x="2101850" y="62924"/>
                  <a:pt x="3331633" y="1536124"/>
                  <a:pt x="4076700" y="1641957"/>
                </a:cubicBezTo>
                <a:cubicBezTo>
                  <a:pt x="4821767" y="1747790"/>
                  <a:pt x="5357283" y="1193223"/>
                  <a:pt x="5892800" y="638657"/>
                </a:cubicBezTo>
              </a:path>
            </a:pathLst>
          </a:custGeom>
          <a:noFill/>
          <a:ln w="101600">
            <a:gradFill flip="none" rotWithShape="1">
              <a:gsLst>
                <a:gs pos="33000">
                  <a:srgbClr val="28C365"/>
                </a:gs>
                <a:gs pos="86000">
                  <a:srgbClr val="28C365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梯形 18"/>
          <p:cNvSpPr/>
          <p:nvPr/>
        </p:nvSpPr>
        <p:spPr>
          <a:xfrm flipH="1" flipV="1">
            <a:off x="1363523" y="1585549"/>
            <a:ext cx="8690060" cy="2696293"/>
          </a:xfrm>
          <a:prstGeom prst="trapezoid">
            <a:avLst>
              <a:gd name="adj" fmla="val 130467"/>
            </a:avLst>
          </a:prstGeom>
          <a:gradFill>
            <a:gsLst>
              <a:gs pos="0">
                <a:srgbClr val="28C365">
                  <a:alpha val="98000"/>
                </a:srgbClr>
              </a:gs>
              <a:gs pos="5000">
                <a:srgbClr val="04C8F8">
                  <a:alpha val="77000"/>
                </a:srgbClr>
              </a:gs>
              <a:gs pos="84000">
                <a:srgbClr val="133457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srgbClr val="04C8F8">
                      <a:alpha val="55000"/>
                    </a:srgbClr>
                  </a:gs>
                  <a:gs pos="0">
                    <a:srgbClr val="133457">
                      <a:alpha val="0"/>
                    </a:srgbClr>
                  </a:gs>
                </a:gsLst>
                <a:lin ang="162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38021"/>
          <a:stretch>
            <a:fillRect/>
          </a:stretch>
        </p:blipFill>
        <p:spPr>
          <a:xfrm>
            <a:off x="3112770" y="-1369060"/>
            <a:ext cx="4662805" cy="752348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516697" y="4808455"/>
            <a:ext cx="2976880" cy="76835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>
                <a:gradFill>
                  <a:gsLst>
                    <a:gs pos="26000">
                      <a:schemeClr val="bg1"/>
                    </a:gs>
                    <a:gs pos="52000">
                      <a:srgbClr val="BDF2FF"/>
                    </a:gs>
                    <a:gs pos="100000">
                      <a:srgbClr val="BDF2FF">
                        <a:alpha val="0"/>
                      </a:srgbClr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如何寻路？</a:t>
            </a:r>
            <a:endParaRPr lang="zh-CN" altLang="en-US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5220" y="-107701"/>
            <a:ext cx="728931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17345" algn="l"/>
              </a:tabLst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88000">
                      <a:srgbClr val="28C365">
                        <a:alpha val="50000"/>
                      </a:srgbClr>
                    </a:gs>
                    <a:gs pos="34000">
                      <a:srgbClr val="133457">
                        <a:alpha val="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cs typeface="+mn-ea"/>
                <a:sym typeface="+mn-lt"/>
              </a:rPr>
              <a:t>PART TWO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88000">
                    <a:srgbClr val="28C365">
                      <a:alpha val="50000"/>
                    </a:srgbClr>
                  </a:gs>
                  <a:gs pos="34000">
                    <a:srgbClr val="133457">
                      <a:alpha val="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>
          <a:xfrm>
            <a:off x="759460" y="463550"/>
            <a:ext cx="5426075" cy="77660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第一步：定位点坐标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9460" y="2021205"/>
            <a:ext cx="4815205" cy="31470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85535" y="2021205"/>
            <a:ext cx="3888740" cy="1059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70000"/>
              </a:lnSpc>
            </a:pPr>
            <a:r>
              <a:rPr lang="zh-CN" altLang="en-US"/>
              <a:t>寻路本质是什么？搜索多边形。</a:t>
            </a:r>
            <a:endParaRPr lang="zh-CN" altLang="en-US"/>
          </a:p>
          <a:p>
            <a:pPr>
              <a:lnSpc>
                <a:spcPct val="70000"/>
              </a:lnSpc>
            </a:pPr>
            <a:endParaRPr lang="zh-CN" altLang="en-US"/>
          </a:p>
          <a:p>
            <a:pPr>
              <a:lnSpc>
                <a:spcPct val="70000"/>
              </a:lnSpc>
            </a:pPr>
            <a:r>
              <a:rPr lang="zh-CN" altLang="en-US"/>
              <a:t>寻路的基础元素，就是多边形。</a:t>
            </a:r>
            <a:endParaRPr lang="zh-CN" altLang="en-US"/>
          </a:p>
          <a:p>
            <a:pPr>
              <a:lnSpc>
                <a:spcPct val="70000"/>
              </a:lnSpc>
            </a:pPr>
            <a:endParaRPr lang="en-US" altLang="zh-CN"/>
          </a:p>
          <a:p>
            <a:pPr>
              <a:lnSpc>
                <a:spcPct val="70000"/>
              </a:lnSpc>
            </a:pPr>
            <a:r>
              <a:rPr lang="zh-CN" altLang="en-US"/>
              <a:t>如何确认起终点在哪个多边形内呢？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85535" y="328739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遍历所有的多边形？还记得空间划分吗？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85535" y="3862070"/>
            <a:ext cx="52908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直接根据坐标转换</a:t>
            </a:r>
            <a:r>
              <a:rPr lang="en-US" altLang="zh-CN">
                <a:solidFill>
                  <a:srgbClr val="FF0000"/>
                </a:solidFill>
              </a:rPr>
              <a:t>Tile</a:t>
            </a:r>
            <a:r>
              <a:rPr lang="zh-CN" altLang="en-US">
                <a:solidFill>
                  <a:srgbClr val="FF0000"/>
                </a:solidFill>
              </a:rPr>
              <a:t>编号，搜索</a:t>
            </a:r>
            <a:r>
              <a:rPr lang="en-US" altLang="zh-CN">
                <a:solidFill>
                  <a:srgbClr val="FF0000"/>
                </a:solidFill>
              </a:rPr>
              <a:t>Tile</a:t>
            </a:r>
            <a:r>
              <a:rPr lang="zh-CN" altLang="en-US">
                <a:solidFill>
                  <a:srgbClr val="FF0000"/>
                </a:solidFill>
              </a:rPr>
              <a:t>内的多边形。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确认点在哪一个多边形内。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>
          <a:xfrm>
            <a:off x="838200" y="375285"/>
            <a:ext cx="3846195" cy="76644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第二步：过滤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2477770"/>
            <a:ext cx="5375910" cy="2806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8200" y="1141730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有没有一些特殊情况，根本不需要寻路？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5610" y="2938780"/>
            <a:ext cx="42976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起终点在一个多边形内，直接移动吧！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起终点之间没有任何障碍物，直线最短！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460" y="267335"/>
            <a:ext cx="6144895" cy="85915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第三步：启发式搜索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内容占位符 3" descr="微信图片_2021090109574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9150" y="1888490"/>
            <a:ext cx="4492625" cy="4714240"/>
          </a:xfrm>
          <a:prstGeom prst="rect">
            <a:avLst/>
          </a:prstGeom>
        </p:spPr>
      </p:pic>
      <p:pic>
        <p:nvPicPr>
          <p:cNvPr id="5" name="图片 4" descr="微信图片_202109010957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0" y="1929130"/>
            <a:ext cx="4472305" cy="4673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9460" y="1126490"/>
            <a:ext cx="963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核心问题思考：规则方格和不规则多边形的区别是什么？（下文详解）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>
          <a:xfrm>
            <a:off x="838200" y="375285"/>
            <a:ext cx="7906385" cy="78613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第四步：路径平滑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48" name="图片 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360" y="1196340"/>
            <a:ext cx="5715635" cy="255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90" y="3785870"/>
            <a:ext cx="5970905" cy="27425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804660" y="1724660"/>
            <a:ext cx="41046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路径左右摇摆，扭扭捏捏</a:t>
            </a:r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效率上，也一直在改变方向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5475" y="4650105"/>
            <a:ext cx="424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我们希望：</a:t>
            </a:r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较少改变方向的次数，路径简单直接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380" y="335915"/>
            <a:ext cx="7919085" cy="793750"/>
          </a:xfrm>
        </p:spPr>
        <p:txBody>
          <a:bodyPr/>
          <a:p>
            <a:r>
              <a:rPr 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第五步：详细路径点（沿表面）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5" name="图片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2790" y="1784350"/>
            <a:ext cx="630999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750175" y="1938655"/>
            <a:ext cx="1810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C00000"/>
                </a:solidFill>
              </a:rPr>
              <a:t>空中飞跃？</a:t>
            </a:r>
            <a:endParaRPr lang="zh-CN" altLang="en-US" sz="32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0175" y="2803525"/>
            <a:ext cx="2558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C00000"/>
                </a:solidFill>
              </a:rPr>
              <a:t>穿墙遁地？</a:t>
            </a:r>
            <a:endParaRPr lang="zh-CN" altLang="en-US" sz="320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50175" y="3668395"/>
            <a:ext cx="3587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C00000"/>
                </a:solidFill>
              </a:rPr>
              <a:t>沿表面行走？</a:t>
            </a:r>
            <a:endParaRPr lang="zh-CN" alt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59150" y="-366781"/>
            <a:ext cx="9293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17345" algn="l"/>
              </a:tabLst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88000">
                      <a:srgbClr val="28C365">
                        <a:alpha val="50000"/>
                      </a:srgbClr>
                    </a:gs>
                    <a:gs pos="34000">
                      <a:srgbClr val="133457">
                        <a:alpha val="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cs typeface="+mn-ea"/>
                <a:sym typeface="+mn-lt"/>
              </a:rPr>
              <a:t>PART THERE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88000">
                    <a:srgbClr val="28C365">
                      <a:alpha val="50000"/>
                    </a:srgbClr>
                  </a:gs>
                  <a:gs pos="34000">
                    <a:srgbClr val="133457">
                      <a:alpha val="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 rot="259579">
            <a:off x="-221440" y="4520207"/>
            <a:ext cx="5739117" cy="638414"/>
            <a:chOff x="517778" y="4698112"/>
            <a:chExt cx="5739117" cy="638414"/>
          </a:xfrm>
        </p:grpSpPr>
        <p:sp>
          <p:nvSpPr>
            <p:cNvPr id="22" name="平行四边形 21"/>
            <p:cNvSpPr/>
            <p:nvPr/>
          </p:nvSpPr>
          <p:spPr>
            <a:xfrm rot="8544194" flipV="1">
              <a:off x="517778" y="5268016"/>
              <a:ext cx="5256410" cy="68510"/>
            </a:xfrm>
            <a:prstGeom prst="parallelogram">
              <a:avLst/>
            </a:prstGeom>
            <a:gradFill flip="none" rotWithShape="1">
              <a:gsLst>
                <a:gs pos="11000">
                  <a:srgbClr val="04C8F8">
                    <a:alpha val="0"/>
                  </a:srgbClr>
                </a:gs>
                <a:gs pos="100000">
                  <a:srgbClr val="04C8F8"/>
                </a:gs>
              </a:gsLst>
              <a:lin ang="0" scaled="1"/>
              <a:tileRect/>
            </a:gradFill>
            <a:ln>
              <a:noFill/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 rot="8544194" flipV="1">
              <a:off x="1000485" y="5142684"/>
              <a:ext cx="5256410" cy="36000"/>
            </a:xfrm>
            <a:prstGeom prst="parallelogram">
              <a:avLst/>
            </a:prstGeom>
            <a:gradFill flip="none" rotWithShape="1">
              <a:gsLst>
                <a:gs pos="44000">
                  <a:srgbClr val="04C8F8">
                    <a:alpha val="0"/>
                  </a:srgbClr>
                </a:gs>
                <a:gs pos="100000">
                  <a:srgbClr val="04C8F8"/>
                </a:gs>
              </a:gsLst>
              <a:lin ang="0" scaled="1"/>
              <a:tileRect/>
            </a:gradFill>
            <a:ln>
              <a:noFill/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 rot="8771720" flipV="1">
              <a:off x="680075" y="4698112"/>
              <a:ext cx="5256410" cy="18000"/>
            </a:xfrm>
            <a:prstGeom prst="parallelogram">
              <a:avLst/>
            </a:prstGeom>
            <a:gradFill flip="none" rotWithShape="1">
              <a:gsLst>
                <a:gs pos="44000">
                  <a:srgbClr val="04C8F8">
                    <a:alpha val="0"/>
                  </a:srgbClr>
                </a:gs>
                <a:gs pos="100000">
                  <a:srgbClr val="04C8F8"/>
                </a:gs>
              </a:gsLst>
              <a:lin ang="0" scaled="1"/>
              <a:tileRect/>
            </a:gradFill>
            <a:ln>
              <a:noFill/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rot="21129777" flipH="1">
            <a:off x="6761366" y="4800238"/>
            <a:ext cx="5739117" cy="638414"/>
            <a:chOff x="517778" y="4698112"/>
            <a:chExt cx="5739117" cy="638414"/>
          </a:xfrm>
        </p:grpSpPr>
        <p:sp>
          <p:nvSpPr>
            <p:cNvPr id="64" name="平行四边形 63"/>
            <p:cNvSpPr/>
            <p:nvPr/>
          </p:nvSpPr>
          <p:spPr>
            <a:xfrm rot="8544194" flipV="1">
              <a:off x="517778" y="5268016"/>
              <a:ext cx="5256410" cy="68510"/>
            </a:xfrm>
            <a:prstGeom prst="parallelogram">
              <a:avLst/>
            </a:prstGeom>
            <a:gradFill flip="none" rotWithShape="1">
              <a:gsLst>
                <a:gs pos="11000">
                  <a:srgbClr val="04C8F8">
                    <a:alpha val="0"/>
                  </a:srgbClr>
                </a:gs>
                <a:gs pos="100000">
                  <a:srgbClr val="04C8F8"/>
                </a:gs>
              </a:gsLst>
              <a:lin ang="0" scaled="1"/>
              <a:tileRect/>
            </a:gradFill>
            <a:ln>
              <a:noFill/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 rot="8544194" flipV="1">
              <a:off x="1000485" y="5142684"/>
              <a:ext cx="5256410" cy="36000"/>
            </a:xfrm>
            <a:prstGeom prst="parallelogram">
              <a:avLst/>
            </a:prstGeom>
            <a:gradFill flip="none" rotWithShape="1">
              <a:gsLst>
                <a:gs pos="44000">
                  <a:srgbClr val="04C8F8">
                    <a:alpha val="0"/>
                  </a:srgbClr>
                </a:gs>
                <a:gs pos="100000">
                  <a:srgbClr val="04C8F8"/>
                </a:gs>
              </a:gsLst>
              <a:lin ang="0" scaled="1"/>
              <a:tileRect/>
            </a:gradFill>
            <a:ln>
              <a:noFill/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平行四边形 65"/>
            <p:cNvSpPr/>
            <p:nvPr/>
          </p:nvSpPr>
          <p:spPr>
            <a:xfrm rot="8771720" flipV="1">
              <a:off x="680075" y="4698112"/>
              <a:ext cx="5256410" cy="18000"/>
            </a:xfrm>
            <a:prstGeom prst="parallelogram">
              <a:avLst/>
            </a:prstGeom>
            <a:gradFill flip="none" rotWithShape="1">
              <a:gsLst>
                <a:gs pos="44000">
                  <a:srgbClr val="04C8F8">
                    <a:alpha val="0"/>
                  </a:srgbClr>
                </a:gs>
                <a:gs pos="100000">
                  <a:srgbClr val="04C8F8"/>
                </a:gs>
              </a:gsLst>
              <a:lin ang="0" scaled="1"/>
              <a:tileRect/>
            </a:gradFill>
            <a:ln>
              <a:noFill/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52976"/>
          <a:stretch>
            <a:fillRect/>
          </a:stretch>
        </p:blipFill>
        <p:spPr>
          <a:xfrm>
            <a:off x="4492945" y="-1113000"/>
            <a:ext cx="3225173" cy="6858594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018915" y="4488815"/>
            <a:ext cx="4173220" cy="7683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gradFill>
                  <a:gsLst>
                    <a:gs pos="26000">
                      <a:schemeClr val="bg1"/>
                    </a:gs>
                    <a:gs pos="52000">
                      <a:srgbClr val="BDF2FF"/>
                    </a:gs>
                    <a:gs pos="100000">
                      <a:srgbClr val="BDF2FF">
                        <a:alpha val="0"/>
                      </a:srgbClr>
                    </a:gs>
                  </a:gsLst>
                  <a:lin ang="5400000" scaled="1"/>
                </a:gradFill>
                <a:cs typeface="+mn-ea"/>
              </a:defRPr>
            </a:lvl1pPr>
          </a:lstStyle>
          <a:p>
            <a:r>
              <a:rPr lang="zh-CN" alt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lt"/>
              </a:rPr>
              <a:t>算法详解和优化</a:t>
            </a:r>
            <a:endParaRPr lang="zh-CN" altLang="en-US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365125"/>
            <a:ext cx="3717925" cy="88646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认识导航面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7050" y="2389505"/>
            <a:ext cx="4730115" cy="2716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41340" y="2389505"/>
            <a:ext cx="5142865" cy="282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1. </a:t>
            </a:r>
            <a:r>
              <a:rPr lang="zh-CN" altLang="en-US" sz="2400">
                <a:solidFill>
                  <a:schemeClr val="bg1"/>
                </a:solidFill>
              </a:rPr>
              <a:t>理解</a:t>
            </a:r>
            <a:r>
              <a:rPr lang="en-US" altLang="zh-CN" sz="2400">
                <a:solidFill>
                  <a:schemeClr val="bg1"/>
                </a:solidFill>
              </a:rPr>
              <a:t>Tile</a:t>
            </a:r>
            <a:r>
              <a:rPr lang="zh-CN" altLang="en-US" sz="2400">
                <a:solidFill>
                  <a:schemeClr val="bg1"/>
                </a:solidFill>
              </a:rPr>
              <a:t>（空间划分，动态阻挡）</a:t>
            </a:r>
            <a:endParaRPr lang="zh-CN" altLang="en-US" sz="2400">
              <a:solidFill>
                <a:schemeClr val="bg1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2400">
                <a:solidFill>
                  <a:schemeClr val="bg1"/>
                </a:solidFill>
              </a:rPr>
              <a:t>2. </a:t>
            </a:r>
            <a:r>
              <a:rPr lang="zh-CN" altLang="en-US" sz="2400">
                <a:solidFill>
                  <a:schemeClr val="bg1"/>
                </a:solidFill>
              </a:rPr>
              <a:t>理解多边形关系</a:t>
            </a:r>
            <a:endParaRPr lang="zh-CN" altLang="en-US" sz="240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内部多边形</a:t>
            </a:r>
            <a:endParaRPr lang="zh-CN" altLang="en-US" sz="2400"/>
          </a:p>
          <a:p>
            <a:pPr marL="800100" lvl="1" indent="-342900">
              <a:lnSpc>
                <a:spcPct val="110000"/>
              </a:lnSpc>
              <a:buFont typeface="Wingdings" panose="05000000000000000000" charset="0"/>
              <a:buChar char="l"/>
            </a:pPr>
            <a:r>
              <a:rPr lang="en-US" altLang="zh-CN" sz="2400"/>
              <a:t>Tile</a:t>
            </a:r>
            <a:r>
              <a:rPr lang="zh-CN" altLang="en-US" sz="2400"/>
              <a:t>与</a:t>
            </a:r>
            <a:r>
              <a:rPr lang="en-US" altLang="zh-CN" sz="2400"/>
              <a:t>Tile</a:t>
            </a:r>
            <a:r>
              <a:rPr lang="zh-CN" altLang="en-US" sz="2400"/>
              <a:t>的交界处</a:t>
            </a:r>
            <a:r>
              <a:rPr lang="en-US" altLang="zh-CN" sz="2400"/>
              <a:t>	</a:t>
            </a:r>
            <a:endParaRPr lang="en-US" altLang="zh-CN" sz="2400"/>
          </a:p>
          <a:p>
            <a:pPr marL="800100" lvl="1" indent="-342900">
              <a:lnSpc>
                <a:spcPct val="110000"/>
              </a:lnSpc>
              <a:buFont typeface="Wingdings" panose="05000000000000000000" charset="0"/>
              <a:buChar char="l"/>
            </a:pPr>
            <a:endParaRPr lang="en-US" altLang="zh-CN" sz="2400"/>
          </a:p>
          <a:p>
            <a:pPr marL="0" lvl="1" indent="0">
              <a:lnSpc>
                <a:spcPct val="110000"/>
              </a:lnSpc>
              <a:buNone/>
            </a:pPr>
            <a:r>
              <a:rPr lang="zh-CN" altLang="en-US" sz="2400" i="1">
                <a:solidFill>
                  <a:srgbClr val="FF0000"/>
                </a:solidFill>
              </a:rPr>
              <a:t>！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</a:rPr>
              <a:t>多边形共边不止一个邻居（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交界）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7050" y="1439545"/>
            <a:ext cx="946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一个地图划分等大的</a:t>
            </a:r>
            <a:r>
              <a:rPr lang="en-US" altLang="zh-CN" b="1"/>
              <a:t>Tile</a:t>
            </a:r>
            <a:r>
              <a:rPr lang="zh-CN" altLang="en-US" b="1"/>
              <a:t>，每个</a:t>
            </a:r>
            <a:r>
              <a:rPr lang="en-US" altLang="zh-CN" b="1"/>
              <a:t>Tile</a:t>
            </a:r>
            <a:r>
              <a:rPr lang="zh-CN" altLang="en-US" b="1"/>
              <a:t>剖分成多边形，寻路就是搜索起终点之间的可走多边形！</a:t>
            </a:r>
            <a:endParaRPr lang="zh-CN" alt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645" y="265430"/>
            <a:ext cx="7012305" cy="1021715"/>
          </a:xfrm>
        </p:spPr>
        <p:txBody>
          <a:bodyPr/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定位点算法：搜索包围盒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6350635" y="4241165"/>
            <a:ext cx="2338070" cy="899795"/>
          </a:xfrm>
        </p:spPr>
        <p:txBody>
          <a:bodyPr/>
          <a:p>
            <a:pPr algn="l">
              <a:buFont typeface="Wingdings" panose="05000000000000000000" charset="0"/>
            </a:pP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六向对称</a:t>
            </a:r>
            <a:endParaRPr lang="zh-CN" altLang="en-US"/>
          </a:p>
        </p:txBody>
      </p:sp>
      <p:pic>
        <p:nvPicPr>
          <p:cNvPr id="6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4675" y="2256790"/>
            <a:ext cx="4582795" cy="37960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副标题 4"/>
          <p:cNvSpPr/>
          <p:nvPr/>
        </p:nvSpPr>
        <p:spPr>
          <a:xfrm>
            <a:off x="6350635" y="3643630"/>
            <a:ext cx="2171065" cy="4921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AABB</a:t>
            </a:r>
            <a:endParaRPr lang="zh-CN" altLang="en-US"/>
          </a:p>
        </p:txBody>
      </p:sp>
      <p:sp>
        <p:nvSpPr>
          <p:cNvPr id="8" name="副标题 4"/>
          <p:cNvSpPr/>
          <p:nvPr/>
        </p:nvSpPr>
        <p:spPr>
          <a:xfrm>
            <a:off x="6350635" y="3717290"/>
            <a:ext cx="1798955" cy="8756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Min,Max</a:t>
            </a:r>
            <a:endParaRPr lang="en-US" altLang="zh-CN"/>
          </a:p>
        </p:txBody>
      </p:sp>
      <p:sp>
        <p:nvSpPr>
          <p:cNvPr id="10" name="副标题 4"/>
          <p:cNvSpPr/>
          <p:nvPr/>
        </p:nvSpPr>
        <p:spPr>
          <a:xfrm>
            <a:off x="6350635" y="4767580"/>
            <a:ext cx="2750185" cy="93853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</a:pP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x=0 &amp;&amp; z = 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31510" y="1888490"/>
            <a:ext cx="5212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定位点在哪个多边形的时候，设置的最大搜索范围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因为：不是所有点都可以定位到多边形内的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9625" y="480060"/>
            <a:ext cx="2953385" cy="875030"/>
          </a:xfrm>
        </p:spPr>
        <p:txBody>
          <a:bodyPr/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整体认知</a:t>
            </a:r>
            <a:endParaRPr lang="zh-CN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9005" y="1691640"/>
            <a:ext cx="10333355" cy="3940175"/>
          </a:xfrm>
        </p:spPr>
        <p:txBody>
          <a:bodyPr tIns="144145"/>
          <a:p>
            <a:pPr marL="0" indent="0">
              <a:buFont typeface="Wingdings" panose="05000000000000000000" charset="0"/>
              <a:buChar char="l"/>
            </a:pPr>
            <a:r>
              <a:rPr lang="en-US" altLang="zh-CN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基础认识</a:t>
            </a:r>
            <a:endParaRPr lang="zh-CN" altLang="en-US" i="1"/>
          </a:p>
          <a:p>
            <a:pPr marL="457200" lvl="1" indent="0" fontAlgn="auto">
              <a:spcBef>
                <a:spcPts val="1700"/>
              </a:spcBef>
              <a:buFont typeface="Wingdings" panose="05000000000000000000" charset="0"/>
              <a:buNone/>
            </a:pPr>
            <a:r>
              <a:rPr lang="en-US" altLang="zh-CN"/>
              <a:t>	</a:t>
            </a:r>
            <a:r>
              <a:rPr lang="zh-CN" altLang="en-US"/>
              <a:t>究竟什么是寻路？整体流程如何？基础搜索方式是什么？</a:t>
            </a:r>
            <a:endParaRPr lang="zh-CN" altLang="en-US"/>
          </a:p>
          <a:p>
            <a:pPr marL="457200" lvl="1" indent="0">
              <a:buFont typeface="Wingdings" panose="05000000000000000000" charset="0"/>
              <a:buNone/>
            </a:pPr>
            <a:endParaRPr lang="zh-CN" altLang="en-US"/>
          </a:p>
          <a:p>
            <a:pPr fontAlgn="auto">
              <a:spcBef>
                <a:spcPts val="400"/>
              </a:spcBef>
              <a:buFont typeface="Wingdings" panose="05000000000000000000" charset="0"/>
              <a:buChar char="l"/>
            </a:pPr>
            <a:r>
              <a:rPr lang="en-US" altLang="zh-CN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寻路过程剖析</a:t>
            </a:r>
            <a:endParaRPr lang="zh-CN" altLang="en-US" i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457200" lvl="1" indent="0" fontAlgn="auto">
              <a:spcBef>
                <a:spcPts val="1700"/>
              </a:spcBef>
              <a:buFont typeface="Wingdings" panose="05000000000000000000" charset="0"/>
              <a:buNone/>
            </a:pPr>
            <a:r>
              <a:rPr lang="en-US" altLang="zh-CN"/>
              <a:t>	</a:t>
            </a:r>
            <a:r>
              <a:rPr lang="zh-CN" altLang="en-US"/>
              <a:t>我们是怎么寻路的，寻路需要考虑哪些问题？</a:t>
            </a:r>
            <a:endParaRPr lang="zh-CN" altLang="en-US"/>
          </a:p>
          <a:p>
            <a:pPr marL="457200" lvl="1" indent="0">
              <a:buFont typeface="Wingdings" panose="05000000000000000000" charset="0"/>
              <a:buNone/>
            </a:pPr>
            <a:endParaRPr lang="zh-CN" altLang="en-US"/>
          </a:p>
          <a:p>
            <a:pPr fontAlgn="auto">
              <a:spcBef>
                <a:spcPts val="400"/>
              </a:spcBef>
              <a:buFont typeface="Wingdings" panose="05000000000000000000" charset="0"/>
              <a:buChar char="l"/>
            </a:pPr>
            <a:r>
              <a:rPr lang="en-US" altLang="zh-CN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</a:t>
            </a:r>
            <a:r>
              <a:rPr lang="zh-CN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算法详解和优化</a:t>
            </a:r>
            <a:endParaRPr lang="zh-CN" altLang="en-US" i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marL="457200" lvl="1" indent="0" fontAlgn="auto">
              <a:spcBef>
                <a:spcPts val="1700"/>
              </a:spcBef>
              <a:buFont typeface="Wingdings" panose="05000000000000000000" charset="0"/>
              <a:buNone/>
            </a:pPr>
            <a:r>
              <a:rPr lang="en-US" altLang="zh-CN"/>
              <a:t>	</a:t>
            </a:r>
            <a:r>
              <a:rPr lang="zh-CN" altLang="en-US"/>
              <a:t>寻路过程中用到了哪些算法？能否优化？如何优化？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710930" cy="75819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定位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Tile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：缩小范围，快速定位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7" name="图片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39900"/>
            <a:ext cx="528891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063105" y="2622550"/>
            <a:ext cx="36582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 Tile</a:t>
            </a:r>
            <a:r>
              <a:rPr lang="zh-CN" altLang="en-US" sz="2800"/>
              <a:t>划分，矩阵编号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7063105" y="3466465"/>
            <a:ext cx="19964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 </a:t>
            </a:r>
            <a:r>
              <a:rPr lang="zh-CN" altLang="en-US" sz="2800"/>
              <a:t>坐标转换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7063105" y="4310380"/>
            <a:ext cx="2773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800"/>
              <a:t>别忘记了高度</a:t>
            </a:r>
            <a:endParaRPr lang="zh-C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940" y="412750"/>
            <a:ext cx="3099435" cy="72199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定位多边形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6085" y="3265805"/>
            <a:ext cx="2818765" cy="457200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altLang="zh-CN"/>
              <a:t> </a:t>
            </a:r>
            <a:r>
              <a:rPr lang="zh-CN" altLang="en-US"/>
              <a:t>过滤不相交</a:t>
            </a:r>
            <a:endParaRPr lang="zh-CN" altLang="en-US"/>
          </a:p>
        </p:txBody>
      </p:sp>
      <p:pic>
        <p:nvPicPr>
          <p:cNvPr id="6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2333625"/>
            <a:ext cx="6636385" cy="33788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8046085" y="2309495"/>
            <a:ext cx="2818765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en-US" altLang="zh-CN"/>
              <a:t> </a:t>
            </a:r>
            <a:r>
              <a:rPr lang="zh-CN" altLang="en-US"/>
              <a:t>多边形包围盒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046085" y="4222115"/>
            <a:ext cx="3181985" cy="476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en-US" altLang="zh-CN"/>
              <a:t> </a:t>
            </a:r>
            <a:r>
              <a:rPr lang="zh-CN" altLang="en-US"/>
              <a:t>相交也可能无效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046085" y="5197475"/>
            <a:ext cx="3517265" cy="5149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Tile</a:t>
            </a:r>
            <a:r>
              <a:rPr lang="zh-CN" altLang="en-US">
                <a:solidFill>
                  <a:srgbClr val="FF0000"/>
                </a:solidFill>
              </a:rPr>
              <a:t>过大性能问题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940" y="1457325"/>
            <a:ext cx="7424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在找到的</a:t>
            </a:r>
            <a:r>
              <a:rPr lang="en-US" altLang="zh-CN" sz="2400">
                <a:solidFill>
                  <a:srgbClr val="C00000"/>
                </a:solidFill>
              </a:rPr>
              <a:t>Tile</a:t>
            </a:r>
            <a:r>
              <a:rPr lang="zh-CN" altLang="en-US" sz="2400">
                <a:solidFill>
                  <a:srgbClr val="C00000"/>
                </a:solidFill>
              </a:rPr>
              <a:t>中，过滤那些根本不可能相交的多边形。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380" y="374650"/>
            <a:ext cx="9030335" cy="83756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点在多边形内（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Detour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方案）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2" name="图片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7380" y="2352040"/>
            <a:ext cx="6012815" cy="30772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957060" y="2352040"/>
            <a:ext cx="3999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/>
              <a:t> “</a:t>
            </a:r>
            <a:r>
              <a:rPr lang="zh-CN" altLang="en-US" sz="2400"/>
              <a:t>点</a:t>
            </a:r>
            <a:r>
              <a:rPr lang="en-US" altLang="zh-CN" sz="2400"/>
              <a:t>”</a:t>
            </a:r>
            <a:r>
              <a:rPr lang="zh-CN" altLang="en-US" sz="2400"/>
              <a:t>向任意方向做射线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6957060" y="2812415"/>
            <a:ext cx="3999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与射线相交的边的数量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957060" y="3272790"/>
            <a:ext cx="3999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内部为奇数，外部为偶数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957060" y="4138930"/>
            <a:ext cx="3999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>
                <a:solidFill>
                  <a:srgbClr val="C00000"/>
                </a:solidFill>
              </a:rPr>
              <a:t> </a:t>
            </a:r>
            <a:r>
              <a:rPr lang="zh-CN" altLang="en-US" sz="2400">
                <a:solidFill>
                  <a:srgbClr val="C00000"/>
                </a:solidFill>
              </a:rPr>
              <a:t>优势：不需要区分凹凸性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57060" y="4599305"/>
            <a:ext cx="4583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>
                <a:solidFill>
                  <a:srgbClr val="C00000"/>
                </a:solidFill>
              </a:rPr>
              <a:t> </a:t>
            </a:r>
            <a:r>
              <a:rPr lang="zh-CN" altLang="en-US" sz="2400">
                <a:solidFill>
                  <a:srgbClr val="C00000"/>
                </a:solidFill>
              </a:rPr>
              <a:t>劣势：点在边上时，不好区分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940" y="384175"/>
            <a:ext cx="8933815" cy="75184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点在多边形内（不良人方案）</a:t>
            </a:r>
            <a:endParaRPr lang="zh-CN" altLang="en-US"/>
          </a:p>
        </p:txBody>
      </p:sp>
      <p:pic>
        <p:nvPicPr>
          <p:cNvPr id="4" name="图片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5925" y="1794510"/>
            <a:ext cx="5597525" cy="39966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372860" y="1794510"/>
            <a:ext cx="55524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 </a:t>
            </a:r>
            <a:r>
              <a:rPr lang="zh-CN" altLang="en-US" sz="2800"/>
              <a:t>顺序构建首尾相连的</a:t>
            </a:r>
            <a:r>
              <a:rPr lang="en-US" altLang="zh-CN" sz="2800"/>
              <a:t>“</a:t>
            </a:r>
            <a:r>
              <a:rPr lang="zh-CN" altLang="en-US" sz="2800"/>
              <a:t>边向量</a:t>
            </a:r>
            <a:r>
              <a:rPr lang="en-US" altLang="zh-CN" sz="2800"/>
              <a:t>”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6372860" y="2316480"/>
            <a:ext cx="51308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 </a:t>
            </a:r>
            <a:r>
              <a:rPr lang="zh-CN" altLang="en-US" sz="2800"/>
              <a:t>辅助向量：边向量起点到点</a:t>
            </a:r>
            <a:r>
              <a:rPr lang="en-US" altLang="zh-CN" sz="2800"/>
              <a:t>Q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6372860" y="2864485"/>
            <a:ext cx="51968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 </a:t>
            </a:r>
            <a:r>
              <a:rPr lang="zh-CN" altLang="en-US" sz="2800"/>
              <a:t>辅助向量在所有边向量的同侧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6372860" y="3411220"/>
            <a:ext cx="36271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 </a:t>
            </a:r>
            <a:r>
              <a:rPr lang="zh-CN" altLang="en-US" sz="2800"/>
              <a:t>点在边上，叉乘为</a:t>
            </a:r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6372860" y="4444365"/>
            <a:ext cx="4130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rgbClr val="C00000"/>
                </a:solidFill>
              </a:rPr>
              <a:t> </a:t>
            </a:r>
            <a:r>
              <a:rPr lang="zh-CN" sz="2800">
                <a:solidFill>
                  <a:srgbClr val="C00000"/>
                </a:solidFill>
              </a:rPr>
              <a:t>缺点：只支持凸多边形</a:t>
            </a:r>
            <a:endParaRPr lang="zh-CN" sz="280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72860" y="5027930"/>
            <a:ext cx="51968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rgbClr val="C00000"/>
                </a:solidFill>
              </a:rPr>
              <a:t> </a:t>
            </a:r>
            <a:r>
              <a:rPr lang="zh-CN" altLang="en-US" sz="2800">
                <a:solidFill>
                  <a:srgbClr val="C00000"/>
                </a:solidFill>
              </a:rPr>
              <a:t>优</a:t>
            </a:r>
            <a:r>
              <a:rPr lang="zh-CN" sz="2800">
                <a:solidFill>
                  <a:srgbClr val="C00000"/>
                </a:solidFill>
              </a:rPr>
              <a:t>点：快，解决点在边上问题</a:t>
            </a:r>
            <a:endParaRPr lang="zh-CN" sz="2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25260" cy="92329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求解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3D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高度：修正高度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99" name="图片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5515" y="1800225"/>
            <a:ext cx="3800475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492115" y="2451735"/>
            <a:ext cx="4791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点在面内的</a:t>
            </a:r>
            <a:r>
              <a:rPr lang="en-US" altLang="zh-CN" sz="2800"/>
              <a:t>3D</a:t>
            </a:r>
            <a:r>
              <a:rPr lang="zh-CN" altLang="en-US" sz="2800"/>
              <a:t>投影点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5492115" y="3108325"/>
            <a:ext cx="4946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多层有效多边形，如何筛选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5492115" y="3764915"/>
            <a:ext cx="4946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偏移距离，纯竖直</a:t>
            </a:r>
            <a:endParaRPr lang="zh-CN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47340" cy="77152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实际高度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" name="图片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6860" y="2153920"/>
            <a:ext cx="3991610" cy="33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20" y="2153920"/>
            <a:ext cx="4090035" cy="32708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38200" y="1219835"/>
            <a:ext cx="7686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还记得</a:t>
            </a:r>
            <a:r>
              <a:rPr lang="en-US" altLang="zh-CN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Recast</a:t>
            </a:r>
            <a:r>
              <a: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生成时候的</a:t>
            </a:r>
            <a:r>
              <a:rPr lang="en-US" altLang="zh-CN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</a:t>
            </a:r>
            <a:r>
              <a: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详细三角形</a:t>
            </a:r>
            <a:r>
              <a:rPr lang="en-US" altLang="zh-CN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”</a:t>
            </a:r>
            <a:r>
              <a:rPr lang="zh-CN" altLang="en-US" sz="2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吗？</a:t>
            </a:r>
            <a:endParaRPr lang="zh-CN" altLang="en-US" sz="24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6860" y="5753735"/>
            <a:ext cx="255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平面向量的基本定理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99225" y="5753735"/>
            <a:ext cx="449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高之比</a:t>
            </a:r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”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转</a:t>
            </a:r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</a:t>
            </a:r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向量叉乘之比</a:t>
            </a:r>
            <a:r>
              <a:rPr lang="en-US" altLang="zh-CN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”</a:t>
            </a:r>
            <a:endParaRPr lang="en-US" altLang="zh-CN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53385" cy="82804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射线算法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23" name="图片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01775"/>
            <a:ext cx="6645275" cy="40398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040370" y="2872740"/>
            <a:ext cx="1764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 2D</a:t>
            </a:r>
            <a:r>
              <a:rPr lang="zh-CN" altLang="en-US" sz="2800"/>
              <a:t>算法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040370" y="3594735"/>
            <a:ext cx="2707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 </a:t>
            </a:r>
            <a:r>
              <a:rPr lang="zh-CN" altLang="en-US" sz="2800"/>
              <a:t>是否直线通过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8040370" y="4374515"/>
            <a:ext cx="34188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 </a:t>
            </a:r>
            <a:r>
              <a:rPr lang="zh-CN" altLang="en-US" sz="2800"/>
              <a:t>撞墙怎么办？求点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8040370" y="2150745"/>
            <a:ext cx="2352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 </a:t>
            </a:r>
            <a:r>
              <a:rPr lang="zh-CN" altLang="en-US" sz="2800"/>
              <a:t>起终点射线</a:t>
            </a:r>
            <a:endParaRPr lang="zh-CN" alt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89530" cy="82804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射线关系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27" name="图片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9275"/>
            <a:ext cx="5410200" cy="39852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861810" y="2240915"/>
            <a:ext cx="2778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 </a:t>
            </a:r>
            <a:r>
              <a:rPr lang="zh-CN" altLang="en-US" sz="2800"/>
              <a:t>进入并穿出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61810" y="3168015"/>
            <a:ext cx="2874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 </a:t>
            </a:r>
            <a:r>
              <a:rPr lang="zh-CN" altLang="en-US" sz="2800"/>
              <a:t>无效不相交边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861810" y="4095115"/>
            <a:ext cx="2352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800"/>
              <a:t> </a:t>
            </a:r>
            <a:r>
              <a:rPr lang="zh-CN" altLang="en-US" sz="2800"/>
              <a:t>有效相交边</a:t>
            </a:r>
            <a:endParaRPr lang="zh-CN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29930" cy="72390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比例关系（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），得出交点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0" name="图片 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7855" y="1835150"/>
            <a:ext cx="5086350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330315" y="1835150"/>
            <a:ext cx="2788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SK</a:t>
            </a:r>
            <a:r>
              <a:rPr lang="zh-CN" altLang="en-US"/>
              <a:t>占</a:t>
            </a:r>
            <a:r>
              <a:rPr lang="en-US" altLang="zh-CN">
                <a:solidFill>
                  <a:schemeClr val="bg1"/>
                </a:solidFill>
              </a:rPr>
              <a:t>SN</a:t>
            </a:r>
            <a:r>
              <a:rPr lang="zh-CN" altLang="en-US"/>
              <a:t>的比例是多少？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30315" y="2186940"/>
            <a:ext cx="2788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SS1</a:t>
            </a:r>
            <a:r>
              <a:rPr lang="zh-CN" altLang="en-US"/>
              <a:t>占</a:t>
            </a:r>
            <a:r>
              <a:rPr lang="en-US" altLang="zh-CN">
                <a:solidFill>
                  <a:schemeClr val="bg1"/>
                </a:solidFill>
              </a:rPr>
              <a:t>NN1</a:t>
            </a:r>
            <a:r>
              <a:rPr lang="zh-CN" altLang="en-US"/>
              <a:t>的比例是多少？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30315" y="2555240"/>
            <a:ext cx="2788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SS1</a:t>
            </a:r>
            <a:r>
              <a:rPr lang="zh-CN" altLang="en-US"/>
              <a:t>的空间意义是什么？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30315" y="2914015"/>
            <a:ext cx="2788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NN1</a:t>
            </a:r>
            <a:r>
              <a:rPr lang="zh-CN" altLang="en-US"/>
              <a:t>的空间意义是什么？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30315" y="3521710"/>
            <a:ext cx="5241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结论：</a:t>
            </a:r>
            <a:endParaRPr lang="zh-CN" altLang="en-US" sz="2400">
              <a:solidFill>
                <a:srgbClr val="C00000"/>
              </a:solidFill>
            </a:endParaRPr>
          </a:p>
          <a:p>
            <a:r>
              <a:rPr lang="zh-CN" altLang="en-US" sz="2400">
                <a:solidFill>
                  <a:srgbClr val="C00000"/>
                </a:solidFill>
              </a:rPr>
              <a:t>交点比例关系等于高之比</a:t>
            </a:r>
            <a:endParaRPr lang="zh-CN" altLang="en-US" sz="2400">
              <a:solidFill>
                <a:srgbClr val="C00000"/>
              </a:solidFill>
            </a:endParaRPr>
          </a:p>
          <a:p>
            <a:r>
              <a:rPr lang="zh-CN" altLang="en-US" sz="2400">
                <a:solidFill>
                  <a:srgbClr val="C00000"/>
                </a:solidFill>
              </a:rPr>
              <a:t>高之比等于向量叉乘之比（分正负）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30315" y="4987925"/>
            <a:ext cx="5241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思考：</a:t>
            </a:r>
            <a:endParaRPr lang="zh-CN" altLang="en-US" sz="2400">
              <a:solidFill>
                <a:srgbClr val="C00000"/>
              </a:solidFill>
            </a:endParaRPr>
          </a:p>
          <a:p>
            <a:r>
              <a:rPr lang="zh-CN" altLang="en-US" sz="2400">
                <a:solidFill>
                  <a:srgbClr val="C00000"/>
                </a:solidFill>
              </a:rPr>
              <a:t>由于</a:t>
            </a:r>
            <a:r>
              <a:rPr lang="en-US" altLang="zh-CN" sz="2400">
                <a:solidFill>
                  <a:srgbClr val="C00000"/>
                </a:solidFill>
              </a:rPr>
              <a:t>“</a:t>
            </a:r>
            <a:r>
              <a:rPr lang="zh-CN" altLang="en-US" sz="2400">
                <a:solidFill>
                  <a:srgbClr val="C00000"/>
                </a:solidFill>
              </a:rPr>
              <a:t>向量</a:t>
            </a:r>
            <a:r>
              <a:rPr lang="en-US" altLang="zh-CN" sz="2400">
                <a:solidFill>
                  <a:srgbClr val="C00000"/>
                </a:solidFill>
              </a:rPr>
              <a:t>”</a:t>
            </a:r>
            <a:r>
              <a:rPr lang="zh-CN" altLang="en-US" sz="2400">
                <a:solidFill>
                  <a:srgbClr val="C00000"/>
                </a:solidFill>
              </a:rPr>
              <a:t>与</a:t>
            </a:r>
            <a:r>
              <a:rPr lang="en-US" altLang="zh-CN" sz="2400">
                <a:solidFill>
                  <a:srgbClr val="C00000"/>
                </a:solidFill>
              </a:rPr>
              <a:t>“</a:t>
            </a:r>
            <a:r>
              <a:rPr lang="zh-CN" altLang="en-US" sz="2400">
                <a:solidFill>
                  <a:srgbClr val="C00000"/>
                </a:solidFill>
              </a:rPr>
              <a:t>线段</a:t>
            </a:r>
            <a:r>
              <a:rPr lang="en-US" altLang="zh-CN" sz="2400">
                <a:solidFill>
                  <a:srgbClr val="C00000"/>
                </a:solidFill>
              </a:rPr>
              <a:t>”</a:t>
            </a:r>
            <a:r>
              <a:rPr lang="zh-CN" altLang="en-US" sz="2400">
                <a:solidFill>
                  <a:srgbClr val="C00000"/>
                </a:solidFill>
              </a:rPr>
              <a:t>是不同的，</a:t>
            </a:r>
            <a:endParaRPr lang="zh-CN" altLang="en-US" sz="2400">
              <a:solidFill>
                <a:srgbClr val="C00000"/>
              </a:solidFill>
            </a:endParaRPr>
          </a:p>
          <a:p>
            <a:r>
              <a:rPr lang="zh-CN" altLang="en-US" sz="2400">
                <a:solidFill>
                  <a:srgbClr val="C00000"/>
                </a:solidFill>
              </a:rPr>
              <a:t>如何区分与射线不相交的边？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489700" cy="90424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未相交：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大于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1" name="图片 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3625" y="2697480"/>
            <a:ext cx="671512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38200" y="156273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交点在</a:t>
            </a:r>
            <a:r>
              <a:rPr lang="en-US" altLang="zh-CN" sz="2800"/>
              <a:t>“</a:t>
            </a:r>
            <a:r>
              <a:rPr lang="zh-CN" altLang="en-US" sz="2800"/>
              <a:t>起终点线段</a:t>
            </a:r>
            <a:r>
              <a:rPr lang="en-US" altLang="zh-CN" sz="2800"/>
              <a:t>”</a:t>
            </a:r>
            <a:r>
              <a:rPr lang="zh-CN" altLang="en-US" sz="2800"/>
              <a:t>的</a:t>
            </a:r>
            <a:r>
              <a:rPr lang="zh-CN" altLang="en-US" sz="2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正向延长线</a:t>
            </a:r>
            <a:r>
              <a:rPr lang="zh-CN" altLang="en-US" sz="2800"/>
              <a:t>上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徽标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1282956"/>
            <a:ext cx="6858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95220" y="-107701"/>
            <a:ext cx="7289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17345" algn="l"/>
              </a:tabLst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88000">
                      <a:srgbClr val="28C365">
                        <a:alpha val="50000"/>
                      </a:srgbClr>
                    </a:gs>
                    <a:gs pos="34000">
                      <a:srgbClr val="133457">
                        <a:alpha val="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cs typeface="+mn-ea"/>
                <a:sym typeface="+mn-lt"/>
              </a:rPr>
              <a:t>PART ONE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88000">
                    <a:srgbClr val="28C365">
                      <a:alpha val="50000"/>
                    </a:srgbClr>
                  </a:gs>
                  <a:gs pos="34000">
                    <a:srgbClr val="133457">
                      <a:alpha val="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02393" y="4512427"/>
            <a:ext cx="3535680" cy="768350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50800" dist="38100" dir="2700000" sx="47000" sy="47000" algn="tl" rotWithShape="0">
              <a:prstClr val="black">
                <a:alpha val="100000"/>
              </a:prstClr>
            </a:outerShdw>
            <a:reflection blurRad="6350" stA="52000" endA="300" endPos="35000" dist="673100" dir="5400000" sy="-100000" algn="bl" rotWithShape="0"/>
          </a:effectLst>
          <a:scene3d>
            <a:camera prst="orthographicFront"/>
            <a:lightRig rig="threePt" dir="t"/>
          </a:scene3d>
          <a:sp3d prstMaterial="flat"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>
                <a:gradFill>
                  <a:gsLst>
                    <a:gs pos="26000">
                      <a:schemeClr val="bg1"/>
                    </a:gs>
                    <a:gs pos="52000">
                      <a:srgbClr val="BDF2FF"/>
                    </a:gs>
                    <a:gs pos="100000">
                      <a:srgbClr val="BDF2FF">
                        <a:alpha val="0"/>
                      </a:srgbClr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</a:defRPr>
            </a:lvl1pPr>
          </a:lstStyle>
          <a:p>
            <a:r>
              <a:rPr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什么是寻路？</a:t>
            </a:r>
            <a:endParaRPr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 rot="20064061">
            <a:off x="5069550" y="2897451"/>
            <a:ext cx="1940313" cy="1006880"/>
          </a:xfrm>
          <a:prstGeom prst="ellipse">
            <a:avLst/>
          </a:prstGeom>
          <a:gradFill flip="none" rotWithShape="1">
            <a:gsLst>
              <a:gs pos="100000">
                <a:srgbClr val="10217A">
                  <a:alpha val="10000"/>
                </a:srgbClr>
              </a:gs>
              <a:gs pos="60000">
                <a:srgbClr val="10217A">
                  <a:alpha val="0"/>
                </a:srgbClr>
              </a:gs>
            </a:gsLst>
            <a:lin ang="5400000" scaled="1"/>
            <a:tileRect/>
          </a:gradFill>
          <a:ln>
            <a:gradFill>
              <a:gsLst>
                <a:gs pos="53000">
                  <a:srgbClr val="04C8F8">
                    <a:alpha val="0"/>
                  </a:srgbClr>
                </a:gs>
                <a:gs pos="100000">
                  <a:srgbClr val="28C365"/>
                </a:gs>
              </a:gsLst>
              <a:lin ang="4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 rot="259579">
            <a:off x="-221440" y="4520207"/>
            <a:ext cx="5739117" cy="638414"/>
            <a:chOff x="517778" y="4698112"/>
            <a:chExt cx="5739117" cy="638414"/>
          </a:xfrm>
        </p:grpSpPr>
        <p:sp>
          <p:nvSpPr>
            <p:cNvPr id="22" name="平行四边形 21"/>
            <p:cNvSpPr/>
            <p:nvPr/>
          </p:nvSpPr>
          <p:spPr>
            <a:xfrm rot="8544194" flipV="1">
              <a:off x="517778" y="5268016"/>
              <a:ext cx="5256410" cy="68510"/>
            </a:xfrm>
            <a:prstGeom prst="parallelogram">
              <a:avLst/>
            </a:prstGeom>
            <a:gradFill flip="none" rotWithShape="1">
              <a:gsLst>
                <a:gs pos="11000">
                  <a:srgbClr val="04C8F8">
                    <a:alpha val="0"/>
                  </a:srgbClr>
                </a:gs>
                <a:gs pos="100000">
                  <a:srgbClr val="04C8F8"/>
                </a:gs>
              </a:gsLst>
              <a:lin ang="0" scaled="1"/>
              <a:tileRect/>
            </a:gradFill>
            <a:ln>
              <a:noFill/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 rot="8544194" flipV="1">
              <a:off x="1000485" y="5142684"/>
              <a:ext cx="5256410" cy="36000"/>
            </a:xfrm>
            <a:prstGeom prst="parallelogram">
              <a:avLst/>
            </a:prstGeom>
            <a:gradFill flip="none" rotWithShape="1">
              <a:gsLst>
                <a:gs pos="44000">
                  <a:srgbClr val="04C8F8">
                    <a:alpha val="0"/>
                  </a:srgbClr>
                </a:gs>
                <a:gs pos="100000">
                  <a:srgbClr val="04C8F8"/>
                </a:gs>
              </a:gsLst>
              <a:lin ang="0" scaled="1"/>
              <a:tileRect/>
            </a:gradFill>
            <a:ln>
              <a:noFill/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 rot="8771720" flipV="1">
              <a:off x="680075" y="4698112"/>
              <a:ext cx="5256410" cy="18000"/>
            </a:xfrm>
            <a:prstGeom prst="parallelogram">
              <a:avLst/>
            </a:prstGeom>
            <a:gradFill flip="none" rotWithShape="1">
              <a:gsLst>
                <a:gs pos="44000">
                  <a:srgbClr val="04C8F8">
                    <a:alpha val="0"/>
                  </a:srgbClr>
                </a:gs>
                <a:gs pos="100000">
                  <a:srgbClr val="04C8F8"/>
                </a:gs>
              </a:gsLst>
              <a:lin ang="0" scaled="1"/>
              <a:tileRect/>
            </a:gradFill>
            <a:ln>
              <a:noFill/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rot="21129777" flipH="1">
            <a:off x="6761366" y="4800238"/>
            <a:ext cx="5739117" cy="638414"/>
            <a:chOff x="517778" y="4698112"/>
            <a:chExt cx="5739117" cy="638414"/>
          </a:xfrm>
        </p:grpSpPr>
        <p:sp>
          <p:nvSpPr>
            <p:cNvPr id="64" name="平行四边形 63"/>
            <p:cNvSpPr/>
            <p:nvPr/>
          </p:nvSpPr>
          <p:spPr>
            <a:xfrm rot="8544194" flipV="1">
              <a:off x="517778" y="5268016"/>
              <a:ext cx="5256410" cy="68510"/>
            </a:xfrm>
            <a:prstGeom prst="parallelogram">
              <a:avLst/>
            </a:prstGeom>
            <a:gradFill flip="none" rotWithShape="1">
              <a:gsLst>
                <a:gs pos="11000">
                  <a:srgbClr val="04C8F8">
                    <a:alpha val="0"/>
                  </a:srgbClr>
                </a:gs>
                <a:gs pos="100000">
                  <a:srgbClr val="04C8F8"/>
                </a:gs>
              </a:gsLst>
              <a:lin ang="0" scaled="1"/>
              <a:tileRect/>
            </a:gradFill>
            <a:ln>
              <a:noFill/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 rot="8544194" flipV="1">
              <a:off x="1000485" y="5142684"/>
              <a:ext cx="5256410" cy="36000"/>
            </a:xfrm>
            <a:prstGeom prst="parallelogram">
              <a:avLst/>
            </a:prstGeom>
            <a:gradFill flip="none" rotWithShape="1">
              <a:gsLst>
                <a:gs pos="44000">
                  <a:srgbClr val="04C8F8">
                    <a:alpha val="0"/>
                  </a:srgbClr>
                </a:gs>
                <a:gs pos="100000">
                  <a:srgbClr val="04C8F8"/>
                </a:gs>
              </a:gsLst>
              <a:lin ang="0" scaled="1"/>
              <a:tileRect/>
            </a:gradFill>
            <a:ln>
              <a:noFill/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平行四边形 65"/>
            <p:cNvSpPr/>
            <p:nvPr/>
          </p:nvSpPr>
          <p:spPr>
            <a:xfrm rot="8771720" flipV="1">
              <a:off x="680075" y="4698112"/>
              <a:ext cx="5256410" cy="18000"/>
            </a:xfrm>
            <a:prstGeom prst="parallelogram">
              <a:avLst/>
            </a:prstGeom>
            <a:gradFill flip="none" rotWithShape="1">
              <a:gsLst>
                <a:gs pos="44000">
                  <a:srgbClr val="04C8F8">
                    <a:alpha val="0"/>
                  </a:srgbClr>
                </a:gs>
                <a:gs pos="100000">
                  <a:srgbClr val="04C8F8"/>
                </a:gs>
              </a:gsLst>
              <a:lin ang="0" scaled="1"/>
              <a:tileRect/>
            </a:gradFill>
            <a:ln>
              <a:noFill/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8" name="椭圆 67"/>
          <p:cNvSpPr/>
          <p:nvPr/>
        </p:nvSpPr>
        <p:spPr>
          <a:xfrm rot="19614143">
            <a:off x="5258366" y="2380544"/>
            <a:ext cx="1606071" cy="510528"/>
          </a:xfrm>
          <a:prstGeom prst="ellipse">
            <a:avLst/>
          </a:prstGeom>
          <a:gradFill flip="none" rotWithShape="1">
            <a:gsLst>
              <a:gs pos="100000">
                <a:srgbClr val="10217A">
                  <a:alpha val="10000"/>
                </a:srgbClr>
              </a:gs>
              <a:gs pos="60000">
                <a:srgbClr val="10217A">
                  <a:alpha val="0"/>
                </a:srgbClr>
              </a:gs>
            </a:gsLst>
            <a:lin ang="5400000" scaled="1"/>
            <a:tileRect/>
          </a:gradFill>
          <a:ln>
            <a:gradFill flip="none" rotWithShape="1">
              <a:gsLst>
                <a:gs pos="39000">
                  <a:srgbClr val="04C8F8">
                    <a:alpha val="0"/>
                  </a:srgbClr>
                </a:gs>
                <a:gs pos="97000">
                  <a:srgbClr val="28C365"/>
                </a:gs>
              </a:gsLst>
              <a:lin ang="60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73010" cy="83693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未相交：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小于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2" name="图片 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9855" y="2600325"/>
            <a:ext cx="6579870" cy="31013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38200" y="156273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交点在</a:t>
            </a:r>
            <a:r>
              <a:rPr lang="en-US" altLang="zh-CN" sz="2800"/>
              <a:t>“</a:t>
            </a:r>
            <a:r>
              <a:rPr lang="zh-CN" altLang="en-US" sz="2800"/>
              <a:t>起终点线段</a:t>
            </a:r>
            <a:r>
              <a:rPr lang="en-US" altLang="zh-CN" sz="2800"/>
              <a:t>”</a:t>
            </a:r>
            <a:r>
              <a:rPr lang="zh-CN" altLang="en-US" sz="2800"/>
              <a:t>的</a:t>
            </a:r>
            <a:r>
              <a:rPr lang="zh-CN" altLang="en-US" sz="2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反向延长线</a:t>
            </a:r>
            <a:r>
              <a:rPr lang="zh-CN" altLang="en-US" sz="2800"/>
              <a:t>上</a:t>
            </a:r>
            <a:endParaRPr lang="zh-CN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3610" y="470535"/>
            <a:ext cx="9298305" cy="87693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可能相交：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</a:t>
            </a:r>
            <a:r>
              <a:rPr 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处于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到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之间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3" name="图片 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2415" y="2762885"/>
            <a:ext cx="5912485" cy="36423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43610" y="1495425"/>
            <a:ext cx="65836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交点在</a:t>
            </a:r>
            <a:r>
              <a:rPr lang="en-US" altLang="zh-CN" sz="2800"/>
              <a:t>“</a:t>
            </a:r>
            <a:r>
              <a:rPr lang="zh-CN" altLang="en-US" sz="2800"/>
              <a:t>起终点线段</a:t>
            </a:r>
            <a:r>
              <a:rPr lang="en-US" altLang="zh-CN" sz="2800"/>
              <a:t>”</a:t>
            </a:r>
            <a:r>
              <a:rPr lang="zh-CN" altLang="en-US" sz="2800"/>
              <a:t>上，</a:t>
            </a:r>
            <a:endParaRPr lang="zh-CN" altLang="en-US" sz="2800"/>
          </a:p>
          <a:p>
            <a:r>
              <a:rPr lang="zh-CN" altLang="en-US" sz="2800"/>
              <a:t>此时，是否相交取决于交点是否</a:t>
            </a:r>
            <a:r>
              <a:rPr lang="zh-CN" altLang="en-US" sz="28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在边上</a:t>
            </a:r>
            <a:r>
              <a:rPr lang="zh-CN" altLang="en-US" sz="2800"/>
              <a:t>。</a:t>
            </a:r>
            <a:endParaRPr lang="zh-CN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射线算法核心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6230"/>
            <a:ext cx="6998970" cy="1591310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altLang="zh-CN"/>
              <a:t> T</a:t>
            </a:r>
            <a:r>
              <a:rPr lang="zh-CN" altLang="en-US"/>
              <a:t>大于</a:t>
            </a:r>
            <a:r>
              <a:rPr lang="en-US" altLang="zh-CN"/>
              <a:t>1</a:t>
            </a:r>
            <a:r>
              <a:rPr lang="zh-CN" altLang="en-US"/>
              <a:t>，一定不相交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 T</a:t>
            </a:r>
            <a:r>
              <a:rPr lang="zh-CN" altLang="en-US"/>
              <a:t>小于</a:t>
            </a:r>
            <a:r>
              <a:rPr lang="en-US" altLang="zh-CN"/>
              <a:t>0</a:t>
            </a:r>
            <a:r>
              <a:rPr lang="zh-CN" altLang="en-US"/>
              <a:t>，一定不相交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 T</a:t>
            </a:r>
            <a:r>
              <a:rPr lang="zh-CN" altLang="en-US"/>
              <a:t>处于</a:t>
            </a:r>
            <a:r>
              <a:rPr lang="en-US" altLang="zh-CN"/>
              <a:t>[0,1]</a:t>
            </a:r>
            <a:r>
              <a:rPr lang="zh-CN" altLang="en-US"/>
              <a:t>之间，也不一定相交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3749040"/>
            <a:ext cx="2696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问题转化</a:t>
            </a:r>
            <a:endParaRPr lang="zh-CN" altLang="en-US" sz="32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4584065"/>
            <a:ext cx="97002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如何区分</a:t>
            </a:r>
            <a:r>
              <a:rPr lang="en-US" altLang="zh-CN" sz="2400">
                <a:solidFill>
                  <a:srgbClr val="C00000"/>
                </a:solidFill>
              </a:rPr>
              <a:t>[0,1]</a:t>
            </a:r>
            <a:r>
              <a:rPr lang="zh-CN" altLang="en-US" sz="2400">
                <a:solidFill>
                  <a:srgbClr val="C00000"/>
                </a:solidFill>
              </a:rPr>
              <a:t>之间的那些</a:t>
            </a:r>
            <a:r>
              <a:rPr lang="en-US" altLang="zh-CN" sz="2400">
                <a:solidFill>
                  <a:srgbClr val="C00000"/>
                </a:solidFill>
              </a:rPr>
              <a:t>T</a:t>
            </a:r>
            <a:r>
              <a:rPr lang="zh-CN" altLang="en-US" sz="2400">
                <a:solidFill>
                  <a:srgbClr val="C00000"/>
                </a:solidFill>
              </a:rPr>
              <a:t>，哪些是我们想要的，即怎么找到有效的</a:t>
            </a:r>
            <a:r>
              <a:rPr lang="en-US" altLang="zh-CN" sz="2400">
                <a:solidFill>
                  <a:srgbClr val="C00000"/>
                </a:solidFill>
              </a:rPr>
              <a:t>T</a:t>
            </a:r>
            <a:r>
              <a:rPr lang="zh-CN" altLang="en-US" sz="2400">
                <a:solidFill>
                  <a:srgbClr val="C00000"/>
                </a:solidFill>
              </a:rPr>
              <a:t>？</a:t>
            </a:r>
            <a:endParaRPr lang="zh-CN" altLang="en-US" sz="2400">
              <a:solidFill>
                <a:srgbClr val="C00000"/>
              </a:solidFill>
            </a:endParaRPr>
          </a:p>
          <a:p>
            <a:r>
              <a:rPr lang="zh-CN" altLang="en-US" sz="2400">
                <a:solidFill>
                  <a:srgbClr val="C00000"/>
                </a:solidFill>
              </a:rPr>
              <a:t>所谓的有效，就是我们不关心</a:t>
            </a:r>
            <a:r>
              <a:rPr lang="en-US" altLang="zh-CN" sz="2400">
                <a:solidFill>
                  <a:srgbClr val="C00000"/>
                </a:solidFill>
              </a:rPr>
              <a:t>“</a:t>
            </a:r>
            <a:r>
              <a:rPr lang="zh-CN" altLang="en-US" sz="2400">
                <a:solidFill>
                  <a:srgbClr val="C00000"/>
                </a:solidFill>
              </a:rPr>
              <a:t>与射线不相交</a:t>
            </a:r>
            <a:r>
              <a:rPr lang="en-US" altLang="zh-CN" sz="2400">
                <a:solidFill>
                  <a:srgbClr val="C00000"/>
                </a:solidFill>
              </a:rPr>
              <a:t>”</a:t>
            </a:r>
            <a:r>
              <a:rPr lang="zh-CN" altLang="en-US" sz="2400">
                <a:solidFill>
                  <a:srgbClr val="C00000"/>
                </a:solidFill>
              </a:rPr>
              <a:t>的多边形边。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13960" cy="95250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进入穿出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5" name="图片 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1815" y="1916430"/>
            <a:ext cx="530034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336030" y="1696720"/>
            <a:ext cx="4554855" cy="1889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/>
              <a:t>哪些可能是进入边：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1. </a:t>
            </a:r>
            <a:r>
              <a:rPr lang="zh-CN" altLang="en-US"/>
              <a:t>可能相交边，</a:t>
            </a:r>
            <a:r>
              <a:rPr lang="en-US" altLang="zh-CN"/>
              <a:t>T∈[0,1]</a:t>
            </a:r>
            <a:endParaRPr lang="en-US" altLang="zh-CN"/>
          </a:p>
          <a:p>
            <a:pPr>
              <a:lnSpc>
                <a:spcPct val="130000"/>
              </a:lnSpc>
            </a:pPr>
            <a:r>
              <a:rPr lang="en-US" altLang="zh-CN"/>
              <a:t>2. “</a:t>
            </a:r>
            <a:r>
              <a:rPr lang="zh-CN" altLang="en-US"/>
              <a:t>进入边</a:t>
            </a:r>
            <a:r>
              <a:rPr lang="en-US" altLang="zh-CN"/>
              <a:t>”</a:t>
            </a:r>
            <a:r>
              <a:rPr lang="zh-CN" altLang="en-US"/>
              <a:t>与射线位置关系固定</a:t>
            </a:r>
            <a:r>
              <a:rPr lang="zh-CN" altLang="en-US">
                <a:solidFill>
                  <a:srgbClr val="C00000"/>
                </a:solidFill>
              </a:rPr>
              <a:t>（叉乘）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3. </a:t>
            </a:r>
            <a:r>
              <a:rPr lang="zh-CN" altLang="en-US"/>
              <a:t>射线进入，一定是由多边形外侧进入内侧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4. </a:t>
            </a:r>
            <a:r>
              <a:rPr lang="zh-CN" altLang="en-US"/>
              <a:t>逆时针下，一定是由边的右侧进入左侧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54270" y="610870"/>
            <a:ext cx="6549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C00000"/>
                </a:solidFill>
              </a:rPr>
              <a:t>前提：逆时针排序构建边向量，多边形内部位于边的左侧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C00000"/>
                </a:solidFill>
              </a:rPr>
              <a:t>（顺时针也可以，这一步只是保证方向一致）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36030" y="3965575"/>
            <a:ext cx="4622800" cy="1889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/>
              <a:t>哪些可能是穿出边：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en-US" altLang="zh-CN"/>
              <a:t>1. </a:t>
            </a:r>
            <a:r>
              <a:rPr lang="zh-CN" altLang="en-US"/>
              <a:t>可能相交边，</a:t>
            </a:r>
            <a:r>
              <a:rPr lang="en-US" altLang="zh-CN"/>
              <a:t>T∈[0,1]</a:t>
            </a:r>
            <a:endParaRPr lang="en-US" altLang="zh-CN"/>
          </a:p>
          <a:p>
            <a:pPr algn="l">
              <a:lnSpc>
                <a:spcPct val="130000"/>
              </a:lnSpc>
            </a:pPr>
            <a:r>
              <a:rPr lang="en-US" altLang="zh-CN"/>
              <a:t>2. “</a:t>
            </a:r>
            <a:r>
              <a:rPr lang="zh-CN" altLang="en-US"/>
              <a:t>穿出边</a:t>
            </a:r>
            <a:r>
              <a:rPr lang="en-US" altLang="zh-CN"/>
              <a:t>”</a:t>
            </a:r>
            <a:r>
              <a:rPr lang="zh-CN" altLang="en-US"/>
              <a:t>与射线位置关系固定</a:t>
            </a:r>
            <a:r>
              <a:rPr lang="zh-CN" altLang="en-US">
                <a:solidFill>
                  <a:srgbClr val="C00000"/>
                </a:solidFill>
              </a:rPr>
              <a:t>（叉乘）</a:t>
            </a:r>
            <a:endParaRPr lang="zh-CN" altLang="en-US"/>
          </a:p>
          <a:p>
            <a:pPr algn="l">
              <a:lnSpc>
                <a:spcPct val="130000"/>
              </a:lnSpc>
            </a:pPr>
            <a:r>
              <a:rPr lang="en-US" altLang="zh-CN"/>
              <a:t>3.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射线穿出，一定是由多边形内侧进入外侧</a:t>
            </a:r>
            <a:endParaRPr lang="zh-CN" altLang="en-US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逆时针下，一定是由边的左侧进入右侧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89785" cy="68389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进入边</a:t>
            </a:r>
            <a:b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6" name="图片 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710" y="2444115"/>
            <a:ext cx="629602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38200" y="1557655"/>
            <a:ext cx="6332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C00000"/>
                </a:solidFill>
                <a:sym typeface="+mn-ea"/>
              </a:rPr>
              <a:t>所有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“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可能的进入边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”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中，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T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值最大的</a:t>
            </a:r>
            <a:endParaRPr lang="zh-CN" altLang="en-US" sz="2400">
              <a:solidFill>
                <a:srgbClr val="C0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64400" y="2444115"/>
            <a:ext cx="41332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FA</a:t>
            </a:r>
            <a:r>
              <a:rPr lang="zh-CN" altLang="en-US" sz="2000"/>
              <a:t>，</a:t>
            </a:r>
            <a:r>
              <a:rPr lang="en-US" altLang="zh-CN" sz="2000"/>
              <a:t>AB</a:t>
            </a:r>
            <a:r>
              <a:rPr lang="zh-CN" altLang="en-US" sz="2000"/>
              <a:t>，</a:t>
            </a:r>
            <a:r>
              <a:rPr lang="en-US" altLang="zh-CN" sz="2000"/>
              <a:t>BC</a:t>
            </a:r>
            <a:r>
              <a:rPr lang="zh-CN" altLang="en-US" sz="2000"/>
              <a:t>都是</a:t>
            </a:r>
            <a:r>
              <a:rPr lang="en-US" altLang="zh-CN" sz="2000"/>
              <a:t>T∈[0,1]</a:t>
            </a:r>
            <a:endParaRPr lang="en-US" altLang="zh-CN" sz="2000"/>
          </a:p>
          <a:p>
            <a:endParaRPr lang="zh-CN" altLang="en-US" sz="2000"/>
          </a:p>
          <a:p>
            <a:r>
              <a:rPr lang="en-US" altLang="zh-CN" sz="2000"/>
              <a:t>FA</a:t>
            </a:r>
            <a:r>
              <a:rPr lang="zh-CN" altLang="en-US" sz="2000"/>
              <a:t>，</a:t>
            </a:r>
            <a:r>
              <a:rPr lang="en-US" altLang="zh-CN" sz="2000"/>
              <a:t>AB</a:t>
            </a:r>
            <a:r>
              <a:rPr lang="zh-CN" altLang="en-US" sz="2000"/>
              <a:t>，</a:t>
            </a:r>
            <a:r>
              <a:rPr lang="en-US" altLang="zh-CN" sz="2000"/>
              <a:t>BC</a:t>
            </a:r>
            <a:r>
              <a:rPr lang="zh-CN" altLang="en-US" sz="2000"/>
              <a:t>都可能是进入边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AB</a:t>
            </a:r>
            <a:r>
              <a:rPr lang="zh-CN" altLang="en-US" sz="2000"/>
              <a:t>的相交</a:t>
            </a:r>
            <a:r>
              <a:rPr lang="en-US" altLang="zh-CN" sz="2000"/>
              <a:t>T</a:t>
            </a:r>
            <a:r>
              <a:rPr lang="zh-CN" altLang="en-US" sz="2000"/>
              <a:t>值最大，</a:t>
            </a:r>
            <a:r>
              <a:rPr lang="en-US" altLang="zh-CN" sz="2000"/>
              <a:t>AB</a:t>
            </a:r>
            <a:r>
              <a:rPr lang="zh-CN" altLang="en-US" sz="2000"/>
              <a:t>是进入边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7345045" y="4612640"/>
            <a:ext cx="3971290" cy="1087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反证法，很容易证明：</a:t>
            </a:r>
            <a:endParaRPr lang="zh-CN" altLang="en-US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如果还有更大的</a:t>
            </a:r>
            <a:r>
              <a:rPr lang="en-US" altLang="zh-CN">
                <a:solidFill>
                  <a:srgbClr val="C00000"/>
                </a:solidFill>
              </a:rPr>
              <a:t>T</a:t>
            </a:r>
            <a:r>
              <a:rPr lang="zh-CN" altLang="en-US">
                <a:solidFill>
                  <a:srgbClr val="C00000"/>
                </a:solidFill>
              </a:rPr>
              <a:t>，且可能是进入边。</a:t>
            </a:r>
            <a:endParaRPr lang="zh-CN" altLang="en-US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那么连接方式肯定不是逆时针的。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135" y="365125"/>
            <a:ext cx="2426970" cy="80899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穿出边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7" name="图片 2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4025" y="1727200"/>
            <a:ext cx="5000625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782945" y="1855470"/>
            <a:ext cx="5509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rgbClr val="C00000"/>
                </a:solidFill>
                <a:sym typeface="+mn-ea"/>
              </a:rPr>
              <a:t>所有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“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可能的穿出边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”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中，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T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值最小的</a:t>
            </a:r>
            <a:r>
              <a:rPr lang="en-US" altLang="zh-CN" sz="2400">
                <a:solidFill>
                  <a:srgbClr val="C00000"/>
                </a:solidFill>
                <a:sym typeface="+mn-ea"/>
              </a:rPr>
              <a:t>.</a:t>
            </a:r>
            <a:endParaRPr lang="en-US" altLang="zh-CN" sz="2400">
              <a:solidFill>
                <a:srgbClr val="C0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2945" y="2772410"/>
            <a:ext cx="42291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CD</a:t>
            </a:r>
            <a:r>
              <a:rPr lang="zh-CN" altLang="en-US" sz="2400"/>
              <a:t>，</a:t>
            </a:r>
            <a:r>
              <a:rPr lang="en-US" altLang="zh-CN" sz="2400"/>
              <a:t>DE</a:t>
            </a:r>
            <a:r>
              <a:rPr lang="zh-CN" altLang="en-US" sz="2400"/>
              <a:t>，</a:t>
            </a:r>
            <a:r>
              <a:rPr lang="en-US" altLang="zh-CN" sz="2400"/>
              <a:t>EF</a:t>
            </a:r>
            <a:r>
              <a:rPr lang="zh-CN" altLang="en-US" sz="2400"/>
              <a:t>都可能是穿出边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DE</a:t>
            </a:r>
            <a:r>
              <a:rPr lang="zh-CN" altLang="en-US" sz="2400"/>
              <a:t>与射线的交点</a:t>
            </a:r>
            <a:r>
              <a:rPr lang="en-US" altLang="zh-CN" sz="2400"/>
              <a:t>T</a:t>
            </a:r>
            <a:r>
              <a:rPr lang="zh-CN" altLang="en-US" sz="2400"/>
              <a:t>值最小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DE</a:t>
            </a:r>
            <a:r>
              <a:rPr lang="zh-CN" altLang="en-US" sz="2400"/>
              <a:t>是穿出边</a:t>
            </a:r>
            <a:endParaRPr lang="zh-CN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42455" cy="85217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重复计算（优化）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39" name="图片 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7350" y="1840865"/>
            <a:ext cx="477202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588000" y="2050415"/>
            <a:ext cx="567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上一个多边形的穿出边，就是下一个多边形的进入边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588000" y="4116070"/>
            <a:ext cx="5491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不需要关心进入边，只计算穿出边，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如果一个多边形没有穿出边，就是终点多边形</a:t>
            </a:r>
            <a:r>
              <a:rPr lang="zh-CN" altLang="en-US">
                <a:solidFill>
                  <a:srgbClr val="C00000"/>
                </a:solidFill>
              </a:rPr>
              <a:t>。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8000" y="251333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起始多边形，只有穿出边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88000" y="297624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终点多边形，没有穿出边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13385"/>
            <a:ext cx="2120900" cy="713740"/>
          </a:xfrm>
        </p:spPr>
        <p:txBody>
          <a:bodyPr/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3D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多层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40" name="图片 3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070" y="2479675"/>
            <a:ext cx="6524625" cy="30137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14400" y="1372870"/>
            <a:ext cx="7741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时刻注意：</a:t>
            </a:r>
            <a:r>
              <a:rPr lang="en-US" altLang="zh-CN" sz="2400">
                <a:solidFill>
                  <a:srgbClr val="C00000"/>
                </a:solidFill>
              </a:rPr>
              <a:t>Detour</a:t>
            </a:r>
            <a:r>
              <a:rPr lang="zh-CN" altLang="en-US" sz="2400">
                <a:solidFill>
                  <a:srgbClr val="C00000"/>
                </a:solidFill>
              </a:rPr>
              <a:t>中射线算法，就是纯</a:t>
            </a:r>
            <a:r>
              <a:rPr lang="en-US" altLang="zh-CN" sz="2400">
                <a:solidFill>
                  <a:srgbClr val="C00000"/>
                </a:solidFill>
              </a:rPr>
              <a:t>2D</a:t>
            </a:r>
            <a:r>
              <a:rPr lang="zh-CN" altLang="en-US" sz="2400">
                <a:solidFill>
                  <a:srgbClr val="C00000"/>
                </a:solidFill>
              </a:rPr>
              <a:t>投影算法。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73010" y="2555875"/>
            <a:ext cx="37312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开源</a:t>
            </a:r>
            <a:r>
              <a:rPr lang="en-US" altLang="zh-CN">
                <a:solidFill>
                  <a:schemeClr val="tx1"/>
                </a:solidFill>
              </a:rPr>
              <a:t>Detour</a:t>
            </a:r>
            <a:r>
              <a:rPr lang="zh-CN" altLang="en-US">
                <a:solidFill>
                  <a:schemeClr val="tx1"/>
                </a:solidFill>
              </a:rPr>
              <a:t>的多层问题，并没有解决。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不良人方案：校验算法找到的终点多边形和外部需要的终点多边形是否是同一个。</a:t>
            </a:r>
            <a:endParaRPr lang="zh-CN" altLang="en-US">
              <a:solidFill>
                <a:srgbClr val="C00000"/>
              </a:solidFill>
            </a:endParaRPr>
          </a:p>
          <a:p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  <a:sym typeface="+mn-ea"/>
              </a:rPr>
              <a:t>逻辑上控制多层问题，只能基于业务处理。没有物理，就没有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3D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射线。</a:t>
            </a:r>
            <a:endParaRPr lang="zh-CN" altLang="en-US">
              <a:solidFill>
                <a:srgbClr val="C00000"/>
              </a:solidFill>
            </a:endParaRPr>
          </a:p>
          <a:p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460" y="317500"/>
            <a:ext cx="2838450" cy="79883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实例验证</a:t>
            </a:r>
            <a:b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6" name="图片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1305" y="168910"/>
            <a:ext cx="2806065" cy="3415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3641725"/>
            <a:ext cx="11873865" cy="314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15" y="111125"/>
            <a:ext cx="3387725" cy="3472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04770" cy="92837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问题思考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内容占位符 3" descr="微信图片_2021090109575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7875" y="1414145"/>
            <a:ext cx="4779645" cy="5023485"/>
          </a:xfrm>
          <a:prstGeom prst="rect">
            <a:avLst/>
          </a:prstGeom>
        </p:spPr>
      </p:pic>
      <p:pic>
        <p:nvPicPr>
          <p:cNvPr id="5" name="图片 4" descr="微信图片_202109010958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90" y="1414145"/>
            <a:ext cx="4792345" cy="5038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855" y="151130"/>
            <a:ext cx="4617085" cy="79946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究竟什么是寻路？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6940" y="2844800"/>
            <a:ext cx="4038600" cy="2639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855" y="1278255"/>
            <a:ext cx="555371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路：</a:t>
            </a:r>
            <a:r>
              <a:rPr lang="zh-CN" altLang="en-US" sz="2400">
                <a:solidFill>
                  <a:srgbClr val="FF0000"/>
                </a:solidFill>
              </a:rPr>
              <a:t>所有</a:t>
            </a:r>
            <a:r>
              <a:rPr lang="zh-CN" altLang="en-US" sz="2400"/>
              <a:t>连接两点的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可走多边形</a:t>
            </a:r>
            <a:r>
              <a:rPr lang="zh-CN" altLang="en-US" sz="2400"/>
              <a:t>！</a:t>
            </a:r>
            <a:endParaRPr lang="zh-CN" altLang="en-US" sz="2400"/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寻：</a:t>
            </a:r>
            <a:r>
              <a:rPr lang="zh-CN" altLang="en-US" sz="2400">
                <a:solidFill>
                  <a:schemeClr val="tx1"/>
                </a:solidFill>
              </a:rPr>
              <a:t>所有路中，</a:t>
            </a:r>
            <a:r>
              <a:rPr lang="zh-CN" altLang="en-US" sz="2400">
                <a:solidFill>
                  <a:srgbClr val="FF0000"/>
                </a:solidFill>
              </a:rPr>
              <a:t>更快，更短，更真实的</a:t>
            </a:r>
            <a:r>
              <a:rPr lang="zh-CN" altLang="en-US" sz="2400">
                <a:solidFill>
                  <a:schemeClr val="tx1"/>
                </a:solidFill>
              </a:rPr>
              <a:t>！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6300" y="3454400"/>
            <a:ext cx="46780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基础思考（理解寻路）：</a:t>
            </a:r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1. 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给定坐标，如何确定其在导航面内的位置？</a:t>
            </a:r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2. 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如何搜索从起点到终点的联通路径？</a:t>
            </a:r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3. 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任何时候都需要搜索路径吗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US" altLang="zh-CN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4. </a:t>
            </a:r>
            <a:r>
              <a:rPr lang="zh-CN" altLang="en-US">
                <a:solidFill>
                  <a:schemeClr val="accent2">
                    <a:lumMod val="50000"/>
                  </a:schemeClr>
                </a:solidFill>
              </a:rPr>
              <a:t>任何时候都有路可寻吗？</a:t>
            </a:r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70" y="711835"/>
            <a:ext cx="368617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09765" cy="80835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寻路核心：如何计算距离？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0410"/>
            <a:ext cx="10017125" cy="283718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在</a:t>
            </a:r>
            <a:r>
              <a:rPr lang="en-US" altLang="zh-CN"/>
              <a:t>“</a:t>
            </a:r>
            <a:r>
              <a:rPr lang="zh-CN" altLang="en-US"/>
              <a:t>无向带权图</a:t>
            </a:r>
            <a:r>
              <a:rPr lang="en-US" altLang="zh-CN"/>
              <a:t>”</a:t>
            </a:r>
            <a:r>
              <a:rPr lang="zh-CN" altLang="en-US"/>
              <a:t>的</a:t>
            </a:r>
            <a:r>
              <a:rPr lang="en-US" altLang="zh-CN"/>
              <a:t>“</a:t>
            </a:r>
            <a:r>
              <a:rPr lang="zh-CN" altLang="en-US"/>
              <a:t>点集</a:t>
            </a:r>
            <a:r>
              <a:rPr lang="en-US" altLang="zh-CN"/>
              <a:t>”</a:t>
            </a:r>
            <a:r>
              <a:rPr lang="zh-CN" altLang="en-US"/>
              <a:t>中搜索路径是最理想化的。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如何将</a:t>
            </a:r>
            <a:r>
              <a:rPr lang="en-US" altLang="zh-CN"/>
              <a:t>“</a:t>
            </a:r>
            <a:r>
              <a:rPr lang="zh-CN" altLang="en-US"/>
              <a:t>多边形</a:t>
            </a:r>
            <a:r>
              <a:rPr lang="en-US" altLang="zh-CN"/>
              <a:t>”</a:t>
            </a:r>
            <a:r>
              <a:rPr lang="zh-CN" altLang="en-US"/>
              <a:t>抽象到</a:t>
            </a:r>
            <a:r>
              <a:rPr lang="en-US" altLang="zh-CN"/>
              <a:t>“</a:t>
            </a:r>
            <a:r>
              <a:rPr lang="zh-CN" altLang="en-US"/>
              <a:t>图论点集</a:t>
            </a:r>
            <a:r>
              <a:rPr lang="en-US" altLang="zh-CN"/>
              <a:t>”</a:t>
            </a:r>
            <a:r>
              <a:rPr lang="zh-CN" altLang="en-US"/>
              <a:t>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如何计算两个</a:t>
            </a:r>
            <a:r>
              <a:rPr lang="en-US" altLang="zh-CN"/>
              <a:t>“</a:t>
            </a:r>
            <a:r>
              <a:rPr lang="zh-CN" altLang="en-US"/>
              <a:t>相邻多边形</a:t>
            </a:r>
            <a:r>
              <a:rPr lang="en-US" altLang="zh-CN"/>
              <a:t>”</a:t>
            </a:r>
            <a:r>
              <a:rPr lang="zh-CN" altLang="en-US"/>
              <a:t>之间的</a:t>
            </a:r>
            <a:r>
              <a:rPr lang="en-US" altLang="zh-CN"/>
              <a:t>“</a:t>
            </a:r>
            <a:r>
              <a:rPr lang="zh-CN" altLang="en-US"/>
              <a:t>移动成本</a:t>
            </a:r>
            <a:r>
              <a:rPr lang="en-US" altLang="zh-CN"/>
              <a:t>”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410" y="356235"/>
            <a:ext cx="6001385" cy="86677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寻路选点：多边形中心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5" name="图片 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045" y="2349500"/>
            <a:ext cx="59340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476365" y="2107565"/>
            <a:ext cx="500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优点：可以是静态数据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缺点：效果非常差，左右摇摆，路径不可控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476365" y="3448050"/>
            <a:ext cx="459105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原因：忽略了多边形之间的连接关系，自己独立。从各个邻居计算距离使用同一个点。无差异性导致同一个点的</a:t>
            </a:r>
            <a:r>
              <a:rPr lang="en-US" altLang="zh-CN" sz="2000">
                <a:solidFill>
                  <a:srgbClr val="C00000"/>
                </a:solidFill>
              </a:rPr>
              <a:t>“</a:t>
            </a:r>
            <a:r>
              <a:rPr lang="zh-CN" altLang="en-US" sz="2000">
                <a:solidFill>
                  <a:srgbClr val="C00000"/>
                </a:solidFill>
              </a:rPr>
              <a:t>启发函数</a:t>
            </a:r>
            <a:r>
              <a:rPr lang="en-US" altLang="zh-CN" sz="2000">
                <a:solidFill>
                  <a:srgbClr val="C00000"/>
                </a:solidFill>
              </a:rPr>
              <a:t>”</a:t>
            </a:r>
            <a:r>
              <a:rPr lang="zh-CN" altLang="en-US" sz="2000">
                <a:solidFill>
                  <a:srgbClr val="C00000"/>
                </a:solidFill>
              </a:rPr>
              <a:t>一致，从而失去启发式的意义</a:t>
            </a:r>
            <a:endParaRPr lang="zh-CN" alt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54650" cy="838200"/>
          </a:xfrm>
        </p:spPr>
        <p:txBody>
          <a:bodyPr/>
          <a:p>
            <a:r>
              <a:rPr 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寻路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选点：邻边中点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7" name="图片 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340" y="2250440"/>
            <a:ext cx="53911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224270" y="2025650"/>
            <a:ext cx="450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优点：可以是静态数据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缺点：效果一般，害怕</a:t>
            </a:r>
            <a:r>
              <a:rPr lang="en-US" altLang="zh-CN" sz="2000"/>
              <a:t>“</a:t>
            </a:r>
            <a:r>
              <a:rPr lang="zh-CN" altLang="en-US" sz="2000"/>
              <a:t>狭长三角形</a:t>
            </a:r>
            <a:r>
              <a:rPr lang="en-US" altLang="zh-CN" sz="2000"/>
              <a:t>”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131560" y="3397885"/>
            <a:ext cx="52038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原因：利用了多边形之间的连接关系，从不同邻居计算距离，从自己向不同邻居计算距离，都采取不同的选点。可惜的是，这种选点增加了特异性，但是并不真实，进入到邻居必须经过中点，成了一种限制。</a:t>
            </a:r>
            <a:endParaRPr lang="zh-CN" alt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520" y="279400"/>
            <a:ext cx="3061970" cy="73025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狭长三角形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895" y="2032000"/>
            <a:ext cx="3926840" cy="4008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270" y="767080"/>
            <a:ext cx="3238500" cy="5324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05800" y="226695"/>
            <a:ext cx="32385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狭长三角形的本质：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       </a:t>
            </a:r>
            <a:r>
              <a:rPr lang="zh-CN" altLang="en-US" sz="2400">
                <a:solidFill>
                  <a:srgbClr val="FF0000"/>
                </a:solidFill>
              </a:rPr>
              <a:t>边长之比过大时，长边中点严重偏移了启发寻路的方向，使其距离计算误差较大。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610" y="2955925"/>
            <a:ext cx="2599690" cy="345249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235" y="374015"/>
            <a:ext cx="8543925" cy="83502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寻路选点：朝向终点（核心优化）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1" name="图片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590" y="2345690"/>
            <a:ext cx="54483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122670" y="2285365"/>
            <a:ext cx="50088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优点：效果非常好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缺点：无法做静态数据，需要考虑性能问题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122670" y="3881120"/>
            <a:ext cx="54152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  <a:sym typeface="+mn-ea"/>
              </a:rPr>
              <a:t>原因：始终以朝向终点的方向选点，可以最大程度的使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“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已走距离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”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与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“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启发距离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”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更短（两点之间线段最短），更真实。进入到邻居，总是朝向终点。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985" y="365125"/>
            <a:ext cx="2656840" cy="78105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多层寻路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0" name="图片 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985" y="1710055"/>
            <a:ext cx="452818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419215" y="2487295"/>
            <a:ext cx="3059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第一层：大范围快速寻路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第二层：小范围局部寻路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19215" y="418719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优势：速度快，性能好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9215" y="4660900"/>
            <a:ext cx="475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缺点：静态数据复杂，不好构建，约束较多。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          </a:t>
            </a:r>
            <a:r>
              <a:rPr lang="zh-CN" altLang="en-US">
                <a:solidFill>
                  <a:srgbClr val="C00000"/>
                </a:solidFill>
              </a:rPr>
              <a:t>第一层大范围寻路必须保证联通。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995" y="226695"/>
            <a:ext cx="2467610" cy="71247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双向搜索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5" name="图片 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8550" y="2869565"/>
            <a:ext cx="2586355" cy="300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90" y="2869565"/>
            <a:ext cx="3474085" cy="30156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98550" y="1457325"/>
            <a:ext cx="95415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C00000"/>
                </a:solidFill>
              </a:rPr>
              <a:t>构建</a:t>
            </a:r>
            <a:r>
              <a:rPr lang="en-US" altLang="zh-CN" sz="2000">
                <a:solidFill>
                  <a:srgbClr val="C00000"/>
                </a:solidFill>
              </a:rPr>
              <a:t>“</a:t>
            </a:r>
            <a:r>
              <a:rPr lang="zh-CN" altLang="en-US" sz="2000">
                <a:solidFill>
                  <a:srgbClr val="C00000"/>
                </a:solidFill>
              </a:rPr>
              <a:t>从起点向终点</a:t>
            </a:r>
            <a:r>
              <a:rPr lang="en-US" altLang="zh-CN" sz="2000">
                <a:solidFill>
                  <a:srgbClr val="C00000"/>
                </a:solidFill>
              </a:rPr>
              <a:t>”</a:t>
            </a:r>
            <a:r>
              <a:rPr lang="zh-CN" altLang="en-US" sz="2000">
                <a:solidFill>
                  <a:srgbClr val="C00000"/>
                </a:solidFill>
              </a:rPr>
              <a:t>以及</a:t>
            </a:r>
            <a:r>
              <a:rPr lang="en-US" altLang="zh-CN" sz="2000">
                <a:solidFill>
                  <a:srgbClr val="C00000"/>
                </a:solidFill>
              </a:rPr>
              <a:t>“</a:t>
            </a:r>
            <a:r>
              <a:rPr lang="zh-CN" altLang="en-US" sz="2000">
                <a:solidFill>
                  <a:srgbClr val="C00000"/>
                </a:solidFill>
              </a:rPr>
              <a:t>从终点向起点</a:t>
            </a:r>
            <a:r>
              <a:rPr lang="en-US" altLang="zh-CN" sz="2000">
                <a:solidFill>
                  <a:srgbClr val="C00000"/>
                </a:solidFill>
              </a:rPr>
              <a:t>”</a:t>
            </a:r>
            <a:r>
              <a:rPr lang="zh-CN" altLang="en-US" sz="2000">
                <a:solidFill>
                  <a:srgbClr val="C00000"/>
                </a:solidFill>
              </a:rPr>
              <a:t>的双向启发式搜索。</a:t>
            </a:r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C00000"/>
                </a:solidFill>
              </a:rPr>
              <a:t>该方法在特定情况下能够加快速度，但是其路径无法预测也无法保证，可能很诡异。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8765"/>
            <a:ext cx="2225675" cy="87630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连通性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2" name="图片 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174365"/>
            <a:ext cx="44577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38200" y="1431925"/>
            <a:ext cx="7846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寻路算法必须解决的问题：根本不存在路径怎么处理？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53125" y="2607310"/>
            <a:ext cx="533844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1. </a:t>
            </a:r>
            <a:r>
              <a:rPr lang="zh-CN" altLang="en-US" sz="2000"/>
              <a:t>搜索无止境，</a:t>
            </a:r>
            <a:r>
              <a:rPr lang="en-US" altLang="zh-CN" sz="2000"/>
              <a:t>CPU</a:t>
            </a:r>
            <a:r>
              <a:rPr lang="zh-CN" altLang="en-US" sz="2000"/>
              <a:t>跑满。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设置搜索上限，限制其搜索次数。</a:t>
            </a:r>
            <a:endParaRPr lang="zh-CN" altLang="en-US" sz="2000"/>
          </a:p>
          <a:p>
            <a:r>
              <a:rPr lang="en-US" altLang="zh-CN" sz="2000"/>
              <a:t>    </a:t>
            </a:r>
            <a:r>
              <a:rPr lang="zh-CN" altLang="en-US" sz="2000"/>
              <a:t>该方法必然会将可能有结果的寻路限制住。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3. </a:t>
            </a:r>
            <a:r>
              <a:rPr lang="zh-CN" altLang="en-US" sz="2000"/>
              <a:t>增加静态</a:t>
            </a:r>
            <a:r>
              <a:rPr lang="en-US" altLang="zh-CN" sz="2000"/>
              <a:t>Mesh</a:t>
            </a:r>
            <a:r>
              <a:rPr lang="zh-CN" altLang="en-US" sz="2000"/>
              <a:t>数据，维护多边形连通性，</a:t>
            </a:r>
            <a:endParaRPr lang="zh-CN" altLang="en-US" sz="2000"/>
          </a:p>
          <a:p>
            <a:r>
              <a:rPr lang="en-US" altLang="zh-CN" sz="2000"/>
              <a:t>    </a:t>
            </a:r>
            <a:r>
              <a:rPr lang="zh-CN" altLang="en-US" sz="2000"/>
              <a:t>该方法无法解决动态修改问题。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4. 2</a:t>
            </a:r>
            <a:r>
              <a:rPr lang="zh-CN" altLang="en-US" sz="2000"/>
              <a:t>和</a:t>
            </a:r>
            <a:r>
              <a:rPr lang="en-US" altLang="zh-CN" sz="2000"/>
              <a:t>3</a:t>
            </a:r>
            <a:r>
              <a:rPr lang="zh-CN" altLang="en-US" sz="2000"/>
              <a:t>结合，先连通性校验，同时使用上限。</a:t>
            </a:r>
            <a:endParaRPr lang="zh-CN" alt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090"/>
            <a:ext cx="3156585" cy="78168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启发式权重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3" name="图片 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8470" y="2388235"/>
            <a:ext cx="55626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3808730"/>
            <a:ext cx="5996940" cy="7626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023735" y="3375025"/>
            <a:ext cx="351599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rgbClr val="C00000"/>
                </a:solidFill>
              </a:rPr>
              <a:t>1. </a:t>
            </a:r>
            <a:r>
              <a:rPr lang="zh-CN" altLang="en-US" sz="2000">
                <a:solidFill>
                  <a:srgbClr val="C00000"/>
                </a:solidFill>
              </a:rPr>
              <a:t>控制启发式牵引的力度</a:t>
            </a:r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 sz="2000">
              <a:solidFill>
                <a:srgbClr val="C00000"/>
              </a:solidFill>
            </a:endParaRPr>
          </a:p>
          <a:p>
            <a:r>
              <a:rPr lang="en-US" altLang="zh-CN" sz="2000">
                <a:solidFill>
                  <a:srgbClr val="C00000"/>
                </a:solidFill>
              </a:rPr>
              <a:t>2. </a:t>
            </a:r>
            <a:r>
              <a:rPr lang="zh-CN" altLang="en-US" sz="2000">
                <a:solidFill>
                  <a:srgbClr val="C00000"/>
                </a:solidFill>
              </a:rPr>
              <a:t>自定义不同位置的启发力度</a:t>
            </a:r>
            <a:endParaRPr lang="zh-CN" altLang="en-US" sz="2000">
              <a:solidFill>
                <a:srgbClr val="C00000"/>
              </a:solidFill>
            </a:endParaRPr>
          </a:p>
          <a:p>
            <a:endParaRPr lang="en-US" altLang="zh-CN" sz="2000">
              <a:solidFill>
                <a:srgbClr val="C00000"/>
              </a:solidFill>
            </a:endParaRPr>
          </a:p>
          <a:p>
            <a:r>
              <a:rPr lang="en-US" altLang="zh-CN" sz="2000">
                <a:solidFill>
                  <a:srgbClr val="C00000"/>
                </a:solidFill>
              </a:rPr>
              <a:t>3. </a:t>
            </a:r>
            <a:r>
              <a:rPr lang="zh-CN" altLang="en-US" sz="2000">
                <a:solidFill>
                  <a:srgbClr val="C00000"/>
                </a:solidFill>
              </a:rPr>
              <a:t>区域隔离，路径可选可控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430" y="259715"/>
            <a:ext cx="5544820" cy="78994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路径平滑；漏斗算法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48" name="图片 3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730" y="2952115"/>
            <a:ext cx="5715635" cy="255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80" y="2952115"/>
            <a:ext cx="5501005" cy="25266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46430" y="1257935"/>
            <a:ext cx="5974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路径</a:t>
            </a:r>
            <a:r>
              <a:rPr lang="en-US" altLang="zh-CN" sz="2400">
                <a:solidFill>
                  <a:srgbClr val="C00000"/>
                </a:solidFill>
              </a:rPr>
              <a:t>”</a:t>
            </a:r>
            <a:r>
              <a:rPr lang="zh-CN" altLang="en-US" sz="2400">
                <a:solidFill>
                  <a:srgbClr val="C00000"/>
                </a:solidFill>
              </a:rPr>
              <a:t>扭扭捏捏</a:t>
            </a:r>
            <a:r>
              <a:rPr lang="en-US" altLang="zh-CN" sz="2400">
                <a:solidFill>
                  <a:srgbClr val="C00000"/>
                </a:solidFill>
              </a:rPr>
              <a:t>“</a:t>
            </a:r>
            <a:r>
              <a:rPr lang="zh-CN" altLang="en-US" sz="2400">
                <a:solidFill>
                  <a:srgbClr val="C00000"/>
                </a:solidFill>
              </a:rPr>
              <a:t>，</a:t>
            </a:r>
            <a:r>
              <a:rPr lang="en-US" altLang="zh-CN" sz="2400">
                <a:solidFill>
                  <a:srgbClr val="C00000"/>
                </a:solidFill>
              </a:rPr>
              <a:t>”</a:t>
            </a:r>
            <a:r>
              <a:rPr lang="zh-CN" altLang="en-US" sz="2400">
                <a:solidFill>
                  <a:srgbClr val="C00000"/>
                </a:solidFill>
              </a:rPr>
              <a:t>左右摇摆</a:t>
            </a:r>
            <a:r>
              <a:rPr lang="en-US" altLang="zh-CN" sz="2400">
                <a:solidFill>
                  <a:srgbClr val="C00000"/>
                </a:solidFill>
              </a:rPr>
              <a:t>“</a:t>
            </a:r>
            <a:r>
              <a:rPr lang="zh-CN" altLang="en-US" sz="2400">
                <a:solidFill>
                  <a:srgbClr val="C00000"/>
                </a:solidFill>
              </a:rPr>
              <a:t>怎么办？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430" y="1926590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减少</a:t>
            </a:r>
            <a:r>
              <a:rPr lang="en-US" altLang="zh-CN" sz="2400">
                <a:solidFill>
                  <a:srgbClr val="C00000"/>
                </a:solidFill>
              </a:rPr>
              <a:t>”</a:t>
            </a:r>
            <a:r>
              <a:rPr lang="zh-CN" altLang="en-US" sz="2400">
                <a:solidFill>
                  <a:srgbClr val="C00000"/>
                </a:solidFill>
              </a:rPr>
              <a:t>改变方向</a:t>
            </a:r>
            <a:r>
              <a:rPr lang="en-US" altLang="zh-CN" sz="2400">
                <a:solidFill>
                  <a:srgbClr val="C00000"/>
                </a:solidFill>
              </a:rPr>
              <a:t>“</a:t>
            </a:r>
            <a:r>
              <a:rPr lang="zh-CN" altLang="en-US" sz="2400">
                <a:solidFill>
                  <a:srgbClr val="C00000"/>
                </a:solidFill>
              </a:rPr>
              <a:t>的次数，减少路径点。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37610" cy="66421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简单寻路实例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内容占位符 3" descr="微信图片_2021090109574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755" y="1480820"/>
            <a:ext cx="4648200" cy="4877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2435" y="568960"/>
            <a:ext cx="5631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如何从左上角搜索到右下角</a:t>
            </a:r>
            <a:r>
              <a:rPr lang="en-US" altLang="zh-CN" sz="2400" b="1">
                <a:solidFill>
                  <a:schemeClr val="bg1"/>
                </a:solidFill>
              </a:rPr>
              <a:t>--</a:t>
            </a:r>
            <a:r>
              <a:rPr lang="zh-CN" altLang="en-US" sz="2400" b="1">
                <a:solidFill>
                  <a:schemeClr val="bg1"/>
                </a:solidFill>
              </a:rPr>
              <a:t>启发式简介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12435" y="1311910"/>
            <a:ext cx="614553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i="1">
                <a:solidFill>
                  <a:srgbClr val="FF0000"/>
                </a:solidFill>
              </a:rPr>
              <a:t>前提：暴力遍历，最简单直接，性能不允许。迪杰特斯拉，</a:t>
            </a:r>
            <a:endParaRPr lang="zh-CN" altLang="en-US" i="1">
              <a:solidFill>
                <a:srgbClr val="FF0000"/>
              </a:solidFill>
            </a:endParaRPr>
          </a:p>
          <a:p>
            <a:pPr algn="l"/>
            <a:r>
              <a:rPr lang="zh-CN" altLang="en-US" i="1">
                <a:solidFill>
                  <a:srgbClr val="FF0000"/>
                </a:solidFill>
              </a:rPr>
              <a:t>最短优先搜索，虽然有提升，但性能依旧不好。</a:t>
            </a:r>
            <a:r>
              <a:rPr lang="zh-CN" altLang="en-US" i="1">
                <a:solidFill>
                  <a:srgbClr val="FF0000"/>
                </a:solidFill>
                <a:sym typeface="+mn-ea"/>
              </a:rPr>
              <a:t>能不能实现</a:t>
            </a:r>
            <a:endParaRPr lang="zh-CN" altLang="en-US" i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i="1">
                <a:solidFill>
                  <a:srgbClr val="FF0000"/>
                </a:solidFill>
                <a:sym typeface="+mn-ea"/>
              </a:rPr>
              <a:t>不盲目的四处搜索，而是带有目的性的搜索呢？</a:t>
            </a:r>
            <a:endParaRPr lang="zh-CN" altLang="en-US" i="1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 i="1">
              <a:solidFill>
                <a:srgbClr val="FF0000"/>
              </a:solidFill>
            </a:endParaRPr>
          </a:p>
          <a:p>
            <a:pPr algn="l"/>
            <a:r>
              <a:rPr lang="zh-CN" altLang="en-US" sz="2000">
                <a:solidFill>
                  <a:srgbClr val="FF0000"/>
                </a:solidFill>
              </a:rPr>
              <a:t>启发式搜索：始终朝着终点向前搜索（带目的）。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43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3101340"/>
            <a:ext cx="55626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5591175" y="3482340"/>
            <a:ext cx="5626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谁的</a:t>
            </a:r>
            <a:r>
              <a:rPr lang="en-US" altLang="zh-CN"/>
              <a:t>F(n)</a:t>
            </a:r>
            <a:r>
              <a:rPr lang="zh-CN" altLang="en-US"/>
              <a:t>最小，说明谁最可能先到终点，就先搜索谁！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91175" y="4215130"/>
            <a:ext cx="570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灰格：待搜索列表，谁的</a:t>
            </a:r>
            <a:r>
              <a:rPr lang="en-US" altLang="zh-CN"/>
              <a:t>F</a:t>
            </a:r>
            <a:r>
              <a:rPr lang="zh-CN" altLang="en-US"/>
              <a:t>最小，下一个就搜索谁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黄格：已搜索列表，就是每一次搜索灰格中</a:t>
            </a:r>
            <a:r>
              <a:rPr lang="en-US" altLang="zh-CN"/>
              <a:t>F</a:t>
            </a:r>
            <a:r>
              <a:rPr lang="zh-CN" altLang="en-US"/>
              <a:t>最小的</a:t>
            </a:r>
            <a:endParaRPr lang="zh-CN" altLang="en-US"/>
          </a:p>
          <a:p>
            <a:r>
              <a:rPr lang="zh-CN" altLang="en-US"/>
              <a:t>搜索：当从灰格变为黄格时，将其邻居全部加进灰格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91175" y="555434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看灰格的排列，理解启发式始终朝向终点！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660" y="385445"/>
            <a:ext cx="5742305" cy="82867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漏斗算法：方向范围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0" name="图片 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2040" y="2745105"/>
            <a:ext cx="433387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2745105"/>
            <a:ext cx="4639945" cy="28524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47725" y="1468755"/>
            <a:ext cx="1016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确定沿直线</a:t>
            </a:r>
            <a:r>
              <a:rPr lang="zh-CN" altLang="en-US" sz="24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直接进入</a:t>
            </a:r>
            <a:r>
              <a:rPr lang="zh-CN" altLang="en-US" sz="2400">
                <a:solidFill>
                  <a:srgbClr val="C00000"/>
                </a:solidFill>
              </a:rPr>
              <a:t>某一个多边形的</a:t>
            </a:r>
            <a:r>
              <a:rPr lang="en-US" altLang="zh-CN" sz="2400">
                <a:solidFill>
                  <a:srgbClr val="C00000"/>
                </a:solidFill>
              </a:rPr>
              <a:t>”</a:t>
            </a:r>
            <a:r>
              <a:rPr lang="zh-CN" altLang="en-US" sz="2400">
                <a:solidFill>
                  <a:srgbClr val="C00000"/>
                </a:solidFill>
              </a:rPr>
              <a:t>可选择方向</a:t>
            </a:r>
            <a:r>
              <a:rPr lang="en-US" altLang="zh-CN" sz="2400">
                <a:solidFill>
                  <a:srgbClr val="C00000"/>
                </a:solidFill>
              </a:rPr>
              <a:t>“</a:t>
            </a:r>
            <a:r>
              <a:rPr lang="zh-CN" altLang="en-US" sz="2400">
                <a:solidFill>
                  <a:srgbClr val="C00000"/>
                </a:solidFill>
              </a:rPr>
              <a:t>的范围。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32320" cy="78168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漏斗算法：范围交集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7" name="图片 4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6945" y="2251075"/>
            <a:ext cx="4181475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75" y="2251075"/>
            <a:ext cx="4076065" cy="36652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38200" y="1363345"/>
            <a:ext cx="9336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所有</a:t>
            </a:r>
            <a:r>
              <a:rPr lang="en-US" altLang="zh-CN" sz="2400">
                <a:solidFill>
                  <a:srgbClr val="C00000"/>
                </a:solidFill>
              </a:rPr>
              <a:t>”</a:t>
            </a:r>
            <a:r>
              <a:rPr lang="zh-CN" altLang="en-US" sz="2400">
                <a:solidFill>
                  <a:srgbClr val="C00000"/>
                </a:solidFill>
              </a:rPr>
              <a:t>方向范围</a:t>
            </a:r>
            <a:r>
              <a:rPr lang="en-US" altLang="zh-CN" sz="2400">
                <a:solidFill>
                  <a:srgbClr val="C00000"/>
                </a:solidFill>
              </a:rPr>
              <a:t>“</a:t>
            </a:r>
            <a:r>
              <a:rPr lang="zh-CN" altLang="en-US" sz="2400">
                <a:solidFill>
                  <a:srgbClr val="C00000"/>
                </a:solidFill>
              </a:rPr>
              <a:t>的交集才是</a:t>
            </a:r>
            <a:r>
              <a:rPr lang="en-US" altLang="zh-CN" sz="2400">
                <a:solidFill>
                  <a:srgbClr val="C00000"/>
                </a:solidFill>
              </a:rPr>
              <a:t>”</a:t>
            </a:r>
            <a:r>
              <a:rPr lang="zh-CN" altLang="en-US" sz="2400">
                <a:solidFill>
                  <a:srgbClr val="C00000"/>
                </a:solidFill>
              </a:rPr>
              <a:t>从起点走到当前多边形的范围</a:t>
            </a:r>
            <a:r>
              <a:rPr lang="en-US" altLang="zh-CN" sz="2400">
                <a:solidFill>
                  <a:srgbClr val="C00000"/>
                </a:solidFill>
              </a:rPr>
              <a:t>“</a:t>
            </a:r>
            <a:r>
              <a:rPr lang="zh-CN" altLang="en-US" sz="2400">
                <a:solidFill>
                  <a:srgbClr val="C00000"/>
                </a:solidFill>
              </a:rPr>
              <a:t>。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710" y="374650"/>
            <a:ext cx="4276090" cy="72263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拐弯：交集为空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3" name="图片 4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885" y="2717165"/>
            <a:ext cx="4523740" cy="328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5" y="2717165"/>
            <a:ext cx="4295140" cy="329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57885" y="1419860"/>
            <a:ext cx="9438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算法核心：不断的去找</a:t>
            </a:r>
            <a:r>
              <a:rPr lang="en-US" altLang="zh-CN" sz="2400">
                <a:solidFill>
                  <a:srgbClr val="C00000"/>
                </a:solidFill>
              </a:rPr>
              <a:t>“</a:t>
            </a:r>
            <a:r>
              <a:rPr lang="zh-CN" altLang="en-US" sz="2400">
                <a:solidFill>
                  <a:srgbClr val="C00000"/>
                </a:solidFill>
              </a:rPr>
              <a:t>改变方向的位置</a:t>
            </a:r>
            <a:r>
              <a:rPr lang="en-US" altLang="zh-CN" sz="2400">
                <a:solidFill>
                  <a:srgbClr val="C00000"/>
                </a:solidFill>
              </a:rPr>
              <a:t>”</a:t>
            </a:r>
            <a:r>
              <a:rPr lang="zh-CN" altLang="en-US" sz="2400">
                <a:solidFill>
                  <a:srgbClr val="C00000"/>
                </a:solidFill>
              </a:rPr>
              <a:t>，即</a:t>
            </a:r>
            <a:r>
              <a:rPr lang="en-US" altLang="zh-CN" sz="2400">
                <a:solidFill>
                  <a:srgbClr val="C00000"/>
                </a:solidFill>
              </a:rPr>
              <a:t>“</a:t>
            </a:r>
            <a:r>
              <a:rPr lang="zh-CN" altLang="en-US" sz="2400">
                <a:solidFill>
                  <a:srgbClr val="C00000"/>
                </a:solidFill>
              </a:rPr>
              <a:t>拐角点</a:t>
            </a:r>
            <a:r>
              <a:rPr lang="en-US" altLang="zh-CN" sz="2400">
                <a:solidFill>
                  <a:srgbClr val="C00000"/>
                </a:solidFill>
              </a:rPr>
              <a:t>”</a:t>
            </a:r>
            <a:r>
              <a:rPr lang="zh-CN" altLang="en-US" sz="2400">
                <a:solidFill>
                  <a:srgbClr val="C00000"/>
                </a:solidFill>
              </a:rPr>
              <a:t>。</a:t>
            </a:r>
            <a:endParaRPr lang="zh-CN" altLang="en-US" sz="2400">
              <a:solidFill>
                <a:srgbClr val="C00000"/>
              </a:solidFill>
            </a:endParaRPr>
          </a:p>
          <a:p>
            <a:r>
              <a:rPr lang="en-US" altLang="zh-CN" sz="2400">
                <a:solidFill>
                  <a:srgbClr val="C00000"/>
                </a:solidFill>
              </a:rPr>
              <a:t>	       </a:t>
            </a:r>
            <a:r>
              <a:rPr lang="zh-CN" altLang="en-US" sz="2400">
                <a:solidFill>
                  <a:srgbClr val="C00000"/>
                </a:solidFill>
              </a:rPr>
              <a:t>以</a:t>
            </a:r>
            <a:r>
              <a:rPr lang="en-US" altLang="zh-CN" sz="2400">
                <a:solidFill>
                  <a:srgbClr val="C00000"/>
                </a:solidFill>
              </a:rPr>
              <a:t>“</a:t>
            </a:r>
            <a:r>
              <a:rPr lang="zh-CN" altLang="en-US" sz="2400">
                <a:solidFill>
                  <a:srgbClr val="C00000"/>
                </a:solidFill>
              </a:rPr>
              <a:t>拐角点</a:t>
            </a:r>
            <a:r>
              <a:rPr lang="en-US" altLang="zh-CN" sz="2400">
                <a:solidFill>
                  <a:srgbClr val="C00000"/>
                </a:solidFill>
              </a:rPr>
              <a:t>”</a:t>
            </a:r>
            <a:r>
              <a:rPr lang="zh-CN" altLang="en-US" sz="2400">
                <a:solidFill>
                  <a:srgbClr val="C00000"/>
                </a:solidFill>
              </a:rPr>
              <a:t>为新起点，重复这个过程。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76245" cy="77978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算法实现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66" name="图片 5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9295" y="1978025"/>
            <a:ext cx="456247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564505" y="1978025"/>
            <a:ext cx="58597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公共边，找到两个端点，区分左右。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区分左右端点的方法可以随意，但是必须保证所有公共边的左右定义一致。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Detour</a:t>
            </a:r>
            <a:r>
              <a:rPr lang="zh-CN" altLang="en-US"/>
              <a:t>采用的方法是，</a:t>
            </a:r>
            <a:r>
              <a:rPr lang="en-US" altLang="zh-CN"/>
              <a:t>From</a:t>
            </a:r>
            <a:r>
              <a:rPr lang="zh-CN" altLang="en-US"/>
              <a:t>中逆时针由左到右。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起点到两个端点的连线，为</a:t>
            </a:r>
            <a:r>
              <a:rPr lang="en-US" altLang="zh-CN"/>
              <a:t>”</a:t>
            </a:r>
            <a:r>
              <a:rPr lang="zh-CN" altLang="en-US"/>
              <a:t>方向范围边界</a:t>
            </a:r>
            <a:r>
              <a:rPr lang="en-US" altLang="zh-CN"/>
              <a:t>“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C00000"/>
                </a:solidFill>
              </a:rPr>
              <a:t>不断的迭代起点到</a:t>
            </a:r>
            <a:r>
              <a:rPr lang="en-US" altLang="zh-CN">
                <a:solidFill>
                  <a:srgbClr val="C00000"/>
                </a:solidFill>
              </a:rPr>
              <a:t>”</a:t>
            </a:r>
            <a:r>
              <a:rPr lang="zh-CN" altLang="en-US">
                <a:solidFill>
                  <a:srgbClr val="C00000"/>
                </a:solidFill>
              </a:rPr>
              <a:t>路径多边形</a:t>
            </a:r>
            <a:r>
              <a:rPr lang="en-US" altLang="zh-CN">
                <a:solidFill>
                  <a:srgbClr val="C00000"/>
                </a:solidFill>
              </a:rPr>
              <a:t>“</a:t>
            </a:r>
            <a:r>
              <a:rPr lang="zh-CN" altLang="en-US">
                <a:solidFill>
                  <a:srgbClr val="C00000"/>
                </a:solidFill>
              </a:rPr>
              <a:t>的</a:t>
            </a:r>
            <a:r>
              <a:rPr lang="en-US" altLang="zh-CN">
                <a:solidFill>
                  <a:srgbClr val="C00000"/>
                </a:solidFill>
              </a:rPr>
              <a:t>”</a:t>
            </a:r>
            <a:r>
              <a:rPr lang="zh-CN" altLang="en-US">
                <a:solidFill>
                  <a:srgbClr val="C00000"/>
                </a:solidFill>
              </a:rPr>
              <a:t>方向范围</a:t>
            </a:r>
            <a:r>
              <a:rPr lang="en-US" altLang="zh-CN">
                <a:solidFill>
                  <a:srgbClr val="C00000"/>
                </a:solidFill>
              </a:rPr>
              <a:t>“</a:t>
            </a:r>
            <a:r>
              <a:rPr lang="zh-CN" altLang="en-US">
                <a:solidFill>
                  <a:srgbClr val="C00000"/>
                </a:solidFill>
              </a:rPr>
              <a:t>的交集即可，出现拐角点之后，以拐角点作为新的起点。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26275" cy="69342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方向范围交集：漏斗的本质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9" name="图片 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3970" y="3557905"/>
            <a:ext cx="33147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25" y="3557270"/>
            <a:ext cx="3360420" cy="22485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38200" y="1380490"/>
            <a:ext cx="1023556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rgbClr val="C00000"/>
                </a:solidFill>
              </a:rPr>
              <a:t>S</a:t>
            </a:r>
            <a:r>
              <a:rPr lang="zh-CN" altLang="en-US" sz="2000">
                <a:solidFill>
                  <a:srgbClr val="C00000"/>
                </a:solidFill>
              </a:rPr>
              <a:t>为起点，</a:t>
            </a:r>
            <a:r>
              <a:rPr lang="en-US" altLang="zh-CN" sz="2000">
                <a:solidFill>
                  <a:srgbClr val="C00000"/>
                </a:solidFill>
              </a:rPr>
              <a:t>“</a:t>
            </a:r>
            <a:r>
              <a:rPr lang="zh-CN" altLang="en-US" sz="2000">
                <a:solidFill>
                  <a:srgbClr val="C00000"/>
                </a:solidFill>
              </a:rPr>
              <a:t>红色实线</a:t>
            </a:r>
            <a:r>
              <a:rPr lang="en-US" altLang="zh-CN" sz="2000">
                <a:solidFill>
                  <a:srgbClr val="C00000"/>
                </a:solidFill>
              </a:rPr>
              <a:t>”</a:t>
            </a:r>
            <a:r>
              <a:rPr lang="zh-CN" altLang="en-US" sz="2000">
                <a:solidFill>
                  <a:srgbClr val="C00000"/>
                </a:solidFill>
              </a:rPr>
              <a:t>为已经迭代的路径多边形的方向范围，</a:t>
            </a:r>
            <a:r>
              <a:rPr lang="en-US" altLang="zh-CN" sz="2000">
                <a:solidFill>
                  <a:srgbClr val="C00000"/>
                </a:solidFill>
              </a:rPr>
              <a:t>“</a:t>
            </a:r>
            <a:r>
              <a:rPr lang="zh-CN" altLang="en-US" sz="2000">
                <a:solidFill>
                  <a:srgbClr val="C00000"/>
                </a:solidFill>
              </a:rPr>
              <a:t>蓝色虚线</a:t>
            </a:r>
            <a:r>
              <a:rPr lang="en-US" altLang="zh-CN" sz="2000">
                <a:solidFill>
                  <a:srgbClr val="C00000"/>
                </a:solidFill>
              </a:rPr>
              <a:t>”</a:t>
            </a:r>
            <a:r>
              <a:rPr lang="zh-CN" altLang="en-US" sz="2000">
                <a:solidFill>
                  <a:srgbClr val="C00000"/>
                </a:solidFill>
              </a:rPr>
              <a:t>为下一个的。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C00000"/>
                </a:solidFill>
              </a:rPr>
              <a:t>说明：我们以</a:t>
            </a:r>
            <a:r>
              <a:rPr lang="en-US" altLang="zh-CN" sz="2000">
                <a:solidFill>
                  <a:srgbClr val="C00000"/>
                </a:solidFill>
              </a:rPr>
              <a:t>”</a:t>
            </a:r>
            <a:r>
              <a:rPr lang="zh-CN" altLang="en-US" sz="2000">
                <a:solidFill>
                  <a:srgbClr val="C00000"/>
                </a:solidFill>
              </a:rPr>
              <a:t>逆时针由左到右</a:t>
            </a:r>
            <a:r>
              <a:rPr lang="en-US" altLang="zh-CN" sz="2000">
                <a:solidFill>
                  <a:srgbClr val="C00000"/>
                </a:solidFill>
              </a:rPr>
              <a:t>“</a:t>
            </a:r>
            <a:r>
              <a:rPr lang="zh-CN" altLang="en-US" sz="2000">
                <a:solidFill>
                  <a:srgbClr val="C00000"/>
                </a:solidFill>
              </a:rPr>
              <a:t>来规定</a:t>
            </a:r>
            <a:r>
              <a:rPr lang="en-US" altLang="zh-CN" sz="2000">
                <a:solidFill>
                  <a:srgbClr val="C00000"/>
                </a:solidFill>
              </a:rPr>
              <a:t>”</a:t>
            </a:r>
            <a:r>
              <a:rPr lang="zh-CN" altLang="en-US" sz="2000">
                <a:solidFill>
                  <a:srgbClr val="C00000"/>
                </a:solidFill>
              </a:rPr>
              <a:t>左右端点的顺序</a:t>
            </a:r>
            <a:r>
              <a:rPr lang="en-US" altLang="zh-CN" sz="2000">
                <a:solidFill>
                  <a:srgbClr val="C00000"/>
                </a:solidFill>
              </a:rPr>
              <a:t>“</a:t>
            </a:r>
            <a:r>
              <a:rPr lang="zh-CN" altLang="en-US" sz="2000">
                <a:solidFill>
                  <a:srgbClr val="C00000"/>
                </a:solidFill>
              </a:rPr>
              <a:t>。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C00000"/>
                </a:solidFill>
              </a:rPr>
              <a:t>说明：算法是不断迭代的过程，已经迭代的称为旧边界，当前迭代称为新边界。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3970" y="2832735"/>
            <a:ext cx="25933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新右</a:t>
            </a:r>
            <a:r>
              <a:rPr lang="en-US" altLang="zh-CN"/>
              <a:t>SD</a:t>
            </a:r>
            <a:r>
              <a:rPr lang="zh-CN" altLang="en-US"/>
              <a:t>在旧右</a:t>
            </a:r>
            <a:r>
              <a:rPr lang="en-US" altLang="zh-CN"/>
              <a:t>SB</a:t>
            </a:r>
            <a:r>
              <a:rPr lang="zh-CN" altLang="en-US"/>
              <a:t>的右侧</a:t>
            </a:r>
            <a:endParaRPr lang="zh-CN" altLang="en-US"/>
          </a:p>
          <a:p>
            <a:r>
              <a:rPr lang="zh-CN" altLang="en-US"/>
              <a:t>新左</a:t>
            </a:r>
            <a:r>
              <a:rPr lang="en-US" altLang="zh-CN"/>
              <a:t>SE</a:t>
            </a:r>
            <a:r>
              <a:rPr lang="zh-CN" altLang="en-US"/>
              <a:t>在旧左</a:t>
            </a:r>
            <a:r>
              <a:rPr lang="en-US" altLang="zh-CN"/>
              <a:t>SC</a:t>
            </a:r>
            <a:r>
              <a:rPr lang="zh-CN" altLang="en-US"/>
              <a:t>的左侧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40525" y="2832735"/>
            <a:ext cx="25933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新右</a:t>
            </a:r>
            <a:r>
              <a:rPr lang="en-US" altLang="zh-CN"/>
              <a:t>SB</a:t>
            </a:r>
            <a:r>
              <a:rPr lang="zh-CN" altLang="en-US"/>
              <a:t>在旧右</a:t>
            </a:r>
            <a:r>
              <a:rPr lang="en-US" altLang="zh-CN"/>
              <a:t>SD</a:t>
            </a:r>
            <a:r>
              <a:rPr lang="zh-CN" altLang="en-US"/>
              <a:t>的左侧</a:t>
            </a:r>
            <a:endParaRPr lang="zh-CN" altLang="en-US"/>
          </a:p>
          <a:p>
            <a:r>
              <a:rPr lang="zh-CN" altLang="en-US"/>
              <a:t>新左</a:t>
            </a:r>
            <a:r>
              <a:rPr lang="en-US" altLang="zh-CN"/>
              <a:t>SC</a:t>
            </a:r>
            <a:r>
              <a:rPr lang="zh-CN" altLang="en-US"/>
              <a:t>在旧左</a:t>
            </a:r>
            <a:r>
              <a:rPr lang="en-US" altLang="zh-CN"/>
              <a:t>SE</a:t>
            </a:r>
            <a:r>
              <a:rPr lang="zh-CN" altLang="en-US"/>
              <a:t>的右侧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70220" cy="78930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范围交集：一内一外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61" name="图片 5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1310" y="3462655"/>
            <a:ext cx="35623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95" y="3455670"/>
            <a:ext cx="3632835" cy="25596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27380" y="2004695"/>
            <a:ext cx="109372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rgbClr val="C00000"/>
                </a:solidFill>
              </a:rPr>
              <a:t>左图：新右边界</a:t>
            </a:r>
            <a:r>
              <a:rPr lang="en-US" altLang="zh-CN" sz="2000">
                <a:solidFill>
                  <a:srgbClr val="C00000"/>
                </a:solidFill>
              </a:rPr>
              <a:t>SD</a:t>
            </a:r>
            <a:r>
              <a:rPr lang="zh-CN" altLang="en-US" sz="2000">
                <a:solidFill>
                  <a:srgbClr val="C00000"/>
                </a:solidFill>
              </a:rPr>
              <a:t>在旧右边界的右侧，且没有超过旧左边界，证明其在旧范围内部，更新交集。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7380" y="2572385"/>
            <a:ext cx="108832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rgbClr val="C00000"/>
                </a:solidFill>
              </a:rPr>
              <a:t>右图：新左边界</a:t>
            </a:r>
            <a:r>
              <a:rPr lang="en-US" altLang="zh-CN" sz="2000">
                <a:solidFill>
                  <a:srgbClr val="C00000"/>
                </a:solidFill>
              </a:rPr>
              <a:t>SE</a:t>
            </a:r>
            <a:r>
              <a:rPr lang="zh-CN" altLang="en-US" sz="2000">
                <a:solidFill>
                  <a:srgbClr val="C00000"/>
                </a:solidFill>
              </a:rPr>
              <a:t>在旧左边界的左侧，且没有超过旧右边界，证明其在旧范围内部，更新交集。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3700" cy="78994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范围交集：没有交集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63" name="图片 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6980" y="3294380"/>
            <a:ext cx="35814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0" y="3215640"/>
            <a:ext cx="3844925" cy="2529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56665" y="1726565"/>
            <a:ext cx="9552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rgbClr val="C00000"/>
                </a:solidFill>
              </a:rPr>
              <a:t>左图：新左边界</a:t>
            </a:r>
            <a:r>
              <a:rPr lang="en-US" altLang="zh-CN" sz="2000">
                <a:solidFill>
                  <a:srgbClr val="C00000"/>
                </a:solidFill>
              </a:rPr>
              <a:t>SE</a:t>
            </a:r>
            <a:r>
              <a:rPr lang="zh-CN" altLang="en-US" sz="2000">
                <a:solidFill>
                  <a:srgbClr val="C00000"/>
                </a:solidFill>
              </a:rPr>
              <a:t>在旧右边界的左侧，没有交集。拐角点是旧边界</a:t>
            </a:r>
            <a:r>
              <a:rPr lang="en-US" altLang="zh-CN" sz="2000">
                <a:solidFill>
                  <a:srgbClr val="C00000"/>
                </a:solidFill>
              </a:rPr>
              <a:t>D</a:t>
            </a:r>
            <a:r>
              <a:rPr lang="zh-CN" altLang="en-US" sz="2000">
                <a:solidFill>
                  <a:srgbClr val="C00000"/>
                </a:solidFill>
              </a:rPr>
              <a:t>，想想为什么？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6980" y="2245995"/>
            <a:ext cx="9696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C00000"/>
                </a:solidFill>
              </a:rPr>
              <a:t>右图：新右边界</a:t>
            </a:r>
            <a:r>
              <a:rPr lang="en-US" altLang="zh-CN" sz="2000">
                <a:solidFill>
                  <a:srgbClr val="C00000"/>
                </a:solidFill>
              </a:rPr>
              <a:t>SB</a:t>
            </a:r>
            <a:r>
              <a:rPr lang="zh-CN" altLang="en-US" sz="2000">
                <a:solidFill>
                  <a:srgbClr val="C00000"/>
                </a:solidFill>
              </a:rPr>
              <a:t>在旧左边界的由侧，没有交集。拐角点是旧边界</a:t>
            </a:r>
            <a:r>
              <a:rPr lang="en-US" altLang="zh-CN" sz="2000">
                <a:solidFill>
                  <a:srgbClr val="C00000"/>
                </a:solidFill>
              </a:rPr>
              <a:t>C</a:t>
            </a:r>
            <a:r>
              <a:rPr lang="zh-CN" altLang="en-US" sz="2000">
                <a:solidFill>
                  <a:srgbClr val="C00000"/>
                </a:solidFill>
              </a:rPr>
              <a:t>，想想为什么？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44495" cy="87630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实例验证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9" name="图片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5975" y="1918970"/>
            <a:ext cx="80200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24835" cy="80073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细节处理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165" y="1842135"/>
            <a:ext cx="4486910" cy="2932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7500" y="1991995"/>
            <a:ext cx="56527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1. </a:t>
            </a:r>
            <a:r>
              <a:rPr lang="zh-CN" altLang="en-US" sz="2400">
                <a:solidFill>
                  <a:srgbClr val="FF0000"/>
                </a:solidFill>
              </a:rPr>
              <a:t>贴边问题，还记得生成数据时候的</a:t>
            </a:r>
            <a:r>
              <a:rPr lang="en-US" altLang="zh-CN" sz="2400">
                <a:solidFill>
                  <a:srgbClr val="FF0000"/>
                </a:solidFill>
              </a:rPr>
              <a:t>“</a:t>
            </a:r>
            <a:r>
              <a:rPr lang="zh-CN" altLang="en-US" sz="2400">
                <a:solidFill>
                  <a:srgbClr val="FF0000"/>
                </a:solidFill>
              </a:rPr>
              <a:t>剔除边缘吗？</a:t>
            </a:r>
            <a:r>
              <a:rPr lang="en-US" altLang="zh-CN" sz="2400">
                <a:solidFill>
                  <a:srgbClr val="FF0000"/>
                </a:solidFill>
              </a:rPr>
              <a:t>”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2. </a:t>
            </a:r>
            <a:r>
              <a:rPr lang="zh-CN" altLang="en-US" sz="2400">
                <a:solidFill>
                  <a:srgbClr val="FF0000"/>
                </a:solidFill>
              </a:rPr>
              <a:t>浮点数问题的逻辑处理，公共边收缩。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3. </a:t>
            </a:r>
            <a:r>
              <a:rPr lang="zh-CN" altLang="en-US" sz="2400">
                <a:solidFill>
                  <a:srgbClr val="FF0000"/>
                </a:solidFill>
              </a:rPr>
              <a:t>理论上，路径平滑点一定在导航面上！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" y="365125"/>
            <a:ext cx="2881630" cy="72072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问题思考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8805" y="2687955"/>
            <a:ext cx="754380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35355" y="1146175"/>
            <a:ext cx="8477250" cy="14198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漏斗算法的目的：优化了上层寻路的结果路径。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一定要理解：这就说明了漏斗算法是完全基于上层寻路算法的，这一点非常重要！</a:t>
            </a:r>
            <a:endParaRPr lang="zh-CN" altLang="en-US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当上层寻路没有搜索到</a:t>
            </a:r>
            <a:r>
              <a:rPr lang="en-US" altLang="zh-CN">
                <a:solidFill>
                  <a:srgbClr val="C00000"/>
                </a:solidFill>
              </a:rPr>
              <a:t>CDF</a:t>
            </a:r>
            <a:r>
              <a:rPr lang="zh-CN" altLang="en-US">
                <a:solidFill>
                  <a:srgbClr val="C00000"/>
                </a:solidFill>
              </a:rPr>
              <a:t>的时候，即使</a:t>
            </a:r>
            <a:r>
              <a:rPr lang="en-US" altLang="zh-CN">
                <a:solidFill>
                  <a:srgbClr val="C00000"/>
                </a:solidFill>
              </a:rPr>
              <a:t>SG</a:t>
            </a:r>
            <a:r>
              <a:rPr lang="zh-CN" altLang="en-US">
                <a:solidFill>
                  <a:srgbClr val="C00000"/>
                </a:solidFill>
              </a:rPr>
              <a:t>可以直接通过，漏斗算法也无法感知！</a:t>
            </a:r>
            <a:endParaRPr lang="zh-CN" altLang="en-US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所以想要真正优化最终路径，上层寻路算法是根本。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>
          <a:xfrm>
            <a:off x="523875" y="2371090"/>
            <a:ext cx="5943600" cy="3439160"/>
          </a:xfrm>
        </p:spPr>
        <p:txBody>
          <a:bodyPr/>
          <a:p>
            <a:pPr marL="0" indent="0">
              <a:lnSpc>
                <a:spcPct val="90000"/>
              </a:lnSpc>
              <a:buNone/>
            </a:pP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1. PathFind Follow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/>
              <a:t>    </a:t>
            </a:r>
            <a:r>
              <a:rPr lang="zh-CN" altLang="en-US" i="1"/>
              <a:t>沿表面，每一步路径点</a:t>
            </a:r>
            <a:endParaRPr lang="en-US" altLang="zh-CN" i="1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2. PathFind Straight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/>
              <a:t>    </a:t>
            </a:r>
            <a:r>
              <a:rPr lang="zh-CN" altLang="en-US" i="1"/>
              <a:t>路径平滑，拐角点</a:t>
            </a:r>
            <a:endParaRPr lang="en-US" altLang="zh-CN" i="1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3. PathFind Sliced</a:t>
            </a:r>
            <a:endParaRPr lang="en-US" altLang="zh-CN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/>
              <a:t>    “</a:t>
            </a:r>
            <a:r>
              <a:rPr lang="zh-CN" altLang="en-US" i="1"/>
              <a:t>动态门</a:t>
            </a:r>
            <a:r>
              <a:rPr lang="en-US" altLang="zh-CN" i="1"/>
              <a:t>”</a:t>
            </a:r>
            <a:r>
              <a:rPr lang="zh-CN" altLang="en-US" i="1"/>
              <a:t>，时间切片</a:t>
            </a:r>
            <a:endParaRPr lang="zh-CN" altLang="en-US" i="1"/>
          </a:p>
        </p:txBody>
      </p:sp>
      <p:sp>
        <p:nvSpPr>
          <p:cNvPr id="5" name="标题 4"/>
          <p:cNvSpPr/>
          <p:nvPr>
            <p:ph type="title"/>
          </p:nvPr>
        </p:nvSpPr>
        <p:spPr>
          <a:xfrm>
            <a:off x="523875" y="346075"/>
            <a:ext cx="4395470" cy="81597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初识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Detour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寻路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3875" y="1318895"/>
            <a:ext cx="10539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寻路的本质是：搜索多边形！基础搜索算法都是启发式搜索，</a:t>
            </a:r>
            <a:r>
              <a:rPr lang="en-US" altLang="zh-CN" sz="2400">
                <a:solidFill>
                  <a:schemeClr val="tx1"/>
                </a:solidFill>
              </a:rPr>
              <a:t>AStar</a:t>
            </a:r>
            <a:r>
              <a:rPr lang="zh-CN" altLang="en-US" sz="2400">
                <a:solidFill>
                  <a:schemeClr val="tx1"/>
                </a:solidFill>
              </a:rPr>
              <a:t>算法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5005" y="2770505"/>
            <a:ext cx="4038600" cy="263969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380" y="335915"/>
            <a:ext cx="7919085" cy="79375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伪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3D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2D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转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3D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（不良人方案）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5" name="图片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635" y="1784350"/>
            <a:ext cx="630999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750175" y="1938655"/>
            <a:ext cx="1810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C00000"/>
                </a:solidFill>
              </a:rPr>
              <a:t>空中飞跃？</a:t>
            </a:r>
            <a:endParaRPr lang="zh-CN" altLang="en-US" sz="32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0175" y="2803525"/>
            <a:ext cx="2558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C00000"/>
                </a:solidFill>
              </a:rPr>
              <a:t>穿墙遁地？</a:t>
            </a:r>
            <a:endParaRPr lang="zh-CN" altLang="en-US" sz="320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50175" y="3668395"/>
            <a:ext cx="3587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C00000"/>
                </a:solidFill>
              </a:rPr>
              <a:t>沿表面行走？</a:t>
            </a:r>
            <a:endParaRPr lang="zh-CN" alt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47975" cy="85725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问题分析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2455" y="2375535"/>
            <a:ext cx="387667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2701290"/>
            <a:ext cx="4766945" cy="29317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92455" y="1727835"/>
            <a:ext cx="27273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2D</a:t>
            </a:r>
            <a:r>
              <a:rPr lang="zh-CN" altLang="en-US" sz="2400">
                <a:solidFill>
                  <a:srgbClr val="C00000"/>
                </a:solidFill>
              </a:rPr>
              <a:t>所有多边形共面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54700" y="1545590"/>
            <a:ext cx="45561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3D</a:t>
            </a:r>
            <a:r>
              <a:rPr lang="zh-CN" altLang="en-US" sz="2400">
                <a:solidFill>
                  <a:srgbClr val="C00000"/>
                </a:solidFill>
              </a:rPr>
              <a:t>空间夹角问题，本质是不共面</a:t>
            </a:r>
            <a:endParaRPr lang="zh-CN" altLang="en-US" sz="2400">
              <a:solidFill>
                <a:srgbClr val="C00000"/>
              </a:solidFill>
            </a:endParaRPr>
          </a:p>
          <a:p>
            <a:r>
              <a:rPr lang="zh-CN" altLang="en-US" sz="2400">
                <a:solidFill>
                  <a:srgbClr val="C00000"/>
                </a:solidFill>
              </a:rPr>
              <a:t>不共面之间的联通？公共边！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510" y="384175"/>
            <a:ext cx="3249930" cy="79057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公共边选点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5" name="图片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2195" y="2660015"/>
            <a:ext cx="3990975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35" y="2660015"/>
            <a:ext cx="401193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52195" y="1512570"/>
            <a:ext cx="10374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2D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投影下公共边交点的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3D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高度</a:t>
            </a:r>
            <a:r>
              <a:rPr lang="zh-CN" altLang="en-US" sz="2400">
                <a:solidFill>
                  <a:srgbClr val="C00000"/>
                </a:solidFill>
              </a:rPr>
              <a:t>（还记得两线段求交点的算法吗？）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86765"/>
            <a:ext cx="6912610" cy="81851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实现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3D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：一次完整的寻路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7" name="图片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470150"/>
            <a:ext cx="4377690" cy="297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035" y="2470785"/>
            <a:ext cx="3745865" cy="2973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-101600" y="0"/>
            <a:ext cx="12293600" cy="6951544"/>
            <a:chOff x="0" y="0"/>
            <a:chExt cx="12293600" cy="6951544"/>
          </a:xfrm>
        </p:grpSpPr>
        <p:pic>
          <p:nvPicPr>
            <p:cNvPr id="40" name="图片 39" descr="图片包含 游戏机, 餐具, 碗, 杯子&#10;&#10;描述已自动生成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73" r="9476" b="8758"/>
            <a:stretch>
              <a:fillRect/>
            </a:stretch>
          </p:blipFill>
          <p:spPr>
            <a:xfrm flipH="1"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104F55">
                    <a:alpha val="0"/>
                  </a:srgbClr>
                </a:gs>
                <a:gs pos="85000">
                  <a:srgbClr val="133457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任意多边形: 形状 127"/>
            <p:cNvSpPr/>
            <p:nvPr/>
          </p:nvSpPr>
          <p:spPr>
            <a:xfrm rot="16200000">
              <a:off x="10484246" y="5142190"/>
              <a:ext cx="1633936" cy="1984772"/>
            </a:xfrm>
            <a:custGeom>
              <a:avLst/>
              <a:gdLst>
                <a:gd name="connsiteX0" fmla="*/ 1529423 w 1633936"/>
                <a:gd name="connsiteY0" fmla="*/ 1775746 h 1984772"/>
                <a:gd name="connsiteX1" fmla="*/ 1633936 w 1633936"/>
                <a:gd name="connsiteY1" fmla="*/ 1880259 h 1984772"/>
                <a:gd name="connsiteX2" fmla="*/ 1529423 w 1633936"/>
                <a:gd name="connsiteY2" fmla="*/ 1984772 h 1984772"/>
                <a:gd name="connsiteX3" fmla="*/ 1424910 w 1633936"/>
                <a:gd name="connsiteY3" fmla="*/ 1880259 h 1984772"/>
                <a:gd name="connsiteX4" fmla="*/ 1529423 w 1633936"/>
                <a:gd name="connsiteY4" fmla="*/ 1775746 h 1984772"/>
                <a:gd name="connsiteX5" fmla="*/ 1244441 w 1633936"/>
                <a:gd name="connsiteY5" fmla="*/ 1775746 h 1984772"/>
                <a:gd name="connsiteX6" fmla="*/ 1348954 w 1633936"/>
                <a:gd name="connsiteY6" fmla="*/ 1880259 h 1984772"/>
                <a:gd name="connsiteX7" fmla="*/ 1244441 w 1633936"/>
                <a:gd name="connsiteY7" fmla="*/ 1984772 h 1984772"/>
                <a:gd name="connsiteX8" fmla="*/ 1139928 w 1633936"/>
                <a:gd name="connsiteY8" fmla="*/ 1880259 h 1984772"/>
                <a:gd name="connsiteX9" fmla="*/ 1244441 w 1633936"/>
                <a:gd name="connsiteY9" fmla="*/ 1775746 h 1984772"/>
                <a:gd name="connsiteX10" fmla="*/ 959459 w 1633936"/>
                <a:gd name="connsiteY10" fmla="*/ 1775746 h 1984772"/>
                <a:gd name="connsiteX11" fmla="*/ 1063972 w 1633936"/>
                <a:gd name="connsiteY11" fmla="*/ 1880259 h 1984772"/>
                <a:gd name="connsiteX12" fmla="*/ 959459 w 1633936"/>
                <a:gd name="connsiteY12" fmla="*/ 1984772 h 1984772"/>
                <a:gd name="connsiteX13" fmla="*/ 854946 w 1633936"/>
                <a:gd name="connsiteY13" fmla="*/ 1880259 h 1984772"/>
                <a:gd name="connsiteX14" fmla="*/ 959459 w 1633936"/>
                <a:gd name="connsiteY14" fmla="*/ 1775746 h 1984772"/>
                <a:gd name="connsiteX15" fmla="*/ 674477 w 1633936"/>
                <a:gd name="connsiteY15" fmla="*/ 1775746 h 1984772"/>
                <a:gd name="connsiteX16" fmla="*/ 778990 w 1633936"/>
                <a:gd name="connsiteY16" fmla="*/ 1880259 h 1984772"/>
                <a:gd name="connsiteX17" fmla="*/ 674477 w 1633936"/>
                <a:gd name="connsiteY17" fmla="*/ 1984772 h 1984772"/>
                <a:gd name="connsiteX18" fmla="*/ 569964 w 1633936"/>
                <a:gd name="connsiteY18" fmla="*/ 1880259 h 1984772"/>
                <a:gd name="connsiteX19" fmla="*/ 674477 w 1633936"/>
                <a:gd name="connsiteY19" fmla="*/ 1775746 h 1984772"/>
                <a:gd name="connsiteX20" fmla="*/ 389495 w 1633936"/>
                <a:gd name="connsiteY20" fmla="*/ 1775746 h 1984772"/>
                <a:gd name="connsiteX21" fmla="*/ 494008 w 1633936"/>
                <a:gd name="connsiteY21" fmla="*/ 1880259 h 1984772"/>
                <a:gd name="connsiteX22" fmla="*/ 389495 w 1633936"/>
                <a:gd name="connsiteY22" fmla="*/ 1984772 h 1984772"/>
                <a:gd name="connsiteX23" fmla="*/ 284982 w 1633936"/>
                <a:gd name="connsiteY23" fmla="*/ 1880259 h 1984772"/>
                <a:gd name="connsiteX24" fmla="*/ 389495 w 1633936"/>
                <a:gd name="connsiteY24" fmla="*/ 1775746 h 1984772"/>
                <a:gd name="connsiteX25" fmla="*/ 104513 w 1633936"/>
                <a:gd name="connsiteY25" fmla="*/ 1775746 h 1984772"/>
                <a:gd name="connsiteX26" fmla="*/ 209026 w 1633936"/>
                <a:gd name="connsiteY26" fmla="*/ 1880259 h 1984772"/>
                <a:gd name="connsiteX27" fmla="*/ 104513 w 1633936"/>
                <a:gd name="connsiteY27" fmla="*/ 1984772 h 1984772"/>
                <a:gd name="connsiteX28" fmla="*/ 0 w 1633936"/>
                <a:gd name="connsiteY28" fmla="*/ 1880259 h 1984772"/>
                <a:gd name="connsiteX29" fmla="*/ 104513 w 1633936"/>
                <a:gd name="connsiteY29" fmla="*/ 1775746 h 1984772"/>
                <a:gd name="connsiteX30" fmla="*/ 1529423 w 1633936"/>
                <a:gd name="connsiteY30" fmla="*/ 1522068 h 1984772"/>
                <a:gd name="connsiteX31" fmla="*/ 1633936 w 1633936"/>
                <a:gd name="connsiteY31" fmla="*/ 1626581 h 1984772"/>
                <a:gd name="connsiteX32" fmla="*/ 1529423 w 1633936"/>
                <a:gd name="connsiteY32" fmla="*/ 1731094 h 1984772"/>
                <a:gd name="connsiteX33" fmla="*/ 1424910 w 1633936"/>
                <a:gd name="connsiteY33" fmla="*/ 1626581 h 1984772"/>
                <a:gd name="connsiteX34" fmla="*/ 1529423 w 1633936"/>
                <a:gd name="connsiteY34" fmla="*/ 1522068 h 1984772"/>
                <a:gd name="connsiteX35" fmla="*/ 1244441 w 1633936"/>
                <a:gd name="connsiteY35" fmla="*/ 1522068 h 1984772"/>
                <a:gd name="connsiteX36" fmla="*/ 1348954 w 1633936"/>
                <a:gd name="connsiteY36" fmla="*/ 1626581 h 1984772"/>
                <a:gd name="connsiteX37" fmla="*/ 1244441 w 1633936"/>
                <a:gd name="connsiteY37" fmla="*/ 1731094 h 1984772"/>
                <a:gd name="connsiteX38" fmla="*/ 1139928 w 1633936"/>
                <a:gd name="connsiteY38" fmla="*/ 1626581 h 1984772"/>
                <a:gd name="connsiteX39" fmla="*/ 1244441 w 1633936"/>
                <a:gd name="connsiteY39" fmla="*/ 1522068 h 1984772"/>
                <a:gd name="connsiteX40" fmla="*/ 959459 w 1633936"/>
                <a:gd name="connsiteY40" fmla="*/ 1522068 h 1984772"/>
                <a:gd name="connsiteX41" fmla="*/ 1063972 w 1633936"/>
                <a:gd name="connsiteY41" fmla="*/ 1626581 h 1984772"/>
                <a:gd name="connsiteX42" fmla="*/ 959459 w 1633936"/>
                <a:gd name="connsiteY42" fmla="*/ 1731094 h 1984772"/>
                <a:gd name="connsiteX43" fmla="*/ 854946 w 1633936"/>
                <a:gd name="connsiteY43" fmla="*/ 1626581 h 1984772"/>
                <a:gd name="connsiteX44" fmla="*/ 959459 w 1633936"/>
                <a:gd name="connsiteY44" fmla="*/ 1522068 h 1984772"/>
                <a:gd name="connsiteX45" fmla="*/ 674477 w 1633936"/>
                <a:gd name="connsiteY45" fmla="*/ 1522068 h 1984772"/>
                <a:gd name="connsiteX46" fmla="*/ 778990 w 1633936"/>
                <a:gd name="connsiteY46" fmla="*/ 1626581 h 1984772"/>
                <a:gd name="connsiteX47" fmla="*/ 674477 w 1633936"/>
                <a:gd name="connsiteY47" fmla="*/ 1731094 h 1984772"/>
                <a:gd name="connsiteX48" fmla="*/ 569964 w 1633936"/>
                <a:gd name="connsiteY48" fmla="*/ 1626581 h 1984772"/>
                <a:gd name="connsiteX49" fmla="*/ 674477 w 1633936"/>
                <a:gd name="connsiteY49" fmla="*/ 1522068 h 1984772"/>
                <a:gd name="connsiteX50" fmla="*/ 389495 w 1633936"/>
                <a:gd name="connsiteY50" fmla="*/ 1522068 h 1984772"/>
                <a:gd name="connsiteX51" fmla="*/ 494008 w 1633936"/>
                <a:gd name="connsiteY51" fmla="*/ 1626581 h 1984772"/>
                <a:gd name="connsiteX52" fmla="*/ 389495 w 1633936"/>
                <a:gd name="connsiteY52" fmla="*/ 1731094 h 1984772"/>
                <a:gd name="connsiteX53" fmla="*/ 284982 w 1633936"/>
                <a:gd name="connsiteY53" fmla="*/ 1626581 h 1984772"/>
                <a:gd name="connsiteX54" fmla="*/ 389495 w 1633936"/>
                <a:gd name="connsiteY54" fmla="*/ 1522068 h 1984772"/>
                <a:gd name="connsiteX55" fmla="*/ 104513 w 1633936"/>
                <a:gd name="connsiteY55" fmla="*/ 1522068 h 1984772"/>
                <a:gd name="connsiteX56" fmla="*/ 209026 w 1633936"/>
                <a:gd name="connsiteY56" fmla="*/ 1626581 h 1984772"/>
                <a:gd name="connsiteX57" fmla="*/ 104513 w 1633936"/>
                <a:gd name="connsiteY57" fmla="*/ 1731094 h 1984772"/>
                <a:gd name="connsiteX58" fmla="*/ 0 w 1633936"/>
                <a:gd name="connsiteY58" fmla="*/ 1626581 h 1984772"/>
                <a:gd name="connsiteX59" fmla="*/ 104513 w 1633936"/>
                <a:gd name="connsiteY59" fmla="*/ 1522068 h 1984772"/>
                <a:gd name="connsiteX60" fmla="*/ 1529423 w 1633936"/>
                <a:gd name="connsiteY60" fmla="*/ 1268390 h 1984772"/>
                <a:gd name="connsiteX61" fmla="*/ 1633936 w 1633936"/>
                <a:gd name="connsiteY61" fmla="*/ 1372903 h 1984772"/>
                <a:gd name="connsiteX62" fmla="*/ 1529423 w 1633936"/>
                <a:gd name="connsiteY62" fmla="*/ 1477416 h 1984772"/>
                <a:gd name="connsiteX63" fmla="*/ 1424910 w 1633936"/>
                <a:gd name="connsiteY63" fmla="*/ 1372903 h 1984772"/>
                <a:gd name="connsiteX64" fmla="*/ 1529423 w 1633936"/>
                <a:gd name="connsiteY64" fmla="*/ 1268390 h 1984772"/>
                <a:gd name="connsiteX65" fmla="*/ 1244441 w 1633936"/>
                <a:gd name="connsiteY65" fmla="*/ 1268390 h 1984772"/>
                <a:gd name="connsiteX66" fmla="*/ 1348954 w 1633936"/>
                <a:gd name="connsiteY66" fmla="*/ 1372903 h 1984772"/>
                <a:gd name="connsiteX67" fmla="*/ 1244441 w 1633936"/>
                <a:gd name="connsiteY67" fmla="*/ 1477416 h 1984772"/>
                <a:gd name="connsiteX68" fmla="*/ 1139928 w 1633936"/>
                <a:gd name="connsiteY68" fmla="*/ 1372903 h 1984772"/>
                <a:gd name="connsiteX69" fmla="*/ 1244441 w 1633936"/>
                <a:gd name="connsiteY69" fmla="*/ 1268390 h 1984772"/>
                <a:gd name="connsiteX70" fmla="*/ 959459 w 1633936"/>
                <a:gd name="connsiteY70" fmla="*/ 1268390 h 1984772"/>
                <a:gd name="connsiteX71" fmla="*/ 1063972 w 1633936"/>
                <a:gd name="connsiteY71" fmla="*/ 1372903 h 1984772"/>
                <a:gd name="connsiteX72" fmla="*/ 959459 w 1633936"/>
                <a:gd name="connsiteY72" fmla="*/ 1477416 h 1984772"/>
                <a:gd name="connsiteX73" fmla="*/ 854946 w 1633936"/>
                <a:gd name="connsiteY73" fmla="*/ 1372903 h 1984772"/>
                <a:gd name="connsiteX74" fmla="*/ 959459 w 1633936"/>
                <a:gd name="connsiteY74" fmla="*/ 1268390 h 1984772"/>
                <a:gd name="connsiteX75" fmla="*/ 674477 w 1633936"/>
                <a:gd name="connsiteY75" fmla="*/ 1268390 h 1984772"/>
                <a:gd name="connsiteX76" fmla="*/ 778990 w 1633936"/>
                <a:gd name="connsiteY76" fmla="*/ 1372903 h 1984772"/>
                <a:gd name="connsiteX77" fmla="*/ 674477 w 1633936"/>
                <a:gd name="connsiteY77" fmla="*/ 1477416 h 1984772"/>
                <a:gd name="connsiteX78" fmla="*/ 569964 w 1633936"/>
                <a:gd name="connsiteY78" fmla="*/ 1372903 h 1984772"/>
                <a:gd name="connsiteX79" fmla="*/ 674477 w 1633936"/>
                <a:gd name="connsiteY79" fmla="*/ 1268390 h 1984772"/>
                <a:gd name="connsiteX80" fmla="*/ 389495 w 1633936"/>
                <a:gd name="connsiteY80" fmla="*/ 1268390 h 1984772"/>
                <a:gd name="connsiteX81" fmla="*/ 494008 w 1633936"/>
                <a:gd name="connsiteY81" fmla="*/ 1372903 h 1984772"/>
                <a:gd name="connsiteX82" fmla="*/ 389495 w 1633936"/>
                <a:gd name="connsiteY82" fmla="*/ 1477416 h 1984772"/>
                <a:gd name="connsiteX83" fmla="*/ 284982 w 1633936"/>
                <a:gd name="connsiteY83" fmla="*/ 1372903 h 1984772"/>
                <a:gd name="connsiteX84" fmla="*/ 389495 w 1633936"/>
                <a:gd name="connsiteY84" fmla="*/ 1268390 h 1984772"/>
                <a:gd name="connsiteX85" fmla="*/ 104513 w 1633936"/>
                <a:gd name="connsiteY85" fmla="*/ 1268390 h 1984772"/>
                <a:gd name="connsiteX86" fmla="*/ 209026 w 1633936"/>
                <a:gd name="connsiteY86" fmla="*/ 1372903 h 1984772"/>
                <a:gd name="connsiteX87" fmla="*/ 104513 w 1633936"/>
                <a:gd name="connsiteY87" fmla="*/ 1477416 h 1984772"/>
                <a:gd name="connsiteX88" fmla="*/ 0 w 1633936"/>
                <a:gd name="connsiteY88" fmla="*/ 1372903 h 1984772"/>
                <a:gd name="connsiteX89" fmla="*/ 104513 w 1633936"/>
                <a:gd name="connsiteY89" fmla="*/ 1268390 h 1984772"/>
                <a:gd name="connsiteX90" fmla="*/ 1529423 w 1633936"/>
                <a:gd name="connsiteY90" fmla="*/ 1014712 h 1984772"/>
                <a:gd name="connsiteX91" fmla="*/ 1633936 w 1633936"/>
                <a:gd name="connsiteY91" fmla="*/ 1119225 h 1984772"/>
                <a:gd name="connsiteX92" fmla="*/ 1529423 w 1633936"/>
                <a:gd name="connsiteY92" fmla="*/ 1223738 h 1984772"/>
                <a:gd name="connsiteX93" fmla="*/ 1424910 w 1633936"/>
                <a:gd name="connsiteY93" fmla="*/ 1119225 h 1984772"/>
                <a:gd name="connsiteX94" fmla="*/ 1529423 w 1633936"/>
                <a:gd name="connsiteY94" fmla="*/ 1014712 h 1984772"/>
                <a:gd name="connsiteX95" fmla="*/ 1244441 w 1633936"/>
                <a:gd name="connsiteY95" fmla="*/ 1014712 h 1984772"/>
                <a:gd name="connsiteX96" fmla="*/ 1348954 w 1633936"/>
                <a:gd name="connsiteY96" fmla="*/ 1119225 h 1984772"/>
                <a:gd name="connsiteX97" fmla="*/ 1244441 w 1633936"/>
                <a:gd name="connsiteY97" fmla="*/ 1223738 h 1984772"/>
                <a:gd name="connsiteX98" fmla="*/ 1139928 w 1633936"/>
                <a:gd name="connsiteY98" fmla="*/ 1119225 h 1984772"/>
                <a:gd name="connsiteX99" fmla="*/ 1244441 w 1633936"/>
                <a:gd name="connsiteY99" fmla="*/ 1014712 h 1984772"/>
                <a:gd name="connsiteX100" fmla="*/ 959459 w 1633936"/>
                <a:gd name="connsiteY100" fmla="*/ 1014712 h 1984772"/>
                <a:gd name="connsiteX101" fmla="*/ 1063972 w 1633936"/>
                <a:gd name="connsiteY101" fmla="*/ 1119225 h 1984772"/>
                <a:gd name="connsiteX102" fmla="*/ 959459 w 1633936"/>
                <a:gd name="connsiteY102" fmla="*/ 1223738 h 1984772"/>
                <a:gd name="connsiteX103" fmla="*/ 854946 w 1633936"/>
                <a:gd name="connsiteY103" fmla="*/ 1119225 h 1984772"/>
                <a:gd name="connsiteX104" fmla="*/ 959459 w 1633936"/>
                <a:gd name="connsiteY104" fmla="*/ 1014712 h 1984772"/>
                <a:gd name="connsiteX105" fmla="*/ 674477 w 1633936"/>
                <a:gd name="connsiteY105" fmla="*/ 1014712 h 1984772"/>
                <a:gd name="connsiteX106" fmla="*/ 778990 w 1633936"/>
                <a:gd name="connsiteY106" fmla="*/ 1119225 h 1984772"/>
                <a:gd name="connsiteX107" fmla="*/ 674477 w 1633936"/>
                <a:gd name="connsiteY107" fmla="*/ 1223738 h 1984772"/>
                <a:gd name="connsiteX108" fmla="*/ 569964 w 1633936"/>
                <a:gd name="connsiteY108" fmla="*/ 1119225 h 1984772"/>
                <a:gd name="connsiteX109" fmla="*/ 674477 w 1633936"/>
                <a:gd name="connsiteY109" fmla="*/ 1014712 h 1984772"/>
                <a:gd name="connsiteX110" fmla="*/ 389495 w 1633936"/>
                <a:gd name="connsiteY110" fmla="*/ 1014712 h 1984772"/>
                <a:gd name="connsiteX111" fmla="*/ 494008 w 1633936"/>
                <a:gd name="connsiteY111" fmla="*/ 1119225 h 1984772"/>
                <a:gd name="connsiteX112" fmla="*/ 389495 w 1633936"/>
                <a:gd name="connsiteY112" fmla="*/ 1223738 h 1984772"/>
                <a:gd name="connsiteX113" fmla="*/ 284982 w 1633936"/>
                <a:gd name="connsiteY113" fmla="*/ 1119225 h 1984772"/>
                <a:gd name="connsiteX114" fmla="*/ 389495 w 1633936"/>
                <a:gd name="connsiteY114" fmla="*/ 1014712 h 1984772"/>
                <a:gd name="connsiteX115" fmla="*/ 104513 w 1633936"/>
                <a:gd name="connsiteY115" fmla="*/ 1014712 h 1984772"/>
                <a:gd name="connsiteX116" fmla="*/ 209026 w 1633936"/>
                <a:gd name="connsiteY116" fmla="*/ 1119225 h 1984772"/>
                <a:gd name="connsiteX117" fmla="*/ 104513 w 1633936"/>
                <a:gd name="connsiteY117" fmla="*/ 1223738 h 1984772"/>
                <a:gd name="connsiteX118" fmla="*/ 0 w 1633936"/>
                <a:gd name="connsiteY118" fmla="*/ 1119225 h 1984772"/>
                <a:gd name="connsiteX119" fmla="*/ 104513 w 1633936"/>
                <a:gd name="connsiteY119" fmla="*/ 1014712 h 1984772"/>
                <a:gd name="connsiteX120" fmla="*/ 1529423 w 1633936"/>
                <a:gd name="connsiteY120" fmla="*/ 761034 h 1984772"/>
                <a:gd name="connsiteX121" fmla="*/ 1633936 w 1633936"/>
                <a:gd name="connsiteY121" fmla="*/ 865547 h 1984772"/>
                <a:gd name="connsiteX122" fmla="*/ 1529423 w 1633936"/>
                <a:gd name="connsiteY122" fmla="*/ 970060 h 1984772"/>
                <a:gd name="connsiteX123" fmla="*/ 1424910 w 1633936"/>
                <a:gd name="connsiteY123" fmla="*/ 865547 h 1984772"/>
                <a:gd name="connsiteX124" fmla="*/ 1529423 w 1633936"/>
                <a:gd name="connsiteY124" fmla="*/ 761034 h 1984772"/>
                <a:gd name="connsiteX125" fmla="*/ 1244441 w 1633936"/>
                <a:gd name="connsiteY125" fmla="*/ 761034 h 1984772"/>
                <a:gd name="connsiteX126" fmla="*/ 1348954 w 1633936"/>
                <a:gd name="connsiteY126" fmla="*/ 865547 h 1984772"/>
                <a:gd name="connsiteX127" fmla="*/ 1244441 w 1633936"/>
                <a:gd name="connsiteY127" fmla="*/ 970060 h 1984772"/>
                <a:gd name="connsiteX128" fmla="*/ 1139928 w 1633936"/>
                <a:gd name="connsiteY128" fmla="*/ 865547 h 1984772"/>
                <a:gd name="connsiteX129" fmla="*/ 1244441 w 1633936"/>
                <a:gd name="connsiteY129" fmla="*/ 761034 h 1984772"/>
                <a:gd name="connsiteX130" fmla="*/ 959459 w 1633936"/>
                <a:gd name="connsiteY130" fmla="*/ 761034 h 1984772"/>
                <a:gd name="connsiteX131" fmla="*/ 1063972 w 1633936"/>
                <a:gd name="connsiteY131" fmla="*/ 865547 h 1984772"/>
                <a:gd name="connsiteX132" fmla="*/ 959459 w 1633936"/>
                <a:gd name="connsiteY132" fmla="*/ 970060 h 1984772"/>
                <a:gd name="connsiteX133" fmla="*/ 854946 w 1633936"/>
                <a:gd name="connsiteY133" fmla="*/ 865547 h 1984772"/>
                <a:gd name="connsiteX134" fmla="*/ 959459 w 1633936"/>
                <a:gd name="connsiteY134" fmla="*/ 761034 h 1984772"/>
                <a:gd name="connsiteX135" fmla="*/ 674477 w 1633936"/>
                <a:gd name="connsiteY135" fmla="*/ 761034 h 1984772"/>
                <a:gd name="connsiteX136" fmla="*/ 778990 w 1633936"/>
                <a:gd name="connsiteY136" fmla="*/ 865547 h 1984772"/>
                <a:gd name="connsiteX137" fmla="*/ 674477 w 1633936"/>
                <a:gd name="connsiteY137" fmla="*/ 970060 h 1984772"/>
                <a:gd name="connsiteX138" fmla="*/ 569964 w 1633936"/>
                <a:gd name="connsiteY138" fmla="*/ 865547 h 1984772"/>
                <a:gd name="connsiteX139" fmla="*/ 674477 w 1633936"/>
                <a:gd name="connsiteY139" fmla="*/ 761034 h 1984772"/>
                <a:gd name="connsiteX140" fmla="*/ 389495 w 1633936"/>
                <a:gd name="connsiteY140" fmla="*/ 761034 h 1984772"/>
                <a:gd name="connsiteX141" fmla="*/ 494008 w 1633936"/>
                <a:gd name="connsiteY141" fmla="*/ 865547 h 1984772"/>
                <a:gd name="connsiteX142" fmla="*/ 389495 w 1633936"/>
                <a:gd name="connsiteY142" fmla="*/ 970060 h 1984772"/>
                <a:gd name="connsiteX143" fmla="*/ 284982 w 1633936"/>
                <a:gd name="connsiteY143" fmla="*/ 865547 h 1984772"/>
                <a:gd name="connsiteX144" fmla="*/ 389495 w 1633936"/>
                <a:gd name="connsiteY144" fmla="*/ 761034 h 1984772"/>
                <a:gd name="connsiteX145" fmla="*/ 104513 w 1633936"/>
                <a:gd name="connsiteY145" fmla="*/ 761034 h 1984772"/>
                <a:gd name="connsiteX146" fmla="*/ 209026 w 1633936"/>
                <a:gd name="connsiteY146" fmla="*/ 865547 h 1984772"/>
                <a:gd name="connsiteX147" fmla="*/ 104513 w 1633936"/>
                <a:gd name="connsiteY147" fmla="*/ 970060 h 1984772"/>
                <a:gd name="connsiteX148" fmla="*/ 0 w 1633936"/>
                <a:gd name="connsiteY148" fmla="*/ 865547 h 1984772"/>
                <a:gd name="connsiteX149" fmla="*/ 104513 w 1633936"/>
                <a:gd name="connsiteY149" fmla="*/ 761034 h 1984772"/>
                <a:gd name="connsiteX150" fmla="*/ 1529423 w 1633936"/>
                <a:gd name="connsiteY150" fmla="*/ 507356 h 1984772"/>
                <a:gd name="connsiteX151" fmla="*/ 1633936 w 1633936"/>
                <a:gd name="connsiteY151" fmla="*/ 611869 h 1984772"/>
                <a:gd name="connsiteX152" fmla="*/ 1529423 w 1633936"/>
                <a:gd name="connsiteY152" fmla="*/ 716382 h 1984772"/>
                <a:gd name="connsiteX153" fmla="*/ 1424910 w 1633936"/>
                <a:gd name="connsiteY153" fmla="*/ 611869 h 1984772"/>
                <a:gd name="connsiteX154" fmla="*/ 1529423 w 1633936"/>
                <a:gd name="connsiteY154" fmla="*/ 507356 h 1984772"/>
                <a:gd name="connsiteX155" fmla="*/ 1244441 w 1633936"/>
                <a:gd name="connsiteY155" fmla="*/ 507356 h 1984772"/>
                <a:gd name="connsiteX156" fmla="*/ 1348954 w 1633936"/>
                <a:gd name="connsiteY156" fmla="*/ 611869 h 1984772"/>
                <a:gd name="connsiteX157" fmla="*/ 1244441 w 1633936"/>
                <a:gd name="connsiteY157" fmla="*/ 716382 h 1984772"/>
                <a:gd name="connsiteX158" fmla="*/ 1139928 w 1633936"/>
                <a:gd name="connsiteY158" fmla="*/ 611869 h 1984772"/>
                <a:gd name="connsiteX159" fmla="*/ 1244441 w 1633936"/>
                <a:gd name="connsiteY159" fmla="*/ 507356 h 1984772"/>
                <a:gd name="connsiteX160" fmla="*/ 959459 w 1633936"/>
                <a:gd name="connsiteY160" fmla="*/ 507356 h 1984772"/>
                <a:gd name="connsiteX161" fmla="*/ 1063972 w 1633936"/>
                <a:gd name="connsiteY161" fmla="*/ 611869 h 1984772"/>
                <a:gd name="connsiteX162" fmla="*/ 959459 w 1633936"/>
                <a:gd name="connsiteY162" fmla="*/ 716382 h 1984772"/>
                <a:gd name="connsiteX163" fmla="*/ 854946 w 1633936"/>
                <a:gd name="connsiteY163" fmla="*/ 611869 h 1984772"/>
                <a:gd name="connsiteX164" fmla="*/ 959459 w 1633936"/>
                <a:gd name="connsiteY164" fmla="*/ 507356 h 1984772"/>
                <a:gd name="connsiteX165" fmla="*/ 674477 w 1633936"/>
                <a:gd name="connsiteY165" fmla="*/ 507356 h 1984772"/>
                <a:gd name="connsiteX166" fmla="*/ 778990 w 1633936"/>
                <a:gd name="connsiteY166" fmla="*/ 611869 h 1984772"/>
                <a:gd name="connsiteX167" fmla="*/ 674477 w 1633936"/>
                <a:gd name="connsiteY167" fmla="*/ 716382 h 1984772"/>
                <a:gd name="connsiteX168" fmla="*/ 569964 w 1633936"/>
                <a:gd name="connsiteY168" fmla="*/ 611869 h 1984772"/>
                <a:gd name="connsiteX169" fmla="*/ 674477 w 1633936"/>
                <a:gd name="connsiteY169" fmla="*/ 507356 h 1984772"/>
                <a:gd name="connsiteX170" fmla="*/ 389495 w 1633936"/>
                <a:gd name="connsiteY170" fmla="*/ 507356 h 1984772"/>
                <a:gd name="connsiteX171" fmla="*/ 494008 w 1633936"/>
                <a:gd name="connsiteY171" fmla="*/ 611869 h 1984772"/>
                <a:gd name="connsiteX172" fmla="*/ 389495 w 1633936"/>
                <a:gd name="connsiteY172" fmla="*/ 716382 h 1984772"/>
                <a:gd name="connsiteX173" fmla="*/ 284982 w 1633936"/>
                <a:gd name="connsiteY173" fmla="*/ 611869 h 1984772"/>
                <a:gd name="connsiteX174" fmla="*/ 389495 w 1633936"/>
                <a:gd name="connsiteY174" fmla="*/ 507356 h 1984772"/>
                <a:gd name="connsiteX175" fmla="*/ 104513 w 1633936"/>
                <a:gd name="connsiteY175" fmla="*/ 507356 h 1984772"/>
                <a:gd name="connsiteX176" fmla="*/ 209026 w 1633936"/>
                <a:gd name="connsiteY176" fmla="*/ 611869 h 1984772"/>
                <a:gd name="connsiteX177" fmla="*/ 104513 w 1633936"/>
                <a:gd name="connsiteY177" fmla="*/ 716382 h 1984772"/>
                <a:gd name="connsiteX178" fmla="*/ 0 w 1633936"/>
                <a:gd name="connsiteY178" fmla="*/ 611869 h 1984772"/>
                <a:gd name="connsiteX179" fmla="*/ 104513 w 1633936"/>
                <a:gd name="connsiteY179" fmla="*/ 507356 h 1984772"/>
                <a:gd name="connsiteX180" fmla="*/ 1529423 w 1633936"/>
                <a:gd name="connsiteY180" fmla="*/ 253678 h 1984772"/>
                <a:gd name="connsiteX181" fmla="*/ 1633936 w 1633936"/>
                <a:gd name="connsiteY181" fmla="*/ 358191 h 1984772"/>
                <a:gd name="connsiteX182" fmla="*/ 1529423 w 1633936"/>
                <a:gd name="connsiteY182" fmla="*/ 462704 h 1984772"/>
                <a:gd name="connsiteX183" fmla="*/ 1424910 w 1633936"/>
                <a:gd name="connsiteY183" fmla="*/ 358191 h 1984772"/>
                <a:gd name="connsiteX184" fmla="*/ 1529423 w 1633936"/>
                <a:gd name="connsiteY184" fmla="*/ 253678 h 1984772"/>
                <a:gd name="connsiteX185" fmla="*/ 1244441 w 1633936"/>
                <a:gd name="connsiteY185" fmla="*/ 253678 h 1984772"/>
                <a:gd name="connsiteX186" fmla="*/ 1348954 w 1633936"/>
                <a:gd name="connsiteY186" fmla="*/ 358191 h 1984772"/>
                <a:gd name="connsiteX187" fmla="*/ 1244441 w 1633936"/>
                <a:gd name="connsiteY187" fmla="*/ 462704 h 1984772"/>
                <a:gd name="connsiteX188" fmla="*/ 1139928 w 1633936"/>
                <a:gd name="connsiteY188" fmla="*/ 358191 h 1984772"/>
                <a:gd name="connsiteX189" fmla="*/ 1244441 w 1633936"/>
                <a:gd name="connsiteY189" fmla="*/ 253678 h 1984772"/>
                <a:gd name="connsiteX190" fmla="*/ 959459 w 1633936"/>
                <a:gd name="connsiteY190" fmla="*/ 253678 h 1984772"/>
                <a:gd name="connsiteX191" fmla="*/ 1063972 w 1633936"/>
                <a:gd name="connsiteY191" fmla="*/ 358191 h 1984772"/>
                <a:gd name="connsiteX192" fmla="*/ 959459 w 1633936"/>
                <a:gd name="connsiteY192" fmla="*/ 462704 h 1984772"/>
                <a:gd name="connsiteX193" fmla="*/ 854946 w 1633936"/>
                <a:gd name="connsiteY193" fmla="*/ 358191 h 1984772"/>
                <a:gd name="connsiteX194" fmla="*/ 959459 w 1633936"/>
                <a:gd name="connsiteY194" fmla="*/ 253678 h 1984772"/>
                <a:gd name="connsiteX195" fmla="*/ 674477 w 1633936"/>
                <a:gd name="connsiteY195" fmla="*/ 253678 h 1984772"/>
                <a:gd name="connsiteX196" fmla="*/ 778990 w 1633936"/>
                <a:gd name="connsiteY196" fmla="*/ 358191 h 1984772"/>
                <a:gd name="connsiteX197" fmla="*/ 674477 w 1633936"/>
                <a:gd name="connsiteY197" fmla="*/ 462704 h 1984772"/>
                <a:gd name="connsiteX198" fmla="*/ 569964 w 1633936"/>
                <a:gd name="connsiteY198" fmla="*/ 358191 h 1984772"/>
                <a:gd name="connsiteX199" fmla="*/ 674477 w 1633936"/>
                <a:gd name="connsiteY199" fmla="*/ 253678 h 1984772"/>
                <a:gd name="connsiteX200" fmla="*/ 389495 w 1633936"/>
                <a:gd name="connsiteY200" fmla="*/ 253678 h 1984772"/>
                <a:gd name="connsiteX201" fmla="*/ 494008 w 1633936"/>
                <a:gd name="connsiteY201" fmla="*/ 358191 h 1984772"/>
                <a:gd name="connsiteX202" fmla="*/ 389495 w 1633936"/>
                <a:gd name="connsiteY202" fmla="*/ 462704 h 1984772"/>
                <a:gd name="connsiteX203" fmla="*/ 284982 w 1633936"/>
                <a:gd name="connsiteY203" fmla="*/ 358191 h 1984772"/>
                <a:gd name="connsiteX204" fmla="*/ 389495 w 1633936"/>
                <a:gd name="connsiteY204" fmla="*/ 253678 h 1984772"/>
                <a:gd name="connsiteX205" fmla="*/ 104513 w 1633936"/>
                <a:gd name="connsiteY205" fmla="*/ 253678 h 1984772"/>
                <a:gd name="connsiteX206" fmla="*/ 209026 w 1633936"/>
                <a:gd name="connsiteY206" fmla="*/ 358191 h 1984772"/>
                <a:gd name="connsiteX207" fmla="*/ 104513 w 1633936"/>
                <a:gd name="connsiteY207" fmla="*/ 462704 h 1984772"/>
                <a:gd name="connsiteX208" fmla="*/ 0 w 1633936"/>
                <a:gd name="connsiteY208" fmla="*/ 358191 h 1984772"/>
                <a:gd name="connsiteX209" fmla="*/ 104513 w 1633936"/>
                <a:gd name="connsiteY209" fmla="*/ 253678 h 1984772"/>
                <a:gd name="connsiteX210" fmla="*/ 1529423 w 1633936"/>
                <a:gd name="connsiteY210" fmla="*/ 0 h 1984772"/>
                <a:gd name="connsiteX211" fmla="*/ 1633936 w 1633936"/>
                <a:gd name="connsiteY211" fmla="*/ 104513 h 1984772"/>
                <a:gd name="connsiteX212" fmla="*/ 1529423 w 1633936"/>
                <a:gd name="connsiteY212" fmla="*/ 209026 h 1984772"/>
                <a:gd name="connsiteX213" fmla="*/ 1424910 w 1633936"/>
                <a:gd name="connsiteY213" fmla="*/ 104513 h 1984772"/>
                <a:gd name="connsiteX214" fmla="*/ 1529423 w 1633936"/>
                <a:gd name="connsiteY214" fmla="*/ 0 h 1984772"/>
                <a:gd name="connsiteX215" fmla="*/ 1244441 w 1633936"/>
                <a:gd name="connsiteY215" fmla="*/ 0 h 1984772"/>
                <a:gd name="connsiteX216" fmla="*/ 1348954 w 1633936"/>
                <a:gd name="connsiteY216" fmla="*/ 104513 h 1984772"/>
                <a:gd name="connsiteX217" fmla="*/ 1244441 w 1633936"/>
                <a:gd name="connsiteY217" fmla="*/ 209026 h 1984772"/>
                <a:gd name="connsiteX218" fmla="*/ 1139928 w 1633936"/>
                <a:gd name="connsiteY218" fmla="*/ 104513 h 1984772"/>
                <a:gd name="connsiteX219" fmla="*/ 1244441 w 1633936"/>
                <a:gd name="connsiteY219" fmla="*/ 0 h 1984772"/>
                <a:gd name="connsiteX220" fmla="*/ 959459 w 1633936"/>
                <a:gd name="connsiteY220" fmla="*/ 0 h 1984772"/>
                <a:gd name="connsiteX221" fmla="*/ 1063972 w 1633936"/>
                <a:gd name="connsiteY221" fmla="*/ 104513 h 1984772"/>
                <a:gd name="connsiteX222" fmla="*/ 959459 w 1633936"/>
                <a:gd name="connsiteY222" fmla="*/ 209026 h 1984772"/>
                <a:gd name="connsiteX223" fmla="*/ 854946 w 1633936"/>
                <a:gd name="connsiteY223" fmla="*/ 104513 h 1984772"/>
                <a:gd name="connsiteX224" fmla="*/ 959459 w 1633936"/>
                <a:gd name="connsiteY224" fmla="*/ 0 h 1984772"/>
                <a:gd name="connsiteX225" fmla="*/ 674477 w 1633936"/>
                <a:gd name="connsiteY225" fmla="*/ 0 h 1984772"/>
                <a:gd name="connsiteX226" fmla="*/ 778990 w 1633936"/>
                <a:gd name="connsiteY226" fmla="*/ 104513 h 1984772"/>
                <a:gd name="connsiteX227" fmla="*/ 674477 w 1633936"/>
                <a:gd name="connsiteY227" fmla="*/ 209026 h 1984772"/>
                <a:gd name="connsiteX228" fmla="*/ 569964 w 1633936"/>
                <a:gd name="connsiteY228" fmla="*/ 104513 h 1984772"/>
                <a:gd name="connsiteX229" fmla="*/ 674477 w 1633936"/>
                <a:gd name="connsiteY229" fmla="*/ 0 h 1984772"/>
                <a:gd name="connsiteX230" fmla="*/ 389495 w 1633936"/>
                <a:gd name="connsiteY230" fmla="*/ 0 h 1984772"/>
                <a:gd name="connsiteX231" fmla="*/ 494008 w 1633936"/>
                <a:gd name="connsiteY231" fmla="*/ 104513 h 1984772"/>
                <a:gd name="connsiteX232" fmla="*/ 389495 w 1633936"/>
                <a:gd name="connsiteY232" fmla="*/ 209026 h 1984772"/>
                <a:gd name="connsiteX233" fmla="*/ 284982 w 1633936"/>
                <a:gd name="connsiteY233" fmla="*/ 104513 h 1984772"/>
                <a:gd name="connsiteX234" fmla="*/ 389495 w 1633936"/>
                <a:gd name="connsiteY234" fmla="*/ 0 h 1984772"/>
                <a:gd name="connsiteX235" fmla="*/ 104513 w 1633936"/>
                <a:gd name="connsiteY235" fmla="*/ 0 h 1984772"/>
                <a:gd name="connsiteX236" fmla="*/ 209026 w 1633936"/>
                <a:gd name="connsiteY236" fmla="*/ 104513 h 1984772"/>
                <a:gd name="connsiteX237" fmla="*/ 104513 w 1633936"/>
                <a:gd name="connsiteY237" fmla="*/ 209026 h 1984772"/>
                <a:gd name="connsiteX238" fmla="*/ 0 w 1633936"/>
                <a:gd name="connsiteY238" fmla="*/ 104513 h 1984772"/>
                <a:gd name="connsiteX239" fmla="*/ 104513 w 1633936"/>
                <a:gd name="connsiteY239" fmla="*/ 0 h 198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633936" h="1984772">
                  <a:moveTo>
                    <a:pt x="1529423" y="1775746"/>
                  </a:moveTo>
                  <a:cubicBezTo>
                    <a:pt x="1587144" y="1775746"/>
                    <a:pt x="1633936" y="1822538"/>
                    <a:pt x="1633936" y="1880259"/>
                  </a:cubicBezTo>
                  <a:cubicBezTo>
                    <a:pt x="1633936" y="1937980"/>
                    <a:pt x="1587144" y="1984772"/>
                    <a:pt x="1529423" y="1984772"/>
                  </a:cubicBezTo>
                  <a:cubicBezTo>
                    <a:pt x="1471702" y="1984772"/>
                    <a:pt x="1424910" y="1937980"/>
                    <a:pt x="1424910" y="1880259"/>
                  </a:cubicBezTo>
                  <a:cubicBezTo>
                    <a:pt x="1424910" y="1822538"/>
                    <a:pt x="1471702" y="1775746"/>
                    <a:pt x="1529423" y="1775746"/>
                  </a:cubicBezTo>
                  <a:close/>
                  <a:moveTo>
                    <a:pt x="1244441" y="1775746"/>
                  </a:moveTo>
                  <a:cubicBezTo>
                    <a:pt x="1302162" y="1775746"/>
                    <a:pt x="1348954" y="1822538"/>
                    <a:pt x="1348954" y="1880259"/>
                  </a:cubicBezTo>
                  <a:cubicBezTo>
                    <a:pt x="1348954" y="1937980"/>
                    <a:pt x="1302162" y="1984772"/>
                    <a:pt x="1244441" y="1984772"/>
                  </a:cubicBezTo>
                  <a:cubicBezTo>
                    <a:pt x="1186720" y="1984772"/>
                    <a:pt x="1139928" y="1937980"/>
                    <a:pt x="1139928" y="1880259"/>
                  </a:cubicBezTo>
                  <a:cubicBezTo>
                    <a:pt x="1139928" y="1822538"/>
                    <a:pt x="1186720" y="1775746"/>
                    <a:pt x="1244441" y="1775746"/>
                  </a:cubicBezTo>
                  <a:close/>
                  <a:moveTo>
                    <a:pt x="959459" y="1775746"/>
                  </a:moveTo>
                  <a:cubicBezTo>
                    <a:pt x="1017180" y="1775746"/>
                    <a:pt x="1063972" y="1822538"/>
                    <a:pt x="1063972" y="1880259"/>
                  </a:cubicBezTo>
                  <a:cubicBezTo>
                    <a:pt x="1063972" y="1937980"/>
                    <a:pt x="1017180" y="1984772"/>
                    <a:pt x="959459" y="1984772"/>
                  </a:cubicBezTo>
                  <a:cubicBezTo>
                    <a:pt x="901738" y="1984772"/>
                    <a:pt x="854946" y="1937980"/>
                    <a:pt x="854946" y="1880259"/>
                  </a:cubicBezTo>
                  <a:cubicBezTo>
                    <a:pt x="854946" y="1822538"/>
                    <a:pt x="901738" y="1775746"/>
                    <a:pt x="959459" y="1775746"/>
                  </a:cubicBezTo>
                  <a:close/>
                  <a:moveTo>
                    <a:pt x="674477" y="1775746"/>
                  </a:moveTo>
                  <a:cubicBezTo>
                    <a:pt x="732198" y="1775746"/>
                    <a:pt x="778990" y="1822538"/>
                    <a:pt x="778990" y="1880259"/>
                  </a:cubicBezTo>
                  <a:cubicBezTo>
                    <a:pt x="778990" y="1937980"/>
                    <a:pt x="732198" y="1984772"/>
                    <a:pt x="674477" y="1984772"/>
                  </a:cubicBezTo>
                  <a:cubicBezTo>
                    <a:pt x="616756" y="1984772"/>
                    <a:pt x="569964" y="1937980"/>
                    <a:pt x="569964" y="1880259"/>
                  </a:cubicBezTo>
                  <a:cubicBezTo>
                    <a:pt x="569964" y="1822538"/>
                    <a:pt x="616756" y="1775746"/>
                    <a:pt x="674477" y="1775746"/>
                  </a:cubicBezTo>
                  <a:close/>
                  <a:moveTo>
                    <a:pt x="389495" y="1775746"/>
                  </a:moveTo>
                  <a:cubicBezTo>
                    <a:pt x="447216" y="1775746"/>
                    <a:pt x="494008" y="1822538"/>
                    <a:pt x="494008" y="1880259"/>
                  </a:cubicBezTo>
                  <a:cubicBezTo>
                    <a:pt x="494008" y="1937980"/>
                    <a:pt x="447216" y="1984772"/>
                    <a:pt x="389495" y="1984772"/>
                  </a:cubicBezTo>
                  <a:cubicBezTo>
                    <a:pt x="331774" y="1984772"/>
                    <a:pt x="284982" y="1937980"/>
                    <a:pt x="284982" y="1880259"/>
                  </a:cubicBezTo>
                  <a:cubicBezTo>
                    <a:pt x="284982" y="1822538"/>
                    <a:pt x="331774" y="1775746"/>
                    <a:pt x="389495" y="1775746"/>
                  </a:cubicBezTo>
                  <a:close/>
                  <a:moveTo>
                    <a:pt x="104513" y="1775746"/>
                  </a:moveTo>
                  <a:cubicBezTo>
                    <a:pt x="162234" y="1775746"/>
                    <a:pt x="209026" y="1822538"/>
                    <a:pt x="209026" y="1880259"/>
                  </a:cubicBezTo>
                  <a:cubicBezTo>
                    <a:pt x="209026" y="1937980"/>
                    <a:pt x="162234" y="1984772"/>
                    <a:pt x="104513" y="1984772"/>
                  </a:cubicBezTo>
                  <a:cubicBezTo>
                    <a:pt x="46792" y="1984772"/>
                    <a:pt x="0" y="1937980"/>
                    <a:pt x="0" y="1880259"/>
                  </a:cubicBezTo>
                  <a:cubicBezTo>
                    <a:pt x="0" y="1822538"/>
                    <a:pt x="46792" y="1775746"/>
                    <a:pt x="104513" y="1775746"/>
                  </a:cubicBezTo>
                  <a:close/>
                  <a:moveTo>
                    <a:pt x="1529423" y="1522068"/>
                  </a:moveTo>
                  <a:cubicBezTo>
                    <a:pt x="1587144" y="1522068"/>
                    <a:pt x="1633936" y="1568860"/>
                    <a:pt x="1633936" y="1626581"/>
                  </a:cubicBezTo>
                  <a:cubicBezTo>
                    <a:pt x="1633936" y="1684302"/>
                    <a:pt x="1587144" y="1731094"/>
                    <a:pt x="1529423" y="1731094"/>
                  </a:cubicBezTo>
                  <a:cubicBezTo>
                    <a:pt x="1471702" y="1731094"/>
                    <a:pt x="1424910" y="1684302"/>
                    <a:pt x="1424910" y="1626581"/>
                  </a:cubicBezTo>
                  <a:cubicBezTo>
                    <a:pt x="1424910" y="1568860"/>
                    <a:pt x="1471702" y="1522068"/>
                    <a:pt x="1529423" y="1522068"/>
                  </a:cubicBezTo>
                  <a:close/>
                  <a:moveTo>
                    <a:pt x="1244441" y="1522068"/>
                  </a:moveTo>
                  <a:cubicBezTo>
                    <a:pt x="1302162" y="1522068"/>
                    <a:pt x="1348954" y="1568860"/>
                    <a:pt x="1348954" y="1626581"/>
                  </a:cubicBezTo>
                  <a:cubicBezTo>
                    <a:pt x="1348954" y="1684302"/>
                    <a:pt x="1302162" y="1731094"/>
                    <a:pt x="1244441" y="1731094"/>
                  </a:cubicBezTo>
                  <a:cubicBezTo>
                    <a:pt x="1186720" y="1731094"/>
                    <a:pt x="1139928" y="1684302"/>
                    <a:pt x="1139928" y="1626581"/>
                  </a:cubicBezTo>
                  <a:cubicBezTo>
                    <a:pt x="1139928" y="1568860"/>
                    <a:pt x="1186720" y="1522068"/>
                    <a:pt x="1244441" y="1522068"/>
                  </a:cubicBezTo>
                  <a:close/>
                  <a:moveTo>
                    <a:pt x="959459" y="1522068"/>
                  </a:moveTo>
                  <a:cubicBezTo>
                    <a:pt x="1017180" y="1522068"/>
                    <a:pt x="1063972" y="1568860"/>
                    <a:pt x="1063972" y="1626581"/>
                  </a:cubicBezTo>
                  <a:cubicBezTo>
                    <a:pt x="1063972" y="1684302"/>
                    <a:pt x="1017180" y="1731094"/>
                    <a:pt x="959459" y="1731094"/>
                  </a:cubicBezTo>
                  <a:cubicBezTo>
                    <a:pt x="901738" y="1731094"/>
                    <a:pt x="854946" y="1684302"/>
                    <a:pt x="854946" y="1626581"/>
                  </a:cubicBezTo>
                  <a:cubicBezTo>
                    <a:pt x="854946" y="1568860"/>
                    <a:pt x="901738" y="1522068"/>
                    <a:pt x="959459" y="1522068"/>
                  </a:cubicBezTo>
                  <a:close/>
                  <a:moveTo>
                    <a:pt x="674477" y="1522068"/>
                  </a:moveTo>
                  <a:cubicBezTo>
                    <a:pt x="732198" y="1522068"/>
                    <a:pt x="778990" y="1568860"/>
                    <a:pt x="778990" y="1626581"/>
                  </a:cubicBezTo>
                  <a:cubicBezTo>
                    <a:pt x="778990" y="1684302"/>
                    <a:pt x="732198" y="1731094"/>
                    <a:pt x="674477" y="1731094"/>
                  </a:cubicBezTo>
                  <a:cubicBezTo>
                    <a:pt x="616756" y="1731094"/>
                    <a:pt x="569964" y="1684302"/>
                    <a:pt x="569964" y="1626581"/>
                  </a:cubicBezTo>
                  <a:cubicBezTo>
                    <a:pt x="569964" y="1568860"/>
                    <a:pt x="616756" y="1522068"/>
                    <a:pt x="674477" y="1522068"/>
                  </a:cubicBezTo>
                  <a:close/>
                  <a:moveTo>
                    <a:pt x="389495" y="1522068"/>
                  </a:moveTo>
                  <a:cubicBezTo>
                    <a:pt x="447216" y="1522068"/>
                    <a:pt x="494008" y="1568860"/>
                    <a:pt x="494008" y="1626581"/>
                  </a:cubicBezTo>
                  <a:cubicBezTo>
                    <a:pt x="494008" y="1684302"/>
                    <a:pt x="447216" y="1731094"/>
                    <a:pt x="389495" y="1731094"/>
                  </a:cubicBezTo>
                  <a:cubicBezTo>
                    <a:pt x="331774" y="1731094"/>
                    <a:pt x="284982" y="1684302"/>
                    <a:pt x="284982" y="1626581"/>
                  </a:cubicBezTo>
                  <a:cubicBezTo>
                    <a:pt x="284982" y="1568860"/>
                    <a:pt x="331774" y="1522068"/>
                    <a:pt x="389495" y="1522068"/>
                  </a:cubicBezTo>
                  <a:close/>
                  <a:moveTo>
                    <a:pt x="104513" y="1522068"/>
                  </a:moveTo>
                  <a:cubicBezTo>
                    <a:pt x="162234" y="1522068"/>
                    <a:pt x="209026" y="1568860"/>
                    <a:pt x="209026" y="1626581"/>
                  </a:cubicBezTo>
                  <a:cubicBezTo>
                    <a:pt x="209026" y="1684302"/>
                    <a:pt x="162234" y="1731094"/>
                    <a:pt x="104513" y="1731094"/>
                  </a:cubicBezTo>
                  <a:cubicBezTo>
                    <a:pt x="46792" y="1731094"/>
                    <a:pt x="0" y="1684302"/>
                    <a:pt x="0" y="1626581"/>
                  </a:cubicBezTo>
                  <a:cubicBezTo>
                    <a:pt x="0" y="1568860"/>
                    <a:pt x="46792" y="1522068"/>
                    <a:pt x="104513" y="1522068"/>
                  </a:cubicBezTo>
                  <a:close/>
                  <a:moveTo>
                    <a:pt x="1529423" y="1268390"/>
                  </a:moveTo>
                  <a:cubicBezTo>
                    <a:pt x="1587144" y="1268390"/>
                    <a:pt x="1633936" y="1315182"/>
                    <a:pt x="1633936" y="1372903"/>
                  </a:cubicBezTo>
                  <a:cubicBezTo>
                    <a:pt x="1633936" y="1430624"/>
                    <a:pt x="1587144" y="1477416"/>
                    <a:pt x="1529423" y="1477416"/>
                  </a:cubicBezTo>
                  <a:cubicBezTo>
                    <a:pt x="1471702" y="1477416"/>
                    <a:pt x="1424910" y="1430624"/>
                    <a:pt x="1424910" y="1372903"/>
                  </a:cubicBezTo>
                  <a:cubicBezTo>
                    <a:pt x="1424910" y="1315182"/>
                    <a:pt x="1471702" y="1268390"/>
                    <a:pt x="1529423" y="1268390"/>
                  </a:cubicBezTo>
                  <a:close/>
                  <a:moveTo>
                    <a:pt x="1244441" y="1268390"/>
                  </a:moveTo>
                  <a:cubicBezTo>
                    <a:pt x="1302162" y="1268390"/>
                    <a:pt x="1348954" y="1315182"/>
                    <a:pt x="1348954" y="1372903"/>
                  </a:cubicBezTo>
                  <a:cubicBezTo>
                    <a:pt x="1348954" y="1430624"/>
                    <a:pt x="1302162" y="1477416"/>
                    <a:pt x="1244441" y="1477416"/>
                  </a:cubicBezTo>
                  <a:cubicBezTo>
                    <a:pt x="1186720" y="1477416"/>
                    <a:pt x="1139928" y="1430624"/>
                    <a:pt x="1139928" y="1372903"/>
                  </a:cubicBezTo>
                  <a:cubicBezTo>
                    <a:pt x="1139928" y="1315182"/>
                    <a:pt x="1186720" y="1268390"/>
                    <a:pt x="1244441" y="1268390"/>
                  </a:cubicBezTo>
                  <a:close/>
                  <a:moveTo>
                    <a:pt x="959459" y="1268390"/>
                  </a:moveTo>
                  <a:cubicBezTo>
                    <a:pt x="1017180" y="1268390"/>
                    <a:pt x="1063972" y="1315182"/>
                    <a:pt x="1063972" y="1372903"/>
                  </a:cubicBezTo>
                  <a:cubicBezTo>
                    <a:pt x="1063972" y="1430624"/>
                    <a:pt x="1017180" y="1477416"/>
                    <a:pt x="959459" y="1477416"/>
                  </a:cubicBezTo>
                  <a:cubicBezTo>
                    <a:pt x="901738" y="1477416"/>
                    <a:pt x="854946" y="1430624"/>
                    <a:pt x="854946" y="1372903"/>
                  </a:cubicBezTo>
                  <a:cubicBezTo>
                    <a:pt x="854946" y="1315182"/>
                    <a:pt x="901738" y="1268390"/>
                    <a:pt x="959459" y="1268390"/>
                  </a:cubicBezTo>
                  <a:close/>
                  <a:moveTo>
                    <a:pt x="674477" y="1268390"/>
                  </a:moveTo>
                  <a:cubicBezTo>
                    <a:pt x="732198" y="1268390"/>
                    <a:pt x="778990" y="1315182"/>
                    <a:pt x="778990" y="1372903"/>
                  </a:cubicBezTo>
                  <a:cubicBezTo>
                    <a:pt x="778990" y="1430624"/>
                    <a:pt x="732198" y="1477416"/>
                    <a:pt x="674477" y="1477416"/>
                  </a:cubicBezTo>
                  <a:cubicBezTo>
                    <a:pt x="616756" y="1477416"/>
                    <a:pt x="569964" y="1430624"/>
                    <a:pt x="569964" y="1372903"/>
                  </a:cubicBezTo>
                  <a:cubicBezTo>
                    <a:pt x="569964" y="1315182"/>
                    <a:pt x="616756" y="1268390"/>
                    <a:pt x="674477" y="1268390"/>
                  </a:cubicBezTo>
                  <a:close/>
                  <a:moveTo>
                    <a:pt x="389495" y="1268390"/>
                  </a:moveTo>
                  <a:cubicBezTo>
                    <a:pt x="447216" y="1268390"/>
                    <a:pt x="494008" y="1315182"/>
                    <a:pt x="494008" y="1372903"/>
                  </a:cubicBezTo>
                  <a:cubicBezTo>
                    <a:pt x="494008" y="1430624"/>
                    <a:pt x="447216" y="1477416"/>
                    <a:pt x="389495" y="1477416"/>
                  </a:cubicBezTo>
                  <a:cubicBezTo>
                    <a:pt x="331774" y="1477416"/>
                    <a:pt x="284982" y="1430624"/>
                    <a:pt x="284982" y="1372903"/>
                  </a:cubicBezTo>
                  <a:cubicBezTo>
                    <a:pt x="284982" y="1315182"/>
                    <a:pt x="331774" y="1268390"/>
                    <a:pt x="389495" y="1268390"/>
                  </a:cubicBezTo>
                  <a:close/>
                  <a:moveTo>
                    <a:pt x="104513" y="1268390"/>
                  </a:moveTo>
                  <a:cubicBezTo>
                    <a:pt x="162234" y="1268390"/>
                    <a:pt x="209026" y="1315182"/>
                    <a:pt x="209026" y="1372903"/>
                  </a:cubicBezTo>
                  <a:cubicBezTo>
                    <a:pt x="209026" y="1430624"/>
                    <a:pt x="162234" y="1477416"/>
                    <a:pt x="104513" y="1477416"/>
                  </a:cubicBezTo>
                  <a:cubicBezTo>
                    <a:pt x="46792" y="1477416"/>
                    <a:pt x="0" y="1430624"/>
                    <a:pt x="0" y="1372903"/>
                  </a:cubicBezTo>
                  <a:cubicBezTo>
                    <a:pt x="0" y="1315182"/>
                    <a:pt x="46792" y="1268390"/>
                    <a:pt x="104513" y="1268390"/>
                  </a:cubicBezTo>
                  <a:close/>
                  <a:moveTo>
                    <a:pt x="1529423" y="1014712"/>
                  </a:moveTo>
                  <a:cubicBezTo>
                    <a:pt x="1587144" y="1014712"/>
                    <a:pt x="1633936" y="1061504"/>
                    <a:pt x="1633936" y="1119225"/>
                  </a:cubicBezTo>
                  <a:cubicBezTo>
                    <a:pt x="1633936" y="1176946"/>
                    <a:pt x="1587144" y="1223738"/>
                    <a:pt x="1529423" y="1223738"/>
                  </a:cubicBezTo>
                  <a:cubicBezTo>
                    <a:pt x="1471702" y="1223738"/>
                    <a:pt x="1424910" y="1176946"/>
                    <a:pt x="1424910" y="1119225"/>
                  </a:cubicBezTo>
                  <a:cubicBezTo>
                    <a:pt x="1424910" y="1061504"/>
                    <a:pt x="1471702" y="1014712"/>
                    <a:pt x="1529423" y="1014712"/>
                  </a:cubicBezTo>
                  <a:close/>
                  <a:moveTo>
                    <a:pt x="1244441" y="1014712"/>
                  </a:moveTo>
                  <a:cubicBezTo>
                    <a:pt x="1302162" y="1014712"/>
                    <a:pt x="1348954" y="1061504"/>
                    <a:pt x="1348954" y="1119225"/>
                  </a:cubicBezTo>
                  <a:cubicBezTo>
                    <a:pt x="1348954" y="1176946"/>
                    <a:pt x="1302162" y="1223738"/>
                    <a:pt x="1244441" y="1223738"/>
                  </a:cubicBezTo>
                  <a:cubicBezTo>
                    <a:pt x="1186720" y="1223738"/>
                    <a:pt x="1139928" y="1176946"/>
                    <a:pt x="1139928" y="1119225"/>
                  </a:cubicBezTo>
                  <a:cubicBezTo>
                    <a:pt x="1139928" y="1061504"/>
                    <a:pt x="1186720" y="1014712"/>
                    <a:pt x="1244441" y="1014712"/>
                  </a:cubicBezTo>
                  <a:close/>
                  <a:moveTo>
                    <a:pt x="959459" y="1014712"/>
                  </a:moveTo>
                  <a:cubicBezTo>
                    <a:pt x="1017180" y="1014712"/>
                    <a:pt x="1063972" y="1061504"/>
                    <a:pt x="1063972" y="1119225"/>
                  </a:cubicBezTo>
                  <a:cubicBezTo>
                    <a:pt x="1063972" y="1176946"/>
                    <a:pt x="1017180" y="1223738"/>
                    <a:pt x="959459" y="1223738"/>
                  </a:cubicBezTo>
                  <a:cubicBezTo>
                    <a:pt x="901738" y="1223738"/>
                    <a:pt x="854946" y="1176946"/>
                    <a:pt x="854946" y="1119225"/>
                  </a:cubicBezTo>
                  <a:cubicBezTo>
                    <a:pt x="854946" y="1061504"/>
                    <a:pt x="901738" y="1014712"/>
                    <a:pt x="959459" y="1014712"/>
                  </a:cubicBezTo>
                  <a:close/>
                  <a:moveTo>
                    <a:pt x="674477" y="1014712"/>
                  </a:moveTo>
                  <a:cubicBezTo>
                    <a:pt x="732198" y="1014712"/>
                    <a:pt x="778990" y="1061504"/>
                    <a:pt x="778990" y="1119225"/>
                  </a:cubicBezTo>
                  <a:cubicBezTo>
                    <a:pt x="778990" y="1176946"/>
                    <a:pt x="732198" y="1223738"/>
                    <a:pt x="674477" y="1223738"/>
                  </a:cubicBezTo>
                  <a:cubicBezTo>
                    <a:pt x="616756" y="1223738"/>
                    <a:pt x="569964" y="1176946"/>
                    <a:pt x="569964" y="1119225"/>
                  </a:cubicBezTo>
                  <a:cubicBezTo>
                    <a:pt x="569964" y="1061504"/>
                    <a:pt x="616756" y="1014712"/>
                    <a:pt x="674477" y="1014712"/>
                  </a:cubicBezTo>
                  <a:close/>
                  <a:moveTo>
                    <a:pt x="389495" y="1014712"/>
                  </a:moveTo>
                  <a:cubicBezTo>
                    <a:pt x="447216" y="1014712"/>
                    <a:pt x="494008" y="1061504"/>
                    <a:pt x="494008" y="1119225"/>
                  </a:cubicBezTo>
                  <a:cubicBezTo>
                    <a:pt x="494008" y="1176946"/>
                    <a:pt x="447216" y="1223738"/>
                    <a:pt x="389495" y="1223738"/>
                  </a:cubicBezTo>
                  <a:cubicBezTo>
                    <a:pt x="331774" y="1223738"/>
                    <a:pt x="284982" y="1176946"/>
                    <a:pt x="284982" y="1119225"/>
                  </a:cubicBezTo>
                  <a:cubicBezTo>
                    <a:pt x="284982" y="1061504"/>
                    <a:pt x="331774" y="1014712"/>
                    <a:pt x="389495" y="1014712"/>
                  </a:cubicBezTo>
                  <a:close/>
                  <a:moveTo>
                    <a:pt x="104513" y="1014712"/>
                  </a:moveTo>
                  <a:cubicBezTo>
                    <a:pt x="162234" y="1014712"/>
                    <a:pt x="209026" y="1061504"/>
                    <a:pt x="209026" y="1119225"/>
                  </a:cubicBezTo>
                  <a:cubicBezTo>
                    <a:pt x="209026" y="1176946"/>
                    <a:pt x="162234" y="1223738"/>
                    <a:pt x="104513" y="1223738"/>
                  </a:cubicBezTo>
                  <a:cubicBezTo>
                    <a:pt x="46792" y="1223738"/>
                    <a:pt x="0" y="1176946"/>
                    <a:pt x="0" y="1119225"/>
                  </a:cubicBezTo>
                  <a:cubicBezTo>
                    <a:pt x="0" y="1061504"/>
                    <a:pt x="46792" y="1014712"/>
                    <a:pt x="104513" y="1014712"/>
                  </a:cubicBezTo>
                  <a:close/>
                  <a:moveTo>
                    <a:pt x="1529423" y="761034"/>
                  </a:moveTo>
                  <a:cubicBezTo>
                    <a:pt x="1587144" y="761034"/>
                    <a:pt x="1633936" y="807826"/>
                    <a:pt x="1633936" y="865547"/>
                  </a:cubicBezTo>
                  <a:cubicBezTo>
                    <a:pt x="1633936" y="923268"/>
                    <a:pt x="1587144" y="970060"/>
                    <a:pt x="1529423" y="970060"/>
                  </a:cubicBezTo>
                  <a:cubicBezTo>
                    <a:pt x="1471702" y="970060"/>
                    <a:pt x="1424910" y="923268"/>
                    <a:pt x="1424910" y="865547"/>
                  </a:cubicBezTo>
                  <a:cubicBezTo>
                    <a:pt x="1424910" y="807826"/>
                    <a:pt x="1471702" y="761034"/>
                    <a:pt x="1529423" y="761034"/>
                  </a:cubicBezTo>
                  <a:close/>
                  <a:moveTo>
                    <a:pt x="1244441" y="761034"/>
                  </a:moveTo>
                  <a:cubicBezTo>
                    <a:pt x="1302162" y="761034"/>
                    <a:pt x="1348954" y="807826"/>
                    <a:pt x="1348954" y="865547"/>
                  </a:cubicBezTo>
                  <a:cubicBezTo>
                    <a:pt x="1348954" y="923268"/>
                    <a:pt x="1302162" y="970060"/>
                    <a:pt x="1244441" y="970060"/>
                  </a:cubicBezTo>
                  <a:cubicBezTo>
                    <a:pt x="1186720" y="970060"/>
                    <a:pt x="1139928" y="923268"/>
                    <a:pt x="1139928" y="865547"/>
                  </a:cubicBezTo>
                  <a:cubicBezTo>
                    <a:pt x="1139928" y="807826"/>
                    <a:pt x="1186720" y="761034"/>
                    <a:pt x="1244441" y="761034"/>
                  </a:cubicBezTo>
                  <a:close/>
                  <a:moveTo>
                    <a:pt x="959459" y="761034"/>
                  </a:moveTo>
                  <a:cubicBezTo>
                    <a:pt x="1017180" y="761034"/>
                    <a:pt x="1063972" y="807826"/>
                    <a:pt x="1063972" y="865547"/>
                  </a:cubicBezTo>
                  <a:cubicBezTo>
                    <a:pt x="1063972" y="923268"/>
                    <a:pt x="1017180" y="970060"/>
                    <a:pt x="959459" y="970060"/>
                  </a:cubicBezTo>
                  <a:cubicBezTo>
                    <a:pt x="901738" y="970060"/>
                    <a:pt x="854946" y="923268"/>
                    <a:pt x="854946" y="865547"/>
                  </a:cubicBezTo>
                  <a:cubicBezTo>
                    <a:pt x="854946" y="807826"/>
                    <a:pt x="901738" y="761034"/>
                    <a:pt x="959459" y="761034"/>
                  </a:cubicBezTo>
                  <a:close/>
                  <a:moveTo>
                    <a:pt x="674477" y="761034"/>
                  </a:moveTo>
                  <a:cubicBezTo>
                    <a:pt x="732198" y="761034"/>
                    <a:pt x="778990" y="807826"/>
                    <a:pt x="778990" y="865547"/>
                  </a:cubicBezTo>
                  <a:cubicBezTo>
                    <a:pt x="778990" y="923268"/>
                    <a:pt x="732198" y="970060"/>
                    <a:pt x="674477" y="970060"/>
                  </a:cubicBezTo>
                  <a:cubicBezTo>
                    <a:pt x="616756" y="970060"/>
                    <a:pt x="569964" y="923268"/>
                    <a:pt x="569964" y="865547"/>
                  </a:cubicBezTo>
                  <a:cubicBezTo>
                    <a:pt x="569964" y="807826"/>
                    <a:pt x="616756" y="761034"/>
                    <a:pt x="674477" y="761034"/>
                  </a:cubicBezTo>
                  <a:close/>
                  <a:moveTo>
                    <a:pt x="389495" y="761034"/>
                  </a:moveTo>
                  <a:cubicBezTo>
                    <a:pt x="447216" y="761034"/>
                    <a:pt x="494008" y="807826"/>
                    <a:pt x="494008" y="865547"/>
                  </a:cubicBezTo>
                  <a:cubicBezTo>
                    <a:pt x="494008" y="923268"/>
                    <a:pt x="447216" y="970060"/>
                    <a:pt x="389495" y="970060"/>
                  </a:cubicBezTo>
                  <a:cubicBezTo>
                    <a:pt x="331774" y="970060"/>
                    <a:pt x="284982" y="923268"/>
                    <a:pt x="284982" y="865547"/>
                  </a:cubicBezTo>
                  <a:cubicBezTo>
                    <a:pt x="284982" y="807826"/>
                    <a:pt x="331774" y="761034"/>
                    <a:pt x="389495" y="761034"/>
                  </a:cubicBezTo>
                  <a:close/>
                  <a:moveTo>
                    <a:pt x="104513" y="761034"/>
                  </a:moveTo>
                  <a:cubicBezTo>
                    <a:pt x="162234" y="761034"/>
                    <a:pt x="209026" y="807826"/>
                    <a:pt x="209026" y="865547"/>
                  </a:cubicBezTo>
                  <a:cubicBezTo>
                    <a:pt x="209026" y="923268"/>
                    <a:pt x="162234" y="970060"/>
                    <a:pt x="104513" y="970060"/>
                  </a:cubicBezTo>
                  <a:cubicBezTo>
                    <a:pt x="46792" y="970060"/>
                    <a:pt x="0" y="923268"/>
                    <a:pt x="0" y="865547"/>
                  </a:cubicBezTo>
                  <a:cubicBezTo>
                    <a:pt x="0" y="807826"/>
                    <a:pt x="46792" y="761034"/>
                    <a:pt x="104513" y="761034"/>
                  </a:cubicBezTo>
                  <a:close/>
                  <a:moveTo>
                    <a:pt x="1529423" y="507356"/>
                  </a:moveTo>
                  <a:cubicBezTo>
                    <a:pt x="1587144" y="507356"/>
                    <a:pt x="1633936" y="554148"/>
                    <a:pt x="1633936" y="611869"/>
                  </a:cubicBezTo>
                  <a:cubicBezTo>
                    <a:pt x="1633936" y="669590"/>
                    <a:pt x="1587144" y="716382"/>
                    <a:pt x="1529423" y="716382"/>
                  </a:cubicBezTo>
                  <a:cubicBezTo>
                    <a:pt x="1471702" y="716382"/>
                    <a:pt x="1424910" y="669590"/>
                    <a:pt x="1424910" y="611869"/>
                  </a:cubicBezTo>
                  <a:cubicBezTo>
                    <a:pt x="1424910" y="554148"/>
                    <a:pt x="1471702" y="507356"/>
                    <a:pt x="1529423" y="507356"/>
                  </a:cubicBezTo>
                  <a:close/>
                  <a:moveTo>
                    <a:pt x="1244441" y="507356"/>
                  </a:moveTo>
                  <a:cubicBezTo>
                    <a:pt x="1302162" y="507356"/>
                    <a:pt x="1348954" y="554148"/>
                    <a:pt x="1348954" y="611869"/>
                  </a:cubicBezTo>
                  <a:cubicBezTo>
                    <a:pt x="1348954" y="669590"/>
                    <a:pt x="1302162" y="716382"/>
                    <a:pt x="1244441" y="716382"/>
                  </a:cubicBezTo>
                  <a:cubicBezTo>
                    <a:pt x="1186720" y="716382"/>
                    <a:pt x="1139928" y="669590"/>
                    <a:pt x="1139928" y="611869"/>
                  </a:cubicBezTo>
                  <a:cubicBezTo>
                    <a:pt x="1139928" y="554148"/>
                    <a:pt x="1186720" y="507356"/>
                    <a:pt x="1244441" y="507356"/>
                  </a:cubicBezTo>
                  <a:close/>
                  <a:moveTo>
                    <a:pt x="959459" y="507356"/>
                  </a:moveTo>
                  <a:cubicBezTo>
                    <a:pt x="1017180" y="507356"/>
                    <a:pt x="1063972" y="554148"/>
                    <a:pt x="1063972" y="611869"/>
                  </a:cubicBezTo>
                  <a:cubicBezTo>
                    <a:pt x="1063972" y="669590"/>
                    <a:pt x="1017180" y="716382"/>
                    <a:pt x="959459" y="716382"/>
                  </a:cubicBezTo>
                  <a:cubicBezTo>
                    <a:pt x="901738" y="716382"/>
                    <a:pt x="854946" y="669590"/>
                    <a:pt x="854946" y="611869"/>
                  </a:cubicBezTo>
                  <a:cubicBezTo>
                    <a:pt x="854946" y="554148"/>
                    <a:pt x="901738" y="507356"/>
                    <a:pt x="959459" y="507356"/>
                  </a:cubicBezTo>
                  <a:close/>
                  <a:moveTo>
                    <a:pt x="674477" y="507356"/>
                  </a:moveTo>
                  <a:cubicBezTo>
                    <a:pt x="732198" y="507356"/>
                    <a:pt x="778990" y="554148"/>
                    <a:pt x="778990" y="611869"/>
                  </a:cubicBezTo>
                  <a:cubicBezTo>
                    <a:pt x="778990" y="669590"/>
                    <a:pt x="732198" y="716382"/>
                    <a:pt x="674477" y="716382"/>
                  </a:cubicBezTo>
                  <a:cubicBezTo>
                    <a:pt x="616756" y="716382"/>
                    <a:pt x="569964" y="669590"/>
                    <a:pt x="569964" y="611869"/>
                  </a:cubicBezTo>
                  <a:cubicBezTo>
                    <a:pt x="569964" y="554148"/>
                    <a:pt x="616756" y="507356"/>
                    <a:pt x="674477" y="507356"/>
                  </a:cubicBezTo>
                  <a:close/>
                  <a:moveTo>
                    <a:pt x="389495" y="507356"/>
                  </a:moveTo>
                  <a:cubicBezTo>
                    <a:pt x="447216" y="507356"/>
                    <a:pt x="494008" y="554148"/>
                    <a:pt x="494008" y="611869"/>
                  </a:cubicBezTo>
                  <a:cubicBezTo>
                    <a:pt x="494008" y="669590"/>
                    <a:pt x="447216" y="716382"/>
                    <a:pt x="389495" y="716382"/>
                  </a:cubicBezTo>
                  <a:cubicBezTo>
                    <a:pt x="331774" y="716382"/>
                    <a:pt x="284982" y="669590"/>
                    <a:pt x="284982" y="611869"/>
                  </a:cubicBezTo>
                  <a:cubicBezTo>
                    <a:pt x="284982" y="554148"/>
                    <a:pt x="331774" y="507356"/>
                    <a:pt x="389495" y="507356"/>
                  </a:cubicBezTo>
                  <a:close/>
                  <a:moveTo>
                    <a:pt x="104513" y="507356"/>
                  </a:moveTo>
                  <a:cubicBezTo>
                    <a:pt x="162234" y="507356"/>
                    <a:pt x="209026" y="554148"/>
                    <a:pt x="209026" y="611869"/>
                  </a:cubicBezTo>
                  <a:cubicBezTo>
                    <a:pt x="209026" y="669590"/>
                    <a:pt x="162234" y="716382"/>
                    <a:pt x="104513" y="716382"/>
                  </a:cubicBezTo>
                  <a:cubicBezTo>
                    <a:pt x="46792" y="716382"/>
                    <a:pt x="0" y="669590"/>
                    <a:pt x="0" y="611869"/>
                  </a:cubicBezTo>
                  <a:cubicBezTo>
                    <a:pt x="0" y="554148"/>
                    <a:pt x="46792" y="507356"/>
                    <a:pt x="104513" y="507356"/>
                  </a:cubicBezTo>
                  <a:close/>
                  <a:moveTo>
                    <a:pt x="1529423" y="253678"/>
                  </a:moveTo>
                  <a:cubicBezTo>
                    <a:pt x="1587144" y="253678"/>
                    <a:pt x="1633936" y="300470"/>
                    <a:pt x="1633936" y="358191"/>
                  </a:cubicBezTo>
                  <a:cubicBezTo>
                    <a:pt x="1633936" y="415912"/>
                    <a:pt x="1587144" y="462704"/>
                    <a:pt x="1529423" y="462704"/>
                  </a:cubicBezTo>
                  <a:cubicBezTo>
                    <a:pt x="1471702" y="462704"/>
                    <a:pt x="1424910" y="415912"/>
                    <a:pt x="1424910" y="358191"/>
                  </a:cubicBezTo>
                  <a:cubicBezTo>
                    <a:pt x="1424910" y="300470"/>
                    <a:pt x="1471702" y="253678"/>
                    <a:pt x="1529423" y="253678"/>
                  </a:cubicBezTo>
                  <a:close/>
                  <a:moveTo>
                    <a:pt x="1244441" y="253678"/>
                  </a:moveTo>
                  <a:cubicBezTo>
                    <a:pt x="1302162" y="253678"/>
                    <a:pt x="1348954" y="300470"/>
                    <a:pt x="1348954" y="358191"/>
                  </a:cubicBezTo>
                  <a:cubicBezTo>
                    <a:pt x="1348954" y="415912"/>
                    <a:pt x="1302162" y="462704"/>
                    <a:pt x="1244441" y="462704"/>
                  </a:cubicBezTo>
                  <a:cubicBezTo>
                    <a:pt x="1186720" y="462704"/>
                    <a:pt x="1139928" y="415912"/>
                    <a:pt x="1139928" y="358191"/>
                  </a:cubicBezTo>
                  <a:cubicBezTo>
                    <a:pt x="1139928" y="300470"/>
                    <a:pt x="1186720" y="253678"/>
                    <a:pt x="1244441" y="253678"/>
                  </a:cubicBezTo>
                  <a:close/>
                  <a:moveTo>
                    <a:pt x="959459" y="253678"/>
                  </a:moveTo>
                  <a:cubicBezTo>
                    <a:pt x="1017180" y="253678"/>
                    <a:pt x="1063972" y="300470"/>
                    <a:pt x="1063972" y="358191"/>
                  </a:cubicBezTo>
                  <a:cubicBezTo>
                    <a:pt x="1063972" y="415912"/>
                    <a:pt x="1017180" y="462704"/>
                    <a:pt x="959459" y="462704"/>
                  </a:cubicBezTo>
                  <a:cubicBezTo>
                    <a:pt x="901738" y="462704"/>
                    <a:pt x="854946" y="415912"/>
                    <a:pt x="854946" y="358191"/>
                  </a:cubicBezTo>
                  <a:cubicBezTo>
                    <a:pt x="854946" y="300470"/>
                    <a:pt x="901738" y="253678"/>
                    <a:pt x="959459" y="253678"/>
                  </a:cubicBezTo>
                  <a:close/>
                  <a:moveTo>
                    <a:pt x="674477" y="253678"/>
                  </a:moveTo>
                  <a:cubicBezTo>
                    <a:pt x="732198" y="253678"/>
                    <a:pt x="778990" y="300470"/>
                    <a:pt x="778990" y="358191"/>
                  </a:cubicBezTo>
                  <a:cubicBezTo>
                    <a:pt x="778990" y="415912"/>
                    <a:pt x="732198" y="462704"/>
                    <a:pt x="674477" y="462704"/>
                  </a:cubicBezTo>
                  <a:cubicBezTo>
                    <a:pt x="616756" y="462704"/>
                    <a:pt x="569964" y="415912"/>
                    <a:pt x="569964" y="358191"/>
                  </a:cubicBezTo>
                  <a:cubicBezTo>
                    <a:pt x="569964" y="300470"/>
                    <a:pt x="616756" y="253678"/>
                    <a:pt x="674477" y="253678"/>
                  </a:cubicBezTo>
                  <a:close/>
                  <a:moveTo>
                    <a:pt x="389495" y="253678"/>
                  </a:moveTo>
                  <a:cubicBezTo>
                    <a:pt x="447216" y="253678"/>
                    <a:pt x="494008" y="300470"/>
                    <a:pt x="494008" y="358191"/>
                  </a:cubicBezTo>
                  <a:cubicBezTo>
                    <a:pt x="494008" y="415912"/>
                    <a:pt x="447216" y="462704"/>
                    <a:pt x="389495" y="462704"/>
                  </a:cubicBezTo>
                  <a:cubicBezTo>
                    <a:pt x="331774" y="462704"/>
                    <a:pt x="284982" y="415912"/>
                    <a:pt x="284982" y="358191"/>
                  </a:cubicBezTo>
                  <a:cubicBezTo>
                    <a:pt x="284982" y="300470"/>
                    <a:pt x="331774" y="253678"/>
                    <a:pt x="389495" y="253678"/>
                  </a:cubicBezTo>
                  <a:close/>
                  <a:moveTo>
                    <a:pt x="104513" y="253678"/>
                  </a:moveTo>
                  <a:cubicBezTo>
                    <a:pt x="162234" y="253678"/>
                    <a:pt x="209026" y="300470"/>
                    <a:pt x="209026" y="358191"/>
                  </a:cubicBezTo>
                  <a:cubicBezTo>
                    <a:pt x="209026" y="415912"/>
                    <a:pt x="162234" y="462704"/>
                    <a:pt x="104513" y="462704"/>
                  </a:cubicBezTo>
                  <a:cubicBezTo>
                    <a:pt x="46792" y="462704"/>
                    <a:pt x="0" y="415912"/>
                    <a:pt x="0" y="358191"/>
                  </a:cubicBezTo>
                  <a:cubicBezTo>
                    <a:pt x="0" y="300470"/>
                    <a:pt x="46792" y="253678"/>
                    <a:pt x="104513" y="253678"/>
                  </a:cubicBezTo>
                  <a:close/>
                  <a:moveTo>
                    <a:pt x="1529423" y="0"/>
                  </a:moveTo>
                  <a:cubicBezTo>
                    <a:pt x="1587144" y="0"/>
                    <a:pt x="1633936" y="46792"/>
                    <a:pt x="1633936" y="104513"/>
                  </a:cubicBezTo>
                  <a:cubicBezTo>
                    <a:pt x="1633936" y="162234"/>
                    <a:pt x="1587144" y="209026"/>
                    <a:pt x="1529423" y="209026"/>
                  </a:cubicBezTo>
                  <a:cubicBezTo>
                    <a:pt x="1471702" y="209026"/>
                    <a:pt x="1424910" y="162234"/>
                    <a:pt x="1424910" y="104513"/>
                  </a:cubicBezTo>
                  <a:cubicBezTo>
                    <a:pt x="1424910" y="46792"/>
                    <a:pt x="1471702" y="0"/>
                    <a:pt x="1529423" y="0"/>
                  </a:cubicBezTo>
                  <a:close/>
                  <a:moveTo>
                    <a:pt x="1244441" y="0"/>
                  </a:moveTo>
                  <a:cubicBezTo>
                    <a:pt x="1302162" y="0"/>
                    <a:pt x="1348954" y="46792"/>
                    <a:pt x="1348954" y="104513"/>
                  </a:cubicBezTo>
                  <a:cubicBezTo>
                    <a:pt x="1348954" y="162234"/>
                    <a:pt x="1302162" y="209026"/>
                    <a:pt x="1244441" y="209026"/>
                  </a:cubicBezTo>
                  <a:cubicBezTo>
                    <a:pt x="1186720" y="209026"/>
                    <a:pt x="1139928" y="162234"/>
                    <a:pt x="1139928" y="104513"/>
                  </a:cubicBezTo>
                  <a:cubicBezTo>
                    <a:pt x="1139928" y="46792"/>
                    <a:pt x="1186720" y="0"/>
                    <a:pt x="1244441" y="0"/>
                  </a:cubicBezTo>
                  <a:close/>
                  <a:moveTo>
                    <a:pt x="959459" y="0"/>
                  </a:moveTo>
                  <a:cubicBezTo>
                    <a:pt x="1017180" y="0"/>
                    <a:pt x="1063972" y="46792"/>
                    <a:pt x="1063972" y="104513"/>
                  </a:cubicBezTo>
                  <a:cubicBezTo>
                    <a:pt x="1063972" y="162234"/>
                    <a:pt x="1017180" y="209026"/>
                    <a:pt x="959459" y="209026"/>
                  </a:cubicBezTo>
                  <a:cubicBezTo>
                    <a:pt x="901738" y="209026"/>
                    <a:pt x="854946" y="162234"/>
                    <a:pt x="854946" y="104513"/>
                  </a:cubicBezTo>
                  <a:cubicBezTo>
                    <a:pt x="854946" y="46792"/>
                    <a:pt x="901738" y="0"/>
                    <a:pt x="959459" y="0"/>
                  </a:cubicBezTo>
                  <a:close/>
                  <a:moveTo>
                    <a:pt x="674477" y="0"/>
                  </a:moveTo>
                  <a:cubicBezTo>
                    <a:pt x="732198" y="0"/>
                    <a:pt x="778990" y="46792"/>
                    <a:pt x="778990" y="104513"/>
                  </a:cubicBezTo>
                  <a:cubicBezTo>
                    <a:pt x="778990" y="162234"/>
                    <a:pt x="732198" y="209026"/>
                    <a:pt x="674477" y="209026"/>
                  </a:cubicBezTo>
                  <a:cubicBezTo>
                    <a:pt x="616756" y="209026"/>
                    <a:pt x="569964" y="162234"/>
                    <a:pt x="569964" y="104513"/>
                  </a:cubicBezTo>
                  <a:cubicBezTo>
                    <a:pt x="569964" y="46792"/>
                    <a:pt x="616756" y="0"/>
                    <a:pt x="674477" y="0"/>
                  </a:cubicBezTo>
                  <a:close/>
                  <a:moveTo>
                    <a:pt x="389495" y="0"/>
                  </a:moveTo>
                  <a:cubicBezTo>
                    <a:pt x="447216" y="0"/>
                    <a:pt x="494008" y="46792"/>
                    <a:pt x="494008" y="104513"/>
                  </a:cubicBezTo>
                  <a:cubicBezTo>
                    <a:pt x="494008" y="162234"/>
                    <a:pt x="447216" y="209026"/>
                    <a:pt x="389495" y="209026"/>
                  </a:cubicBezTo>
                  <a:cubicBezTo>
                    <a:pt x="331774" y="209026"/>
                    <a:pt x="284982" y="162234"/>
                    <a:pt x="284982" y="104513"/>
                  </a:cubicBezTo>
                  <a:cubicBezTo>
                    <a:pt x="284982" y="46792"/>
                    <a:pt x="331774" y="0"/>
                    <a:pt x="389495" y="0"/>
                  </a:cubicBezTo>
                  <a:close/>
                  <a:moveTo>
                    <a:pt x="104513" y="0"/>
                  </a:moveTo>
                  <a:cubicBezTo>
                    <a:pt x="162234" y="0"/>
                    <a:pt x="209026" y="46792"/>
                    <a:pt x="209026" y="104513"/>
                  </a:cubicBezTo>
                  <a:cubicBezTo>
                    <a:pt x="209026" y="162234"/>
                    <a:pt x="162234" y="209026"/>
                    <a:pt x="104513" y="209026"/>
                  </a:cubicBezTo>
                  <a:cubicBezTo>
                    <a:pt x="46792" y="209026"/>
                    <a:pt x="0" y="162234"/>
                    <a:pt x="0" y="104513"/>
                  </a:cubicBezTo>
                  <a:cubicBezTo>
                    <a:pt x="0" y="46792"/>
                    <a:pt x="46792" y="0"/>
                    <a:pt x="104513" y="0"/>
                  </a:cubicBezTo>
                  <a:close/>
                </a:path>
              </a:pathLst>
            </a:custGeom>
            <a:gradFill>
              <a:gsLst>
                <a:gs pos="100000">
                  <a:srgbClr val="28C365">
                    <a:alpha val="47000"/>
                  </a:srgbClr>
                </a:gs>
                <a:gs pos="48000">
                  <a:srgbClr val="04C8F8">
                    <a:alpha val="0"/>
                  </a:srgb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09110" y="1995331"/>
            <a:ext cx="8102200" cy="1861185"/>
            <a:chOff x="767480" y="2028430"/>
            <a:chExt cx="8102200" cy="1861185"/>
          </a:xfrm>
        </p:grpSpPr>
        <p:sp>
          <p:nvSpPr>
            <p:cNvPr id="86" name="矩形 85"/>
            <p:cNvSpPr/>
            <p:nvPr/>
          </p:nvSpPr>
          <p:spPr>
            <a:xfrm>
              <a:off x="1086250" y="2028430"/>
              <a:ext cx="4932680" cy="1861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500" b="1" dirty="0">
                  <a:gradFill>
                    <a:gsLst>
                      <a:gs pos="26000">
                        <a:schemeClr val="bg1"/>
                      </a:gs>
                      <a:gs pos="52000">
                        <a:srgbClr val="BDF2FF"/>
                      </a:gs>
                      <a:gs pos="100000">
                        <a:srgbClr val="BDF2FF">
                          <a:alpha val="0"/>
                        </a:srgbClr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		</a:t>
              </a:r>
              <a:r>
                <a:rPr lang="zh-CN" altLang="en-US" sz="11500" b="1" i="1" dirty="0">
                  <a:gradFill>
                    <a:gsLst>
                      <a:gs pos="26000">
                        <a:schemeClr val="bg1"/>
                      </a:gs>
                      <a:gs pos="52000">
                        <a:srgbClr val="BDF2FF"/>
                      </a:gs>
                      <a:gs pos="100000">
                        <a:srgbClr val="BDF2FF">
                          <a:alpha val="0"/>
                        </a:srgbClr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谢谢</a:t>
              </a:r>
              <a:endParaRPr lang="zh-CN" altLang="en-US" sz="11500" b="1" i="1" dirty="0">
                <a:gradFill>
                  <a:gsLst>
                    <a:gs pos="26000">
                      <a:schemeClr val="bg1"/>
                    </a:gs>
                    <a:gs pos="52000">
                      <a:srgbClr val="BDF2FF"/>
                    </a:gs>
                    <a:gs pos="100000">
                      <a:srgbClr val="BDF2FF">
                        <a:alpha val="0"/>
                      </a:srgbClr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767480" y="3429000"/>
              <a:ext cx="810220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60400" y="4520232"/>
            <a:ext cx="1997211" cy="398780"/>
            <a:chOff x="4602119" y="4520232"/>
            <a:chExt cx="1997211" cy="398780"/>
          </a:xfrm>
        </p:grpSpPr>
        <p:sp>
          <p:nvSpPr>
            <p:cNvPr id="95" name="平行四边形 94"/>
            <p:cNvSpPr/>
            <p:nvPr/>
          </p:nvSpPr>
          <p:spPr>
            <a:xfrm rot="21540000">
              <a:off x="4983216" y="4759014"/>
              <a:ext cx="1616114" cy="127673"/>
            </a:xfrm>
            <a:prstGeom prst="parallelogram">
              <a:avLst/>
            </a:prstGeom>
            <a:noFill/>
            <a:ln>
              <a:gradFill>
                <a:gsLst>
                  <a:gs pos="42000">
                    <a:srgbClr val="04C8F8">
                      <a:alpha val="0"/>
                    </a:srgbClr>
                  </a:gs>
                  <a:gs pos="100000">
                    <a:srgbClr val="28C365">
                      <a:alpha val="40000"/>
                    </a:srgbClr>
                  </a:gs>
                </a:gsLst>
                <a:lin ang="0" scaled="0"/>
              </a:gradFill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平行四边形 98"/>
            <p:cNvSpPr/>
            <p:nvPr/>
          </p:nvSpPr>
          <p:spPr>
            <a:xfrm rot="60000" flipH="1">
              <a:off x="4602119" y="4758379"/>
              <a:ext cx="1616114" cy="127673"/>
            </a:xfrm>
            <a:prstGeom prst="parallelogram">
              <a:avLst/>
            </a:prstGeom>
            <a:noFill/>
            <a:ln>
              <a:gradFill>
                <a:gsLst>
                  <a:gs pos="42000">
                    <a:srgbClr val="04C8F8">
                      <a:alpha val="0"/>
                    </a:srgbClr>
                  </a:gs>
                  <a:gs pos="100000">
                    <a:srgbClr val="28C365">
                      <a:alpha val="40000"/>
                    </a:srgbClr>
                  </a:gs>
                </a:gsLst>
                <a:lin ang="0" scaled="0"/>
              </a:gradFill>
            </a:ln>
            <a:scene3d>
              <a:camera prst="perspectiveLeft">
                <a:rot lat="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687130" y="4520232"/>
              <a:ext cx="30988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56235"/>
            <a:ext cx="4817110" cy="691515"/>
          </a:xfrm>
        </p:spPr>
        <p:txBody>
          <a:bodyPr/>
          <a:p>
            <a:r>
              <a:rPr 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不良人寻路方案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4" name="图片 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2825" y="269240"/>
            <a:ext cx="5678805" cy="631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72135" y="2303145"/>
            <a:ext cx="326834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1. </a:t>
            </a:r>
            <a:r>
              <a:rPr lang="zh-CN" altLang="en-US" sz="2400">
                <a:solidFill>
                  <a:schemeClr val="tx1"/>
                </a:solidFill>
              </a:rPr>
              <a:t>定位多边形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2. </a:t>
            </a:r>
            <a:r>
              <a:rPr lang="zh-CN" altLang="en-US" sz="2400">
                <a:solidFill>
                  <a:schemeClr val="tx1"/>
                </a:solidFill>
              </a:rPr>
              <a:t>过滤不需要寻路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3. </a:t>
            </a:r>
            <a:r>
              <a:rPr lang="zh-CN" altLang="en-US" sz="2400">
                <a:solidFill>
                  <a:schemeClr val="tx1"/>
                </a:solidFill>
              </a:rPr>
              <a:t>路径搜索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4. </a:t>
            </a:r>
            <a:r>
              <a:rPr lang="zh-CN" altLang="en-US" sz="2400">
                <a:solidFill>
                  <a:schemeClr val="tx1"/>
                </a:solidFill>
              </a:rPr>
              <a:t>路径平滑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5. </a:t>
            </a:r>
            <a:r>
              <a:rPr lang="zh-CN" altLang="en-US" sz="2400">
                <a:solidFill>
                  <a:schemeClr val="tx1"/>
                </a:solidFill>
              </a:rPr>
              <a:t>详细路径点（移动）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2135" y="1533525"/>
            <a:ext cx="4683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寻路的本质是：搜索多边形！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566160" cy="768985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认识包围盒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21" name="图片 28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793240"/>
            <a:ext cx="33718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6865"/>
            <a:ext cx="3371850" cy="18802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588000" y="2275840"/>
            <a:ext cx="4488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AABB</a:t>
            </a:r>
            <a:r>
              <a:rPr lang="zh-CN" altLang="en-US" sz="3600"/>
              <a:t>，规整，简单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5588000" y="4684395"/>
            <a:ext cx="4488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OBB</a:t>
            </a:r>
            <a:r>
              <a:rPr lang="zh-CN" altLang="en-US" sz="3600"/>
              <a:t>，更准确，复杂</a:t>
            </a:r>
            <a:endParaRPr lang="zh-C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7980"/>
            <a:ext cx="3688715" cy="782320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空间位置关系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2665" y="1565910"/>
            <a:ext cx="2869565" cy="4730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48200" y="2245360"/>
            <a:ext cx="4526280" cy="2971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表现：</a:t>
            </a:r>
            <a:endParaRPr lang="zh-CN" altLang="en-US"/>
          </a:p>
          <a:p>
            <a:r>
              <a:rPr lang="zh-CN" altLang="en-US"/>
              <a:t>顺时针</a:t>
            </a:r>
            <a:r>
              <a:rPr lang="en-US" altLang="zh-CN"/>
              <a:t>180</a:t>
            </a:r>
            <a:r>
              <a:rPr lang="zh-CN" altLang="en-US"/>
              <a:t>度以内的所有方向，都是右侧</a:t>
            </a:r>
            <a:endParaRPr lang="zh-CN" altLang="en-US"/>
          </a:p>
          <a:p>
            <a:r>
              <a:rPr lang="zh-CN" altLang="en-US"/>
              <a:t>逆时针</a:t>
            </a:r>
            <a:r>
              <a:rPr lang="en-US" altLang="zh-CN"/>
              <a:t>180</a:t>
            </a:r>
            <a:r>
              <a:rPr lang="zh-CN" altLang="en-US"/>
              <a:t>度以内的所有方向，都是左侧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特征：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7E0145"/>
                </a:solidFill>
              </a:rPr>
              <a:t>粉色</a:t>
            </a:r>
            <a:r>
              <a:rPr lang="zh-CN" altLang="en-US"/>
              <a:t>相当于从</a:t>
            </a:r>
            <a:r>
              <a:rPr lang="zh-CN" altLang="en-US">
                <a:solidFill>
                  <a:srgbClr val="FF0000"/>
                </a:solidFill>
              </a:rPr>
              <a:t>红色</a:t>
            </a:r>
            <a:r>
              <a:rPr lang="zh-CN" altLang="en-US"/>
              <a:t>的右端穿向左端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0070C0"/>
                </a:solidFill>
              </a:rPr>
              <a:t>蓝色</a:t>
            </a:r>
            <a:r>
              <a:rPr lang="zh-CN" altLang="en-US"/>
              <a:t>相当于从</a:t>
            </a:r>
            <a:r>
              <a:rPr lang="zh-CN" altLang="en-US">
                <a:solidFill>
                  <a:srgbClr val="FF0000"/>
                </a:solidFill>
              </a:rPr>
              <a:t>红色</a:t>
            </a:r>
            <a:r>
              <a:rPr lang="zh-CN" altLang="en-US"/>
              <a:t>的左端穿向右端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计算：</a:t>
            </a:r>
            <a:endParaRPr lang="zh-CN" altLang="en-US"/>
          </a:p>
          <a:p>
            <a:r>
              <a:rPr lang="zh-CN" altLang="en-US"/>
              <a:t>向量叉乘（矢量运算，正负关系区分左右）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760,&quot;width&quot;:5310}"/>
</p:tagLst>
</file>

<file path=ppt/tags/tag2.xml><?xml version="1.0" encoding="utf-8"?>
<p:tagLst xmlns:p="http://schemas.openxmlformats.org/presentationml/2006/main">
  <p:tag name="KSO_WM_UNIT_PLACING_PICTURE_USER_VIEWPORT" val="{&quot;height&quot;:3483,&quot;width&quot;:4206}"/>
</p:tagLst>
</file>

<file path=ppt/tags/tag3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ipfsnl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4673</Words>
  <Application>WPS 演示</Application>
  <PresentationFormat>Widescreen</PresentationFormat>
  <Paragraphs>545</Paragraphs>
  <Slides>64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1" baseType="lpstr">
      <vt:lpstr>Arial</vt:lpstr>
      <vt:lpstr>宋体</vt:lpstr>
      <vt:lpstr>Wingdings</vt:lpstr>
      <vt:lpstr>Segoe UI Light</vt:lpstr>
      <vt:lpstr>微软雅黑</vt:lpstr>
      <vt:lpstr>思源黑体 CN Regular</vt:lpstr>
      <vt:lpstr>黑体</vt:lpstr>
      <vt:lpstr>阿里巴巴普惠体 M</vt:lpstr>
      <vt:lpstr>优设标题黑</vt:lpstr>
      <vt:lpstr>Century Gothic</vt:lpstr>
      <vt:lpstr>Segoe UI Light</vt:lpstr>
      <vt:lpstr>Wingdings</vt:lpstr>
      <vt:lpstr>优设标题黑</vt:lpstr>
      <vt:lpstr>Arial Unicode MS</vt:lpstr>
      <vt:lpstr>Calibri</vt:lpstr>
      <vt:lpstr>等线</vt:lpstr>
      <vt:lpstr>Office 主题​​</vt:lpstr>
      <vt:lpstr>PowerPoint 演示文稿</vt:lpstr>
      <vt:lpstr>整体认知</vt:lpstr>
      <vt:lpstr>PowerPoint 演示文稿</vt:lpstr>
      <vt:lpstr>究竟什么是寻路？</vt:lpstr>
      <vt:lpstr>简单寻路实例</vt:lpstr>
      <vt:lpstr>初识Detour寻路</vt:lpstr>
      <vt:lpstr>不良人寻路方案</vt:lpstr>
      <vt:lpstr>认识包围盒</vt:lpstr>
      <vt:lpstr>空间位置关系</vt:lpstr>
      <vt:lpstr>空间划分（不良人方案）</vt:lpstr>
      <vt:lpstr>PowerPoint 演示文稿</vt:lpstr>
      <vt:lpstr>第一步：定位点坐标</vt:lpstr>
      <vt:lpstr>第二步：过滤</vt:lpstr>
      <vt:lpstr>第三步：启发式搜索</vt:lpstr>
      <vt:lpstr>第四步：路径平滑</vt:lpstr>
      <vt:lpstr>第五步：详细路径点（沿表面）</vt:lpstr>
      <vt:lpstr>PowerPoint 演示文稿</vt:lpstr>
      <vt:lpstr>认识导航面</vt:lpstr>
      <vt:lpstr>定位点算法：搜索包围盒</vt:lpstr>
      <vt:lpstr>定位Tile</vt:lpstr>
      <vt:lpstr>定位多边形</vt:lpstr>
      <vt:lpstr>点在多边形内（Detour方案）</vt:lpstr>
      <vt:lpstr>点在多边形内（不良人方案）</vt:lpstr>
      <vt:lpstr>求解3D高度：修正高度</vt:lpstr>
      <vt:lpstr>实际高度</vt:lpstr>
      <vt:lpstr>射线算法</vt:lpstr>
      <vt:lpstr>射线关系</vt:lpstr>
      <vt:lpstr>比例关系（T），得出交点</vt:lpstr>
      <vt:lpstr>未相交：T大于1</vt:lpstr>
      <vt:lpstr>未相交：T小于0</vt:lpstr>
      <vt:lpstr>可能相交：T处于0到1之间</vt:lpstr>
      <vt:lpstr>射线算法核心</vt:lpstr>
      <vt:lpstr>进入穿出</vt:lpstr>
      <vt:lpstr>进入边 </vt:lpstr>
      <vt:lpstr>穿出边</vt:lpstr>
      <vt:lpstr>重复计算（优化）</vt:lpstr>
      <vt:lpstr>3D多层</vt:lpstr>
      <vt:lpstr>实例验证 </vt:lpstr>
      <vt:lpstr>问题思考</vt:lpstr>
      <vt:lpstr>寻路核心：如何计算距离？</vt:lpstr>
      <vt:lpstr>寻路选点：多边形中心</vt:lpstr>
      <vt:lpstr>寻路选点：邻边中点</vt:lpstr>
      <vt:lpstr>狭长三角形</vt:lpstr>
      <vt:lpstr>寻路选点：朝向终点（核心优化）</vt:lpstr>
      <vt:lpstr>多层寻路</vt:lpstr>
      <vt:lpstr>双向搜索</vt:lpstr>
      <vt:lpstr>连通性</vt:lpstr>
      <vt:lpstr>启发式权重</vt:lpstr>
      <vt:lpstr>路径平滑；漏斗算法</vt:lpstr>
      <vt:lpstr>漏斗算法：方向范围</vt:lpstr>
      <vt:lpstr>漏斗算法：范围交集</vt:lpstr>
      <vt:lpstr>拐弯：交集为空</vt:lpstr>
      <vt:lpstr>算法实现</vt:lpstr>
      <vt:lpstr>方向范围交集：漏斗的本质</vt:lpstr>
      <vt:lpstr>范围交集：一内一外</vt:lpstr>
      <vt:lpstr>范围交集：没有交集</vt:lpstr>
      <vt:lpstr>实例验证</vt:lpstr>
      <vt:lpstr>细节处理</vt:lpstr>
      <vt:lpstr>问题思考</vt:lpstr>
      <vt:lpstr>伪3D：2D转3D（不良人方案）</vt:lpstr>
      <vt:lpstr>问题分析</vt:lpstr>
      <vt:lpstr>公共边选点</vt:lpstr>
      <vt:lpstr>实现3D：一次完整的寻路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Administrator</cp:lastModifiedBy>
  <cp:revision>283</cp:revision>
  <dcterms:created xsi:type="dcterms:W3CDTF">2020-10-26T06:00:00Z</dcterms:created>
  <dcterms:modified xsi:type="dcterms:W3CDTF">2021-09-01T06:58:33Z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12431FD9AE9E404E86C330A073B71E56</vt:lpwstr>
  </property>
  <property fmtid="{D5CDD505-2E9C-101B-9397-08002B2CF9AE}" pid="3" name="KSOProductBuildVer">
    <vt:lpwstr>2052-11.1.0.10700</vt:lpwstr>
  </property>
</Properties>
</file>