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4d1e3a553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4d1e3a553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4d1e3a553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4d1e3a553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4d1e3a553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4d1e3a553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4d1e3a553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24d1e3a553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4d1e3a553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24d1e3a553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24d1e3a553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24d1e3a553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510fa9d1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510fa9d1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4d1e3a553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4d1e3a553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4d1e3a553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24d1e3a553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4d1e3a553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24d1e3a553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4d1e3a553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4d1e3a553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4d1e3a553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4d1e3a553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4d1e3a553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4d1e3a553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338200"/>
            <a:ext cx="9144000" cy="17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E3FEF7"/>
                </a:solidFill>
              </a:rPr>
              <a:t>Controlul accesului pentru XML: Modele, Politici și Implementare</a:t>
            </a:r>
            <a:endParaRPr b="1" sz="4200">
              <a:solidFill>
                <a:srgbClr val="E3FEF7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2154900"/>
            <a:ext cx="9144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De </a:t>
            </a:r>
            <a:r>
              <a:rPr i="1" lang="en" sz="1800">
                <a:solidFill>
                  <a:srgbClr val="77B0AA"/>
                </a:solidFill>
              </a:rPr>
              <a:t>Biliuți Andrei</a:t>
            </a:r>
            <a:r>
              <a:rPr lang="en" sz="1800">
                <a:solidFill>
                  <a:srgbClr val="E3FEF7"/>
                </a:solidFill>
              </a:rPr>
              <a:t>, </a:t>
            </a:r>
            <a:r>
              <a:rPr i="1" lang="en" sz="1800">
                <a:solidFill>
                  <a:srgbClr val="77B0AA"/>
                </a:solidFill>
              </a:rPr>
              <a:t>Zară Mihnea-Tudor</a:t>
            </a:r>
            <a:r>
              <a:rPr lang="en" sz="1800">
                <a:solidFill>
                  <a:srgbClr val="E3FEF7"/>
                </a:solidFill>
              </a:rPr>
              <a:t> și </a:t>
            </a:r>
            <a:r>
              <a:rPr i="1" lang="en" sz="1800">
                <a:solidFill>
                  <a:srgbClr val="77B0AA"/>
                </a:solidFill>
              </a:rPr>
              <a:t>Roman Tudor</a:t>
            </a:r>
            <a:endParaRPr i="1" sz="1800">
              <a:solidFill>
                <a:srgbClr val="77B0AA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3613075"/>
            <a:ext cx="41841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Pentru </a:t>
            </a:r>
            <a:r>
              <a:rPr i="1" lang="en" sz="1800">
                <a:solidFill>
                  <a:srgbClr val="77B0AA"/>
                </a:solidFill>
              </a:rPr>
              <a:t>Securitatea Informației</a:t>
            </a:r>
            <a:endParaRPr i="1" sz="1800">
              <a:solidFill>
                <a:srgbClr val="77B0AA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959900" y="3613075"/>
            <a:ext cx="41841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La data de </a:t>
            </a:r>
            <a:r>
              <a:rPr i="1" lang="en" sz="1800">
                <a:solidFill>
                  <a:srgbClr val="77B0AA"/>
                </a:solidFill>
              </a:rPr>
              <a:t>16.01.2025, </a:t>
            </a:r>
            <a:r>
              <a:rPr lang="en" sz="1800">
                <a:solidFill>
                  <a:srgbClr val="E3FEF7"/>
                </a:solidFill>
              </a:rPr>
              <a:t>ora</a:t>
            </a:r>
            <a:r>
              <a:rPr i="1" lang="en" sz="1800">
                <a:solidFill>
                  <a:srgbClr val="77B0AA"/>
                </a:solidFill>
              </a:rPr>
              <a:t> 14:00</a:t>
            </a:r>
            <a:endParaRPr i="1" sz="1800">
              <a:solidFill>
                <a:srgbClr val="77B0A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Implementation Approaches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479750" y="1793125"/>
            <a:ext cx="82344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Write here.</a:t>
            </a:r>
            <a:endParaRPr i="1" sz="1800">
              <a:solidFill>
                <a:srgbClr val="E3FEF7"/>
              </a:solidFill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0" y="1061700"/>
            <a:ext cx="9144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3FEF7"/>
                </a:solidFill>
              </a:rPr>
              <a:t>Performance Considerations</a:t>
            </a:r>
            <a:endParaRPr b="1" sz="26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Case Studies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479750" y="1793125"/>
            <a:ext cx="82344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Write here.</a:t>
            </a:r>
            <a:endParaRPr i="1" sz="18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Conclusions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479750" y="1793125"/>
            <a:ext cx="82344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Write here.</a:t>
            </a:r>
            <a:endParaRPr i="1" sz="18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References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79750" y="1793125"/>
            <a:ext cx="82344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Write here.</a:t>
            </a:r>
            <a:endParaRPr i="1" sz="18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Introducere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54800" y="1112850"/>
            <a:ext cx="82344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Context și importanță: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b="1" lang="en" sz="1800">
                <a:solidFill>
                  <a:srgbClr val="E3FEF7"/>
                </a:solidFill>
              </a:rPr>
              <a:t>Controlul accesului:</a:t>
            </a:r>
            <a:endParaRPr b="1"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lang="en" sz="1800">
                <a:solidFill>
                  <a:srgbClr val="E3FEF7"/>
                </a:solidFill>
              </a:rPr>
              <a:t>componentă esențială a securității informațiilor</a:t>
            </a:r>
            <a:endParaRPr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b="1" lang="en" sz="1800">
                <a:solidFill>
                  <a:srgbClr val="E3FEF7"/>
                </a:solidFill>
              </a:rPr>
              <a:t>XML:</a:t>
            </a:r>
            <a:endParaRPr b="1"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lang="en" sz="1800">
                <a:solidFill>
                  <a:srgbClr val="E3FEF7"/>
                </a:solidFill>
              </a:rPr>
              <a:t>utilizat pe scară largă pentru reprezentarea și schimbul de date</a:t>
            </a:r>
            <a:endParaRPr sz="1800">
              <a:solidFill>
                <a:srgbClr val="E3FEF7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Provocări specifice XML: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Necesitatea definirii unor politici de acces detaliate:</a:t>
            </a:r>
            <a:endParaRPr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lang="en" sz="1800">
                <a:solidFill>
                  <a:srgbClr val="E3FEF7"/>
                </a:solidFill>
              </a:rPr>
              <a:t>să permită controlul la nivelul fiecărui element sau atribut din documentele XML</a:t>
            </a:r>
            <a:endParaRPr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Riscuri crescute de securitate datorită flexibilității formatului</a:t>
            </a:r>
            <a:endParaRPr sz="18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Introducere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54800" y="1112850"/>
            <a:ext cx="82344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Soluții și abordări: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Control granular al accesului</a:t>
            </a:r>
            <a:endParaRPr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Control bazat pe roluri (RBAC)</a:t>
            </a:r>
            <a:endParaRPr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Limbaje standardizate, precum XACML</a:t>
            </a:r>
            <a:endParaRPr sz="1800">
              <a:solidFill>
                <a:srgbClr val="E3FEF7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În următoarele capitole: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Analiza conceptelor și modelelor de control al accesului pentru XML</a:t>
            </a:r>
            <a:endParaRPr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Implementare practică și studii de caz</a:t>
            </a:r>
            <a:endParaRPr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Optimizarea securității și performanței</a:t>
            </a:r>
            <a:endParaRPr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Concluzii</a:t>
            </a:r>
            <a:endParaRPr sz="18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XML Access Control Models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79750" y="1793125"/>
            <a:ext cx="82344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Write here.</a:t>
            </a:r>
            <a:endParaRPr i="1" sz="1800">
              <a:solidFill>
                <a:srgbClr val="E3FEF7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0" y="1061700"/>
            <a:ext cx="9144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3FEF7"/>
                </a:solidFill>
              </a:rPr>
              <a:t>Basic Concepts</a:t>
            </a:r>
            <a:endParaRPr b="1" sz="26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XML Access Control Models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79750" y="1793125"/>
            <a:ext cx="82344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Write here.</a:t>
            </a:r>
            <a:endParaRPr i="1" sz="1800">
              <a:solidFill>
                <a:srgbClr val="E3FEF7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0" y="1061700"/>
            <a:ext cx="9144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3FEF7"/>
                </a:solidFill>
              </a:rPr>
              <a:t>Fine-Grained Access Control</a:t>
            </a:r>
            <a:endParaRPr b="1" sz="26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XML Access Control Models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479750" y="1793125"/>
            <a:ext cx="82344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Write here.</a:t>
            </a:r>
            <a:endParaRPr i="1" sz="1800">
              <a:solidFill>
                <a:srgbClr val="E3FEF7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0" y="1061700"/>
            <a:ext cx="9144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3FEF7"/>
                </a:solidFill>
              </a:rPr>
              <a:t>Role-Based Access Control for XML</a:t>
            </a:r>
            <a:endParaRPr b="1" sz="26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Access Control Policy Languages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479750" y="1793125"/>
            <a:ext cx="82344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Write here.</a:t>
            </a:r>
            <a:endParaRPr i="1" sz="1800">
              <a:solidFill>
                <a:srgbClr val="E3FEF7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0" y="1061700"/>
            <a:ext cx="9144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3FEF7"/>
                </a:solidFill>
              </a:rPr>
              <a:t>XACML</a:t>
            </a:r>
            <a:endParaRPr b="1" sz="26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Access Control Policy Languages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479750" y="1793125"/>
            <a:ext cx="82344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Write here.</a:t>
            </a:r>
            <a:endParaRPr i="1" sz="1800">
              <a:solidFill>
                <a:srgbClr val="E3FEF7"/>
              </a:solidFill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0" y="1061700"/>
            <a:ext cx="9144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3FEF7"/>
                </a:solidFill>
              </a:rPr>
              <a:t>Custom Policy Specifications</a:t>
            </a:r>
            <a:endParaRPr b="1" sz="26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Implementation Approaches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479750" y="1793125"/>
            <a:ext cx="82344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Write here.</a:t>
            </a:r>
            <a:endParaRPr i="1" sz="1800">
              <a:solidFill>
                <a:srgbClr val="E3FEF7"/>
              </a:solidFill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0" y="1061700"/>
            <a:ext cx="9144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3FEF7"/>
                </a:solidFill>
              </a:rPr>
              <a:t>Enforcement Mechanisms</a:t>
            </a:r>
            <a:endParaRPr b="1" sz="26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