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y7/px1cBDdEC7VDpKsVqK6QGg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080" autoAdjust="0"/>
  </p:normalViewPr>
  <p:slideViewPr>
    <p:cSldViewPr snapToGrid="0">
      <p:cViewPr varScale="1">
        <p:scale>
          <a:sx n="79" d="100"/>
          <a:sy n="79" d="100"/>
        </p:scale>
        <p:origin x="108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now let’s talk about the variance layer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main point of this layer is to reduces the number feature by using a time window with the length w to represent the time series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the output of this variance layer is the data deviation within the time window from the mean value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the context of FBCNet architecture it can be notated like this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effect of this variance layer is more significant in the loss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Through this simple derivation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can see that the loss would be proportional to deviation of g(t) from the mean of the signal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Lv: incoming loss at the variance layer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Lg(t): backpropagated loss from this layer with respect to the input g(t)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CSP: Spatial Convolution Block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backpropagated loss from the Variance layer is proportional to the deviation of g(t) from the mean of the signal</a:t>
            </a: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Our method for implementing and experiment on FBCNet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results from 10-fold cross validation for </a:t>
            </a:r>
            <a:r>
              <a:rPr lang="en-US" dirty="0" err="1"/>
              <a:t>FBCNet</a:t>
            </a:r>
            <a:r>
              <a:rPr lang="en-US" dirty="0"/>
              <a:t> and </a:t>
            </a:r>
            <a:r>
              <a:rPr lang="en-US" dirty="0" err="1"/>
              <a:t>EEGNet</a:t>
            </a:r>
            <a:r>
              <a:rPr lang="en-US" dirty="0"/>
              <a:t> is really close to the results reported by original paper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79.03 79.09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73.13 74.79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There is a little difference in results from hold out, which is </a:t>
            </a:r>
            <a:r>
              <a:rPr lang="en-US" dirty="0" err="1"/>
              <a:t>basicly</a:t>
            </a:r>
            <a:r>
              <a:rPr lang="en-US" dirty="0"/>
              <a:t> individual training scheme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But I think this can be expected since there is probably more variability from smaller data size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As we can see, </a:t>
            </a:r>
            <a:r>
              <a:rPr lang="en-US" dirty="0" err="1"/>
              <a:t>FBCNet</a:t>
            </a:r>
            <a:r>
              <a:rPr lang="en-US" dirty="0"/>
              <a:t> not only outperform all other method including traditional machine learning like FBCSP SVM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And DEEP EEGNET in the original paper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In our results, it outperformed other baseline architecture as well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However, in subject independent test, </a:t>
            </a:r>
            <a:r>
              <a:rPr lang="en-US" dirty="0" err="1"/>
              <a:t>FBCNet</a:t>
            </a:r>
            <a:r>
              <a:rPr lang="en-US" dirty="0"/>
              <a:t> actually had the worst performance in terms of accuracy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In the discussion section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We’ll try to analyze the performance in subject independent scheme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So this is the results for all subjects in subject independent scheme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As we can clearly see there’s really large variability across subject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Especially for subject 5, where the accuracy of </a:t>
            </a:r>
            <a:r>
              <a:rPr lang="en-US" dirty="0" err="1"/>
              <a:t>FBCNet</a:t>
            </a:r>
            <a:r>
              <a:rPr lang="en-US" dirty="0"/>
              <a:t> is </a:t>
            </a:r>
            <a:r>
              <a:rPr lang="en-US" dirty="0" err="1"/>
              <a:t>basicly</a:t>
            </a:r>
            <a:r>
              <a:rPr lang="en-US" dirty="0"/>
              <a:t> the same as randomly guessing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But even if we exclude subject 5 as outlier, </a:t>
            </a:r>
            <a:r>
              <a:rPr lang="en-US" dirty="0" err="1"/>
              <a:t>FBCNet</a:t>
            </a:r>
            <a:r>
              <a:rPr lang="en-US" dirty="0"/>
              <a:t> still consistently performed the worst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We can speculate on why </a:t>
            </a:r>
            <a:r>
              <a:rPr lang="en-US" dirty="0" err="1"/>
              <a:t>FBCNet</a:t>
            </a:r>
            <a:r>
              <a:rPr lang="en-US" dirty="0"/>
              <a:t> has poor performance compare to other architecture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So the reason they put the variance layer is to represents the spectral power in the time series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And The Filter bank and the variance layer may be able to efficiently extract this type of individual spectral characteristic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However, Difference in individual spectral characteristic may explain the lower accuracy of </a:t>
            </a:r>
            <a:r>
              <a:rPr lang="en-US" dirty="0" err="1"/>
              <a:t>FBCNet</a:t>
            </a:r>
            <a:r>
              <a:rPr lang="en-US" dirty="0"/>
              <a:t> as well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So the bottom figure is from the original paper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Where they compare the importance of spectral feature between healthy subjects and stroke patients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But even if we look at healthy subjects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There is still large difference in spectral characteristic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We think this explain </a:t>
            </a:r>
            <a:r>
              <a:rPr lang="en-US" dirty="0" err="1"/>
              <a:t>FBCNet</a:t>
            </a:r>
            <a:r>
              <a:rPr lang="en-US" dirty="0"/>
              <a:t> performance in subject independent scheme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Especially for subject where the spectral characteristics are considerably different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idea of filter bank common spatial pattern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 FBCSP that I just mentioned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unique idea about FBCSP is that it break down the raw multi channel EEG signal into several frequency band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perform common spatial pattern </a:t>
            </a:r>
            <a:endParaRPr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the FBCNet adopt this idea and design this architecture accordingly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let’s talk about this architecture one layer at a time</a:t>
            </a:r>
            <a:endParaRPr/>
          </a:p>
        </p:txBody>
      </p:sp>
      <p:sp>
        <p:nvSpPr>
          <p:cNvPr id="85" name="Google Shape;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the first multi-view data representation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They band pass filter the Channel by time Raw EEG data into Nb number of frequency band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why it’s call FBCNet, is the filter bank part from the FBCSP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similar to FBCSP, they put a spatial convolution block here to extract spatial discriminative patterns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Using a depthwise convolution layer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the temporal feature extraction is done by a novel variance layer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role of this layer is similar to a pooling layer, we’ll look at this layer in detail later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finnaly the classification part of this architecture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features go through log activation then fully connected layer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passed to softmax layer to get the output probabilities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/>
              <a:t>Brain Computer Interface Term Project</a:t>
            </a:r>
            <a:br>
              <a:rPr lang="en-US" sz="2400"/>
            </a:br>
            <a:endParaRPr sz="2400"/>
          </a:p>
        </p:txBody>
      </p:sp>
      <p:sp>
        <p:nvSpPr>
          <p:cNvPr id="47" name="Google Shape;47;p1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76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-US"/>
              <a:t>Group 4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7254"/>
              <a:buNone/>
            </a:pPr>
            <a:r>
              <a:rPr lang="en-US"/>
              <a:t>Member: </a:t>
            </a:r>
            <a:r>
              <a:rPr lang="en-US" sz="2400"/>
              <a:t>趙品瑄 陳姸沂 張瑀芯 楊佳誠 許瑋芸</a:t>
            </a:r>
            <a:endParaRPr sz="24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-US"/>
              <a:t>Presenter: Pin-Hsuan Chao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-US"/>
              <a:t>Date: 2023/05/26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FBCNet architecture: Variance layer</a:t>
            </a: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Reduces the number of features from (m×Nb×T) to (m×Nb×T/w)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Output of Variance layer: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effect of Variance layer is more significant for the EEG data during the learning phase using gradient descent optimization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Loss from this layer:</a:t>
            </a: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207" y="1824489"/>
            <a:ext cx="3324689" cy="73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0"/>
          <p:cNvPicPr preferRelativeResize="0"/>
          <p:nvPr/>
        </p:nvPicPr>
        <p:blipFill rotWithShape="1">
          <a:blip r:embed="rId4">
            <a:alphaModFix/>
          </a:blip>
          <a:srcRect t="3754"/>
          <a:stretch/>
        </p:blipFill>
        <p:spPr>
          <a:xfrm>
            <a:off x="979087" y="3455312"/>
            <a:ext cx="4410691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5227" y="1688188"/>
            <a:ext cx="4418773" cy="813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"/>
          <p:cNvSpPr/>
          <p:nvPr/>
        </p:nvSpPr>
        <p:spPr>
          <a:xfrm>
            <a:off x="4263538" y="2095180"/>
            <a:ext cx="412110" cy="2095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Method </a:t>
            </a:r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Dataset: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Original paper: 4 dataset (BCIC-IV-2A, </a:t>
            </a:r>
            <a:r>
              <a:rPr lang="en-US" dirty="0" err="1"/>
              <a:t>OpenMBI</a:t>
            </a:r>
            <a:r>
              <a:rPr lang="en-US" dirty="0"/>
              <a:t> Data, Stroke Data A, Stroke Data B)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Ours: used BCIC-IV-2A only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Baseline model comparison: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Original paper: compared </a:t>
            </a:r>
            <a:r>
              <a:rPr lang="en-US" dirty="0" err="1"/>
              <a:t>FBCNet</a:t>
            </a:r>
            <a:r>
              <a:rPr lang="en-US" dirty="0"/>
              <a:t> against FBCSP-SVM, </a:t>
            </a:r>
            <a:r>
              <a:rPr lang="en-US" dirty="0" err="1"/>
              <a:t>EEGNet</a:t>
            </a:r>
            <a:r>
              <a:rPr lang="en-US" dirty="0"/>
              <a:t>, </a:t>
            </a:r>
            <a:r>
              <a:rPr lang="en-US" dirty="0" err="1"/>
              <a:t>DeepConvNet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Ours: compared </a:t>
            </a:r>
            <a:r>
              <a:rPr lang="en-US" dirty="0" err="1"/>
              <a:t>FBCNet</a:t>
            </a:r>
            <a:r>
              <a:rPr lang="en-US" dirty="0"/>
              <a:t> against </a:t>
            </a:r>
            <a:r>
              <a:rPr lang="en-US" dirty="0" err="1"/>
              <a:t>EEGNet</a:t>
            </a:r>
            <a:r>
              <a:rPr lang="en-US" dirty="0"/>
              <a:t>, </a:t>
            </a:r>
            <a:r>
              <a:rPr lang="en-US" dirty="0" err="1"/>
              <a:t>ShallowConvNet</a:t>
            </a:r>
            <a:r>
              <a:rPr lang="en-US" dirty="0"/>
              <a:t>, </a:t>
            </a:r>
            <a:r>
              <a:rPr lang="en-US" dirty="0" err="1"/>
              <a:t>SCCNet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Training scheme: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Original paper: 10-fold cross validation, HO(individual)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Ours: 10-fold cross validation, HO(individual), subject independent for 9 subjects</a:t>
            </a:r>
            <a:endParaRPr dirty="0"/>
          </a:p>
        </p:txBody>
      </p:sp>
      <p:sp>
        <p:nvSpPr>
          <p:cNvPr id="123" name="Google Shape;12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Experiment setting</a:t>
            </a:r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Stage 1: 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The model was trained using only the training set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Stopped if no increase in the validation set accuracy for consecutive 200 epochs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network parameters with the best validation set accuracy were restored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Stage 2: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Training procedure was continued in the second stage wherein the model was trained with the complete training data (train + validation set)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Stopped when the validation set loss reduced below the stage 1 training set loss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To avoid infinite training in the situation of non-convergence, the maximum number of training epochs were limited to 1500 and 600 for training stage 1 and 2 respectively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967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Original: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Ours: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409236" y="1619079"/>
            <a:ext cx="8734764" cy="965877"/>
            <a:chOff x="1792224" y="2929052"/>
            <a:chExt cx="7228934" cy="752932"/>
          </a:xfrm>
        </p:grpSpPr>
        <p:pic>
          <p:nvPicPr>
            <p:cNvPr id="139" name="Google Shape;139;p13"/>
            <p:cNvPicPr preferRelativeResize="0"/>
            <p:nvPr/>
          </p:nvPicPr>
          <p:blipFill rotWithShape="1">
            <a:blip r:embed="rId3">
              <a:alphaModFix/>
            </a:blip>
            <a:srcRect l="20944" t="4234" b="59704"/>
            <a:stretch/>
          </p:blipFill>
          <p:spPr>
            <a:xfrm>
              <a:off x="1792224" y="2929052"/>
              <a:ext cx="7228934" cy="582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3"/>
            <p:cNvPicPr preferRelativeResize="0"/>
            <p:nvPr/>
          </p:nvPicPr>
          <p:blipFill rotWithShape="1">
            <a:blip r:embed="rId3">
              <a:alphaModFix/>
            </a:blip>
            <a:srcRect l="20944" t="71430" b="17998"/>
            <a:stretch/>
          </p:blipFill>
          <p:spPr>
            <a:xfrm>
              <a:off x="1792224" y="3511296"/>
              <a:ext cx="7228934" cy="1706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Google Shape;1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3593785"/>
            <a:ext cx="88296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FBCNet performance on specific subjects in subject independent scheme:</a:t>
            </a:r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0335" y="1927006"/>
            <a:ext cx="3630823" cy="218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842" y="1926750"/>
            <a:ext cx="5136653" cy="211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5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Role of Variance Layer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Variance of a filtered signal represents the spectral power in the time-series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Spatio</a:t>
            </a:r>
            <a:r>
              <a:rPr lang="en-US" dirty="0"/>
              <a:t>-temporal differences in spectral power are known class-discriminative features of MI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Difference in individual spectral characteristic may explain the lower accuracy of </a:t>
            </a:r>
            <a:r>
              <a:rPr lang="en-US" dirty="0" err="1"/>
              <a:t>FBCNet</a:t>
            </a:r>
            <a:r>
              <a:rPr lang="en-US" dirty="0"/>
              <a:t> in subject independent scheme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011" y="3375075"/>
            <a:ext cx="5837978" cy="148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implement </a:t>
            </a:r>
            <a:r>
              <a:rPr lang="en-US" dirty="0" err="1"/>
              <a:t>FBCNet</a:t>
            </a:r>
            <a:r>
              <a:rPr lang="en-US" dirty="0"/>
              <a:t> and compare it against several baseline model in different training scheme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 the original paper suggested, </a:t>
            </a:r>
            <a:r>
              <a:rPr lang="en-US" dirty="0" err="1"/>
              <a:t>FBCNet</a:t>
            </a:r>
            <a:r>
              <a:rPr lang="en-US" dirty="0"/>
              <a:t> performed well possibly by learning subject specific spectral power related feature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However, for subject independent scheme, other general-purpose architectures (</a:t>
            </a:r>
            <a:r>
              <a:rPr lang="en-US" dirty="0" err="1"/>
              <a:t>EEGNet</a:t>
            </a:r>
            <a:r>
              <a:rPr lang="en-US" dirty="0"/>
              <a:t>, </a:t>
            </a:r>
            <a:r>
              <a:rPr lang="en-US" dirty="0" err="1"/>
              <a:t>ShallowConvNet</a:t>
            </a:r>
            <a:r>
              <a:rPr lang="en-US" dirty="0"/>
              <a:t>, </a:t>
            </a:r>
            <a:r>
              <a:rPr lang="en-US" dirty="0" err="1"/>
              <a:t>SCCNet</a:t>
            </a:r>
            <a:r>
              <a:rPr lang="en-US" dirty="0"/>
              <a:t>) still out-performed </a:t>
            </a:r>
            <a:r>
              <a:rPr lang="en-US" dirty="0" err="1"/>
              <a:t>FBCNet</a:t>
            </a:r>
            <a:endParaRPr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Introduction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Method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Experiment setting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Results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Discussion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Conclusion</a:t>
            </a: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1543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i="1" dirty="0" err="1"/>
              <a:t>FBCNet</a:t>
            </a:r>
            <a:r>
              <a:rPr lang="en-US" sz="2400" i="1" dirty="0"/>
              <a:t>: A Multi-view Convolutional Neural Network for Brain-Computer Interface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Author: </a:t>
            </a:r>
            <a:r>
              <a:rPr lang="en-US" dirty="0" err="1"/>
              <a:t>Ravikiran</a:t>
            </a:r>
            <a:r>
              <a:rPr lang="en-US" dirty="0"/>
              <a:t> Mane, Effie Chew, Karen Chua, Kai </a:t>
            </a:r>
            <a:r>
              <a:rPr lang="en-US" dirty="0" err="1"/>
              <a:t>Keng</a:t>
            </a:r>
            <a:r>
              <a:rPr lang="en-US" dirty="0"/>
              <a:t> Ang, Neethu Robinson, A. P. Vinod, </a:t>
            </a:r>
            <a:r>
              <a:rPr lang="en-US" dirty="0" err="1"/>
              <a:t>Seong-Whan</a:t>
            </a:r>
            <a:r>
              <a:rPr lang="en-US" dirty="0"/>
              <a:t> Lee, </a:t>
            </a:r>
            <a:r>
              <a:rPr lang="en-US" dirty="0" err="1"/>
              <a:t>Cuntai</a:t>
            </a:r>
            <a:r>
              <a:rPr lang="en-US" dirty="0"/>
              <a:t> Guan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https://doi.org/10.48550/arXiv.2104.01233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Motor imagery-BCI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Participant performs mental rehearsal of a particular motor movement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MI-BCI systems shown promising results in post-stroke motor rehabilitation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MI-BCI challenge: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Lack of adequate training samples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Noisy high-dimensional feature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High inter-trial variance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8" name="Google Shape;6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Introduction: Current method for MI classification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Traditional machine learning method: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FBCSP-SVM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Riemannian geometry based methods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Suffer from the high susceptibility to intra-trial variance and have a high dependence on handcrafted features. 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Deep learning method: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 err="1"/>
              <a:t>EEGNet</a:t>
            </a:r>
            <a:endParaRPr sz="16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 err="1"/>
              <a:t>DeepConvNet</a:t>
            </a:r>
            <a:endParaRPr sz="1600" dirty="0"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Filter bank common spatial pattern (FBCSP)</a:t>
            </a:r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82" name="Google Shape;82;p6" descr="Architecture of Filter Bank Common Spatial Pattern (FBCSP), along with an optimal frequency band selection approach. 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937" y="1193800"/>
            <a:ext cx="70961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FBCNet architecture</a:t>
            </a:r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2852"/>
            <a:ext cx="9144000" cy="219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FBCNet architecture</a:t>
            </a:r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1"/>
          </p:nvPr>
        </p:nvSpPr>
        <p:spPr>
          <a:xfrm>
            <a:off x="4998720" y="1152475"/>
            <a:ext cx="383358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Multi-view data representation: Spectrally filtering the raw EEG with multiple narrow-band filters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The “Filter Bank” from FBCSP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Spatial transformation learning: spatial discriminative patterns  learned using a Depthwise Convolution layer</a:t>
            </a: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l="1" r="46933"/>
          <a:stretch/>
        </p:blipFill>
        <p:spPr>
          <a:xfrm>
            <a:off x="0" y="1472852"/>
            <a:ext cx="4852416" cy="219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FBCNet architecture</a:t>
            </a: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22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Temporal feature extraction:</a:t>
            </a:r>
            <a:br>
              <a:rPr lang="en-US"/>
            </a:br>
            <a:r>
              <a:rPr lang="en-US"/>
              <a:t>novel </a:t>
            </a:r>
            <a:r>
              <a:rPr lang="en-US" b="1">
                <a:solidFill>
                  <a:schemeClr val="dk1"/>
                </a:solidFill>
              </a:rPr>
              <a:t>Variance layer </a:t>
            </a:r>
            <a:r>
              <a:rPr lang="en-US"/>
              <a:t>is used to effectively extract the temporal information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Classification: </a:t>
            </a:r>
            <a:br>
              <a:rPr lang="en-US"/>
            </a:br>
            <a:r>
              <a:rPr lang="en-US"/>
              <a:t>log activation to FC layer, then passed to softmax layer to get the output probabilities of each class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l="53066"/>
          <a:stretch/>
        </p:blipFill>
        <p:spPr>
          <a:xfrm>
            <a:off x="4852416" y="1472852"/>
            <a:ext cx="4291584" cy="219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Office PowerPoint</Application>
  <PresentationFormat>如螢幕大小 (16:9)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Brain Computer Interface Term Project </vt:lpstr>
      <vt:lpstr>Outline</vt:lpstr>
      <vt:lpstr>Introduction</vt:lpstr>
      <vt:lpstr>Introduction</vt:lpstr>
      <vt:lpstr>Introduction: Current method for MI classification</vt:lpstr>
      <vt:lpstr>Filter bank common spatial pattern (FBCSP)</vt:lpstr>
      <vt:lpstr>FBCNet architecture</vt:lpstr>
      <vt:lpstr>FBCNet architecture</vt:lpstr>
      <vt:lpstr>FBCNet architecture</vt:lpstr>
      <vt:lpstr>FBCNet architecture: Variance layer</vt:lpstr>
      <vt:lpstr>Method </vt:lpstr>
      <vt:lpstr>Experiment setting</vt:lpstr>
      <vt:lpstr>Results</vt:lpstr>
      <vt:lpstr>Discussion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Computer Interface Term Project </dc:title>
  <dc:creator>PingHsuan Chao</dc:creator>
  <cp:lastModifiedBy>Administrator</cp:lastModifiedBy>
  <cp:revision>1</cp:revision>
  <dcterms:modified xsi:type="dcterms:W3CDTF">2023-06-01T13:09:34Z</dcterms:modified>
</cp:coreProperties>
</file>