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76" r:id="rId9"/>
    <p:sldId id="305" r:id="rId10"/>
    <p:sldId id="309" r:id="rId11"/>
    <p:sldId id="310" r:id="rId12"/>
    <p:sldId id="277" r:id="rId13"/>
    <p:sldId id="278" r:id="rId14"/>
    <p:sldId id="279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290" r:id="rId25"/>
    <p:sldId id="304" r:id="rId26"/>
    <p:sldId id="307" r:id="rId27"/>
    <p:sldId id="308" r:id="rId28"/>
    <p:sldId id="292" r:id="rId29"/>
    <p:sldId id="293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294" r:id="rId39"/>
    <p:sldId id="303" r:id="rId40"/>
    <p:sldId id="291" r:id="rId41"/>
    <p:sldId id="306" r:id="rId42"/>
    <p:sldId id="312" r:id="rId43"/>
    <p:sldId id="311" r:id="rId44"/>
    <p:sldId id="268" r:id="rId45"/>
    <p:sldId id="270" r:id="rId46"/>
    <p:sldId id="271" r:id="rId47"/>
    <p:sldId id="313" r:id="rId48"/>
    <p:sldId id="314" r:id="rId49"/>
    <p:sldId id="315" r:id="rId50"/>
    <p:sldId id="280" r:id="rId51"/>
    <p:sldId id="281" r:id="rId52"/>
    <p:sldId id="282" r:id="rId53"/>
    <p:sldId id="266" r:id="rId54"/>
    <p:sldId id="267" r:id="rId55"/>
    <p:sldId id="26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99EE68-3C46-4D72-BB8F-36BEF814346C}">
          <p14:sldIdLst>
            <p14:sldId id="256"/>
            <p14:sldId id="257"/>
            <p14:sldId id="258"/>
          </p14:sldIdLst>
        </p14:section>
        <p14:section name="intro" id="{1212C0ED-334C-4B1D-95EA-786D6BAA961B}">
          <p14:sldIdLst>
            <p14:sldId id="259"/>
            <p14:sldId id="263"/>
            <p14:sldId id="264"/>
            <p14:sldId id="265"/>
          </p14:sldIdLst>
        </p14:section>
        <p14:section name="Audio Model" id="{0DC41D2D-A0A8-4252-AECF-4D96B4F80434}">
          <p14:sldIdLst>
            <p14:sldId id="276"/>
            <p14:sldId id="305"/>
            <p14:sldId id="309"/>
            <p14:sldId id="310"/>
            <p14:sldId id="277"/>
            <p14:sldId id="278"/>
            <p14:sldId id="279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Text Model" id="{6EEC052B-F94F-49F8-876D-91F83FE5715B}">
          <p14:sldIdLst>
            <p14:sldId id="290"/>
            <p14:sldId id="304"/>
            <p14:sldId id="307"/>
            <p14:sldId id="308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294"/>
            <p14:sldId id="303"/>
          </p14:sldIdLst>
        </p14:section>
        <p14:section name="Image Model" id="{2A630492-2C78-473B-BA0E-8ED581E6DCED}">
          <p14:sldIdLst>
            <p14:sldId id="291"/>
            <p14:sldId id="306"/>
            <p14:sldId id="312"/>
            <p14:sldId id="311"/>
            <p14:sldId id="268"/>
            <p14:sldId id="270"/>
            <p14:sldId id="271"/>
            <p14:sldId id="313"/>
            <p14:sldId id="314"/>
            <p14:sldId id="315"/>
          </p14:sldIdLst>
        </p14:section>
        <p14:section name="system overview" id="{EC1A539A-0396-47D0-A2A6-B9B58C9119ED}">
          <p14:sldIdLst>
            <p14:sldId id="280"/>
            <p14:sldId id="281"/>
            <p14:sldId id="282"/>
          </p14:sldIdLst>
        </p14:section>
        <p14:section name="Conclusion" id="{2DD43383-BED1-4A70-9A6A-5B55A7A1DE02}">
          <p14:sldIdLst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085"/>
    <a:srgbClr val="CC128E"/>
    <a:srgbClr val="B81080"/>
    <a:srgbClr val="CE14AB"/>
    <a:srgbClr val="EC40CB"/>
    <a:srgbClr val="EB29C6"/>
    <a:srgbClr val="F169D7"/>
    <a:srgbClr val="E416BD"/>
    <a:srgbClr val="E51B9D"/>
    <a:srgbClr val="F27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547C-E2CD-40A9-8693-11E63567E9A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DC0A-D5B0-4131-AB5B-57D39D6F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4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27C62-768A-49B7-A86B-BA49821AA7F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27C62-768A-49B7-A86B-BA49821AA7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5259-494E-8C6F-1CB9-C3850A219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99787-7AF4-C718-99BC-01F0F3DF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EA9A-EA60-E7A5-DEAD-EFD8F54D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3FEA-1F24-479C-9625-5B8FDBCFEAA0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717E-5454-5D6B-E927-93EFD51B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2CED-E2A2-AE23-F941-08108D13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3C08-D092-4A5A-3658-129D015D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098EE-ACC4-48B8-6C4A-8A7B547E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45720-7ACD-56E7-831C-094E9CFC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69D8-6EE9-478C-916A-E87ABE9791F8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36EE-1165-FEA2-79BD-CDD6A060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E42F-948E-A399-077C-1BB26A32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205B5-24E5-6A96-6E2F-51DB1CCFC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608D0-2C67-4FED-715A-A45300FB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CD76-05CB-E8DC-5448-6721DDA9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D4CA-E8B6-49D5-B243-13AD8EA05FFB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78F58-4E3F-6A0A-F423-03F33115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EF0A-64FB-30BE-C386-7635B986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90D4-AD96-9645-1507-332428FB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8490-FDDC-768B-48CD-130AF933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6DAD-8A50-3550-FE38-C1AECF19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793-E930-484A-A568-9FD67031D6FD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E44-E057-25A4-CD36-19B9B042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EAB8-0064-9EC9-4B1F-BDFC0A98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FC6-AFC9-F8E8-EC63-C44B6EC8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C3A1-AD0C-8B13-19AA-62208B04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761A-9E63-DE6E-2E10-AD71F69F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FBE3-0B26-4EFE-B810-852B01866D64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986C-A07D-D047-C5BA-9C274D6A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8F2F-BE95-B060-AB2C-AF16BEEB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7A3D-2442-52A3-3878-1E92335C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5322-D8A8-67E6-3A13-1467B47C9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BEB1B-3891-623A-E5DC-74511127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7653B-4F3C-B6FF-B785-A6E099E8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1D28-CE45-4310-921C-93D9FC6F2BF6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DE85-7198-2B6F-99FE-B24CEFB0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F7D85-D3D5-70A7-3C98-6F926891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25AB-5630-3204-DD51-12757A16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6EFB-5D75-60AB-AD4B-0528EE09F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2355A-5708-F195-326A-31B95337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D57C1-E001-1E29-23C9-87EED6427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7CB21-B40E-2B1C-407D-4F1EEAC3E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0CEAD-49B7-12FF-6BDF-00528417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B19-FD44-41FD-884D-C869582285FE}" type="datetime1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4FFC9-E718-8E0B-AFB3-A423EB4F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B57CF-64C4-56F8-8DB8-4275FCAB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697C-1347-F131-592E-37F476BE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EE937-9ECC-4E31-4B94-760FFDF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EEE0-2140-46F2-AD33-1C2607A89DFB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3E52B-AFA3-BF14-112F-DC64A0CB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456B6-874C-7DE3-35AB-C310E879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A4294-2603-215E-4EC7-FF49D0E0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093-7ADA-48ED-8F46-6D9C6A66D13F}" type="datetime1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766D4-9195-6887-2D2D-18E8CCFE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0FD3-642D-79B1-99CD-05A50ED9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E01E-9516-A44B-05AE-B2211E22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2978-0768-19E6-94AF-6F652C42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00AC4-805D-D392-F9F9-39A71FF4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8165-2FF9-DE02-F5EB-7D09A1F1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3BC2-CEC5-4088-B207-9494BCE8CEBB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BA88-8E7C-55E8-51A1-C5484BB6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4F8C-660F-FD56-148C-D54A2BD5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A7AA-228F-D2BF-B7A6-5F1781CD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F92C4-88B5-949A-3EDA-42F3F67D9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58595-CC78-F458-9C87-1FD3D724C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C77D-EB8A-4584-EA1D-778D22E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A885-AB86-44B1-B3BF-031784BFFCAD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7BCDC-9D11-9D70-9E2A-5A5BE1F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AFF4D-044E-2C57-88D1-F2114537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EFB52-BEDD-6466-33E1-2C5F4208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8BA4C-4E5E-821B-A04A-D59C6ED5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ECDC-3EF6-1207-AAF8-22B96B678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D7120-C4D9-484E-91C4-131F060A0F2F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A2C0-DC52-FE74-9D04-5E46C0E6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AFAE-AE46-4C91-0904-68D826D2A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sv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svg"/><Relationship Id="rId7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9.svg"/><Relationship Id="rId7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10" Type="http://schemas.openxmlformats.org/officeDocument/2006/relationships/image" Target="../media/image36.sv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1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17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17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hyperlink" Target="https://www.kaggle.com/datasets/zeyadusf/daigt-all-data-for-competition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www.kaggle.com/competitions/llm-detect-ai-generated-text/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4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4.png"/><Relationship Id="rId7" Type="http://schemas.openxmlformats.org/officeDocument/2006/relationships/image" Target="../media/image29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9.png"/><Relationship Id="rId7" Type="http://schemas.openxmlformats.org/officeDocument/2006/relationships/image" Target="../media/image36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1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1.png"/><Relationship Id="rId7" Type="http://schemas.openxmlformats.org/officeDocument/2006/relationships/image" Target="../media/image36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17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1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6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5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svg"/><Relationship Id="rId7" Type="http://schemas.openxmlformats.org/officeDocument/2006/relationships/image" Target="../media/image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1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4.svg"/><Relationship Id="rId7" Type="http://schemas.openxmlformats.org/officeDocument/2006/relationships/image" Target="../media/image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17.svg"/><Relationship Id="rId5" Type="http://schemas.openxmlformats.org/officeDocument/2006/relationships/image" Target="../media/image29.svg"/><Relationship Id="rId10" Type="http://schemas.openxmlformats.org/officeDocument/2006/relationships/image" Target="../media/image16.png"/><Relationship Id="rId4" Type="http://schemas.openxmlformats.org/officeDocument/2006/relationships/image" Target="../media/image28.png"/><Relationship Id="rId9" Type="http://schemas.openxmlformats.org/officeDocument/2006/relationships/image" Target="../media/image36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1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2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looking at another person&#10;&#10;Description automatically generated">
            <a:extLst>
              <a:ext uri="{FF2B5EF4-FFF2-40B4-BE49-F238E27FC236}">
                <a16:creationId xmlns:a16="http://schemas.microsoft.com/office/drawing/2014/main" id="{A1F0ACDC-F27C-A430-A50D-DFD6B58F8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b="96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FECDC-6920-6C4C-9AF0-C593D03DC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CATCH THE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2D87-38A4-D288-E1F6-4E8C0121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GENERATED MEDIA DETECTION</a:t>
            </a:r>
          </a:p>
        </p:txBody>
      </p:sp>
      <p:pic>
        <p:nvPicPr>
          <p:cNvPr id="4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C7000AB0-80F4-EFDA-8AD7-2AAC3922A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6"/>
            <a:ext cx="1479262" cy="1009596"/>
          </a:xfrm>
          <a:prstGeom prst="rect">
            <a:avLst/>
          </a:prstGeom>
        </p:spPr>
      </p:pic>
      <p:pic>
        <p:nvPicPr>
          <p:cNvPr id="5" name="Picture 2" descr="A logo with a globe and text&#10;&#10;Description automatically generated">
            <a:extLst>
              <a:ext uri="{FF2B5EF4-FFF2-40B4-BE49-F238E27FC236}">
                <a16:creationId xmlns:a16="http://schemas.microsoft.com/office/drawing/2014/main" id="{FE63B89B-1EF2-F4C4-B802-F95005DF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557" y="112766"/>
            <a:ext cx="968886" cy="10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75B62-2C04-0771-1FC6-D44F2A8C0A97}"/>
              </a:ext>
            </a:extLst>
          </p:cNvPr>
          <p:cNvCxnSpPr>
            <a:cxnSpLocks/>
          </p:cNvCxnSpPr>
          <p:nvPr/>
        </p:nvCxnSpPr>
        <p:spPr>
          <a:xfrm>
            <a:off x="-156255" y="1738860"/>
            <a:ext cx="0" cy="366384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454-089F-AC2F-5C3E-0C3305E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2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10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C2FF5-D402-1818-E3B7-A81F9EA6139B}"/>
              </a:ext>
            </a:extLst>
          </p:cNvPr>
          <p:cNvSpPr txBox="1"/>
          <p:nvPr/>
        </p:nvSpPr>
        <p:spPr>
          <a:xfrm>
            <a:off x="1142938" y="1252768"/>
            <a:ext cx="10641020" cy="443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Voice Characteristics Analysis:</a:t>
            </a:r>
            <a:endParaRPr lang="en-GB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Method: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Analyses voice features such as pitch, tone, and rhythm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Voiceprint analysis, prosody analysis.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Strengths: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Captures human-like voice features.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Sensitive to contextual speech anomalies.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Natural voice variability can cause false positives.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effectiveness against highly advanced synthetic voices.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F0885-C20A-0960-77FF-0CD008555330}"/>
              </a:ext>
            </a:extLst>
          </p:cNvPr>
          <p:cNvSpPr txBox="1"/>
          <p:nvPr/>
        </p:nvSpPr>
        <p:spPr>
          <a:xfrm>
            <a:off x="465024" y="321706"/>
            <a:ext cx="8007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In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 Detection Techniques:</a:t>
            </a:r>
            <a:endParaRPr lang="en-US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173752-3ED2-952B-7E18-37B1B76A314C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Graphic 23" descr="Badge 3 with solid fill">
            <a:extLst>
              <a:ext uri="{FF2B5EF4-FFF2-40B4-BE49-F238E27FC236}">
                <a16:creationId xmlns:a16="http://schemas.microsoft.com/office/drawing/2014/main" id="{88F5A5DF-C805-C3FA-73CC-733780EB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85062A-F152-CBDA-A91B-6B8CBA7896DE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33053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>
            <a:off x="-1296082" y="7032323"/>
            <a:ext cx="308680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810315-25C6-C18D-A8F0-B806D99568F3}"/>
              </a:ext>
            </a:extLst>
          </p:cNvPr>
          <p:cNvSpPr txBox="1"/>
          <p:nvPr/>
        </p:nvSpPr>
        <p:spPr>
          <a:xfrm>
            <a:off x="1142938" y="1210377"/>
            <a:ext cx="10210856" cy="443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Models:</a:t>
            </a:r>
            <a:endParaRPr lang="en-GB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Trains models to differentiate between natural and synthetic audio.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CNNs, RNNs.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Strengths:	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Scalable and capable of handling large datasets.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Adaptive learning improves detection over 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Relies on extensive and varied training data.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Needs regular updates to handle new AI techniques.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B1809-341D-EE78-81C6-19DF3267CDFB}"/>
              </a:ext>
            </a:extLst>
          </p:cNvPr>
          <p:cNvSpPr txBox="1"/>
          <p:nvPr/>
        </p:nvSpPr>
        <p:spPr>
          <a:xfrm>
            <a:off x="465024" y="321706"/>
            <a:ext cx="8007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In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 Detection Techniques:</a:t>
            </a:r>
            <a:endParaRPr lang="en-US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83079B-159A-753D-76BF-B0F88F4DA218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Graphic 23" descr="Badge 3 with solid fill">
            <a:extLst>
              <a:ext uri="{FF2B5EF4-FFF2-40B4-BE49-F238E27FC236}">
                <a16:creationId xmlns:a16="http://schemas.microsoft.com/office/drawing/2014/main" id="{D8F425D4-AF42-44F1-42D9-51E2962F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A5CBC4-791A-312B-6980-0240FED6554F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40835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534B2-C202-42EF-2EB5-4216ADDA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FB542-50D3-7349-7EE0-3561D81AC8DC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357E0E-5E82-CD09-776B-46B795AAD02D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7043738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1CE4FB-35CB-1472-F362-D004E21C7CD7}"/>
              </a:ext>
            </a:extLst>
          </p:cNvPr>
          <p:cNvSpPr txBox="1"/>
          <p:nvPr/>
        </p:nvSpPr>
        <p:spPr>
          <a:xfrm>
            <a:off x="116939" y="292032"/>
            <a:ext cx="6443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1.Audio Model :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5EC86-2A8E-E1C8-FFF1-E02C3B9865CB}"/>
              </a:ext>
            </a:extLst>
          </p:cNvPr>
          <p:cNvSpPr txBox="1"/>
          <p:nvPr/>
        </p:nvSpPr>
        <p:spPr>
          <a:xfrm rot="5039505">
            <a:off x="-3030926" y="3797058"/>
            <a:ext cx="486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Initial Model Development:</a:t>
            </a:r>
            <a:endParaRPr lang="en-US" sz="3200" dirty="0"/>
          </a:p>
        </p:txBody>
      </p:sp>
      <p:pic>
        <p:nvPicPr>
          <p:cNvPr id="13" name="Graphic 12" descr="Badge 1 outline">
            <a:extLst>
              <a:ext uri="{FF2B5EF4-FFF2-40B4-BE49-F238E27FC236}">
                <a16:creationId xmlns:a16="http://schemas.microsoft.com/office/drawing/2014/main" id="{04C2643C-2826-E39B-2522-C073C515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36457" y="984073"/>
            <a:ext cx="584775" cy="584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F10379-8037-D1F2-1948-5BD1D0FC8C72}"/>
              </a:ext>
            </a:extLst>
          </p:cNvPr>
          <p:cNvSpPr txBox="1"/>
          <p:nvPr/>
        </p:nvSpPr>
        <p:spPr>
          <a:xfrm>
            <a:off x="728673" y="1004126"/>
            <a:ext cx="1024412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Our journey to reach the final result was divided into 3 Stages:</a:t>
            </a:r>
          </a:p>
          <a:p>
            <a:pPr lvl="1">
              <a:lnSpc>
                <a:spcPct val="15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Initial Model Development.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Utilizing Pre-trained Models.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Advanced Techniques: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First Phase.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Second Phase.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Third Phase.</a:t>
            </a:r>
          </a:p>
        </p:txBody>
      </p:sp>
      <p:pic>
        <p:nvPicPr>
          <p:cNvPr id="16" name="Graphic 15" descr="Badge 3 with solid fill">
            <a:extLst>
              <a:ext uri="{FF2B5EF4-FFF2-40B4-BE49-F238E27FC236}">
                <a16:creationId xmlns:a16="http://schemas.microsoft.com/office/drawing/2014/main" id="{BF2452CD-AE07-C454-3C95-EE100D90D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93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C5007-559D-A710-EB19-867FA3D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B47A0-E031-D6C0-B0CA-059C351C2356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FC632-8E13-F2F7-CF8D-7F663DA2AA06}"/>
              </a:ext>
            </a:extLst>
          </p:cNvPr>
          <p:cNvSpPr txBox="1"/>
          <p:nvPr/>
        </p:nvSpPr>
        <p:spPr>
          <a:xfrm>
            <a:off x="506651" y="199649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Initial Model Development:</a:t>
            </a:r>
            <a:endParaRPr lang="en-US" sz="3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3B7408-21C1-8239-4992-A9B2A6D60D9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F95CD7-99F7-8A98-D240-371B39A69148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F151B-BBFF-0723-DD1E-E0FE895E81C8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3797B7-A010-F2DD-5E65-43253D77A1A5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2966ED4-778D-6056-BC3B-AE377C332583}"/>
              </a:ext>
            </a:extLst>
          </p:cNvPr>
          <p:cNvSpPr/>
          <p:nvPr/>
        </p:nvSpPr>
        <p:spPr>
          <a:xfrm>
            <a:off x="8596348" y="305389"/>
            <a:ext cx="322318" cy="83694"/>
          </a:xfrm>
          <a:prstGeom prst="roundRect">
            <a:avLst>
              <a:gd name="adj" fmla="val 13451"/>
            </a:avLst>
          </a:prstGeom>
          <a:solidFill>
            <a:srgbClr val="F27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C85105-A58C-900B-372D-B50B3B2D00E5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3F3735-DAB7-1D85-0435-A9474C7B69B3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Graphic 22" descr="Badge 1 outline">
            <a:extLst>
              <a:ext uri="{FF2B5EF4-FFF2-40B4-BE49-F238E27FC236}">
                <a16:creationId xmlns:a16="http://schemas.microsoft.com/office/drawing/2014/main" id="{4A0FDC61-B318-F84B-B5A4-B7FFEC9EC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04" y="199649"/>
            <a:ext cx="584775" cy="5847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57F36FF-4DA0-8AA5-A2FB-177A35507BDC}"/>
              </a:ext>
            </a:extLst>
          </p:cNvPr>
          <p:cNvSpPr txBox="1"/>
          <p:nvPr/>
        </p:nvSpPr>
        <p:spPr>
          <a:xfrm>
            <a:off x="547370" y="1120426"/>
            <a:ext cx="112826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Fake-or-Real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dataset was utilized for the initial phase of this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dataset contains over 195,000 utterances, including both human and computer-generated speech. </a:t>
            </a:r>
          </a:p>
        </p:txBody>
      </p:sp>
      <p:pic>
        <p:nvPicPr>
          <p:cNvPr id="27" name="Picture 2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B4BA187-1533-FC74-1251-8E25CB10F1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6449" r="1563" b="4637"/>
          <a:stretch/>
        </p:blipFill>
        <p:spPr bwMode="auto">
          <a:xfrm>
            <a:off x="1752944" y="2779867"/>
            <a:ext cx="10022971" cy="3442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7B454E57-24F0-B1DB-5C07-20C3B584F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4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1D758-41CD-0551-F66F-BECEEA41DB4D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3E03C-CEEB-3196-FCFE-DF9D97FDD7D4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097177-F8C8-AFE6-C856-CB4E99426C44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0F6-E2AF-F0D3-4DFF-C88F9FA2B374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05A675-03A0-8558-FE86-772BE84BC502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B44046-31C6-52E2-2288-603D7030856B}"/>
              </a:ext>
            </a:extLst>
          </p:cNvPr>
          <p:cNvSpPr/>
          <p:nvPr/>
        </p:nvSpPr>
        <p:spPr>
          <a:xfrm>
            <a:off x="8596348" y="305389"/>
            <a:ext cx="473452" cy="83694"/>
          </a:xfrm>
          <a:prstGeom prst="roundRect">
            <a:avLst>
              <a:gd name="adj" fmla="val 13451"/>
            </a:avLst>
          </a:prstGeom>
          <a:solidFill>
            <a:srgbClr val="F169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BBA724-595F-686F-796C-C1A8937CCB65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A3C7C-65E0-1DFC-7724-84399FBD8477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Graphic 19" descr="Badge 1 outline">
            <a:extLst>
              <a:ext uri="{FF2B5EF4-FFF2-40B4-BE49-F238E27FC236}">
                <a16:creationId xmlns:a16="http://schemas.microsoft.com/office/drawing/2014/main" id="{2CC6E175-ABBF-4EDB-815B-A6E2CE2E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04" y="199649"/>
            <a:ext cx="584775" cy="584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8E6689-157C-50EC-39CE-CDAD9A64B331}"/>
              </a:ext>
            </a:extLst>
          </p:cNvPr>
          <p:cNvSpPr txBox="1"/>
          <p:nvPr/>
        </p:nvSpPr>
        <p:spPr>
          <a:xfrm>
            <a:off x="506651" y="199649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Initial Model Development: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985D43-6920-9C2D-164A-427CE61A745B}"/>
              </a:ext>
            </a:extLst>
          </p:cNvPr>
          <p:cNvSpPr txBox="1"/>
          <p:nvPr/>
        </p:nvSpPr>
        <p:spPr>
          <a:xfrm>
            <a:off x="528650" y="1063274"/>
            <a:ext cx="11429992" cy="4014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Engineering:</a:t>
            </a:r>
            <a:r>
              <a:rPr lang="en-US" sz="2000" b="1" dirty="0"/>
              <a:t> </a:t>
            </a:r>
          </a:p>
          <a:p>
            <a:pPr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 the feature engineering step, </a:t>
            </a:r>
            <a:r>
              <a:rPr lang="en-US" sz="1800" i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four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key audio features were extracted from the dataset:</a:t>
            </a:r>
            <a:endParaRPr lang="en-US" sz="2000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Mel-Spectrogram</a:t>
            </a:r>
            <a:r>
              <a:rPr lang="en-US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: Represents the power spectrum of sound frequencies over time, providing a visual representation of audio signals.</a:t>
            </a:r>
            <a:endParaRPr lang="en-US" sz="2000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MFCC (Mel-Frequency Cepstral Coefficients)</a:t>
            </a:r>
            <a:r>
              <a:rPr lang="en-US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: Captures the short-term power spectrum of sound, widely used in speech and audio processing.</a:t>
            </a:r>
            <a:endParaRPr lang="en-US" sz="2000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CQT (Constant-Q Transform)</a:t>
            </a:r>
            <a:r>
              <a:rPr lang="en-US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: Provides a frequency representation of the audio signal, emphasizing the musical properties.</a:t>
            </a:r>
            <a:endParaRPr lang="en-US" sz="2000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Chroma</a:t>
            </a:r>
            <a:r>
              <a:rPr lang="en-US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: Represents the twelve different pitch classes, useful in music and audio analysis.</a:t>
            </a:r>
          </a:p>
        </p:txBody>
      </p:sp>
      <p:pic>
        <p:nvPicPr>
          <p:cNvPr id="26" name="Graphic 25" descr="Badge 3 with solid fill">
            <a:extLst>
              <a:ext uri="{FF2B5EF4-FFF2-40B4-BE49-F238E27FC236}">
                <a16:creationId xmlns:a16="http://schemas.microsoft.com/office/drawing/2014/main" id="{45BA2FEC-09AF-80E2-3449-04DB3FDB1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3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1D758-41CD-0551-F66F-BECEEA41DB4D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3E03C-CEEB-3196-FCFE-DF9D97FDD7D4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097177-F8C8-AFE6-C856-CB4E99426C44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0F6-E2AF-F0D3-4DFF-C88F9FA2B374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05A675-03A0-8558-FE86-772BE84BC502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B44046-31C6-52E2-2288-603D7030856B}"/>
              </a:ext>
            </a:extLst>
          </p:cNvPr>
          <p:cNvSpPr/>
          <p:nvPr/>
        </p:nvSpPr>
        <p:spPr>
          <a:xfrm>
            <a:off x="8596348" y="305389"/>
            <a:ext cx="756658" cy="83694"/>
          </a:xfrm>
          <a:prstGeom prst="roundRect">
            <a:avLst>
              <a:gd name="adj" fmla="val 13451"/>
            </a:avLst>
          </a:prstGeom>
          <a:solidFill>
            <a:srgbClr val="EC4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BBA724-595F-686F-796C-C1A8937CCB65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A3C7C-65E0-1DFC-7724-84399FBD8477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Graphic 19" descr="Badge 1 outline">
            <a:extLst>
              <a:ext uri="{FF2B5EF4-FFF2-40B4-BE49-F238E27FC236}">
                <a16:creationId xmlns:a16="http://schemas.microsoft.com/office/drawing/2014/main" id="{2CC6E175-ABBF-4EDB-815B-A6E2CE2E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04" y="199649"/>
            <a:ext cx="584775" cy="584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7F8F54-7ACB-5EEC-4B66-97530F1879D2}"/>
              </a:ext>
            </a:extLst>
          </p:cNvPr>
          <p:cNvSpPr txBox="1"/>
          <p:nvPr/>
        </p:nvSpPr>
        <p:spPr>
          <a:xfrm>
            <a:off x="506651" y="199649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Initial Model Development: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993A4-9D7D-3410-D744-410876D846F2}"/>
              </a:ext>
            </a:extLst>
          </p:cNvPr>
          <p:cNvSpPr txBox="1"/>
          <p:nvPr/>
        </p:nvSpPr>
        <p:spPr>
          <a:xfrm>
            <a:off x="547371" y="5643142"/>
            <a:ext cx="11275614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These features were then represented as images to serve as input for the convolutional neural network (CNN).</a:t>
            </a:r>
            <a:endParaRPr lang="en-US" sz="2000" dirty="0">
              <a:effectLst/>
            </a:endParaRPr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14F675E-A744-50CB-00E2-F4556DC3B5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5069" r="1170" b="5559"/>
          <a:stretch/>
        </p:blipFill>
        <p:spPr bwMode="auto">
          <a:xfrm>
            <a:off x="742950" y="1271387"/>
            <a:ext cx="10610850" cy="3666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CD2DDEB3-F830-9686-2C3D-2F23DDB2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68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1D758-41CD-0551-F66F-BECEEA41DB4D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3E03C-CEEB-3196-FCFE-DF9D97FDD7D4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097177-F8C8-AFE6-C856-CB4E99426C44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0F6-E2AF-F0D3-4DFF-C88F9FA2B374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05A675-03A0-8558-FE86-772BE84BC502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B44046-31C6-52E2-2288-603D7030856B}"/>
              </a:ext>
            </a:extLst>
          </p:cNvPr>
          <p:cNvSpPr/>
          <p:nvPr/>
        </p:nvSpPr>
        <p:spPr>
          <a:xfrm>
            <a:off x="8596348" y="305389"/>
            <a:ext cx="1166630" cy="83694"/>
          </a:xfrm>
          <a:prstGeom prst="roundRect">
            <a:avLst>
              <a:gd name="adj" fmla="val 13451"/>
            </a:avLst>
          </a:prstGeom>
          <a:solidFill>
            <a:srgbClr val="EB29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BBA724-595F-686F-796C-C1A8937CCB65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A3C7C-65E0-1DFC-7724-84399FBD8477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Graphic 19" descr="Badge 1 outline">
            <a:extLst>
              <a:ext uri="{FF2B5EF4-FFF2-40B4-BE49-F238E27FC236}">
                <a16:creationId xmlns:a16="http://schemas.microsoft.com/office/drawing/2014/main" id="{2CC6E175-ABBF-4EDB-815B-A6E2CE2E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04" y="199649"/>
            <a:ext cx="584775" cy="584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8E6689-157C-50EC-39CE-CDAD9A64B331}"/>
              </a:ext>
            </a:extLst>
          </p:cNvPr>
          <p:cNvSpPr txBox="1"/>
          <p:nvPr/>
        </p:nvSpPr>
        <p:spPr>
          <a:xfrm>
            <a:off x="506651" y="199649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Initial Model Development: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985D43-6920-9C2D-164A-427CE61A745B}"/>
              </a:ext>
            </a:extLst>
          </p:cNvPr>
          <p:cNvSpPr txBox="1"/>
          <p:nvPr/>
        </p:nvSpPr>
        <p:spPr>
          <a:xfrm>
            <a:off x="528650" y="1077562"/>
            <a:ext cx="11699704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Architecture:</a:t>
            </a:r>
          </a:p>
          <a:p>
            <a:pPr marL="800100" lvl="1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 custom CNN model with 4 hidden layers was designed for this stage. The CNN was chosen for its ability to effectively process and extract features from image representations of audio signals.</a:t>
            </a:r>
          </a:p>
        </p:txBody>
      </p:sp>
      <p:pic>
        <p:nvPicPr>
          <p:cNvPr id="2" name="Picture 1" descr="A blue and white graph&#10;&#10;Description automatically generated">
            <a:extLst>
              <a:ext uri="{FF2B5EF4-FFF2-40B4-BE49-F238E27FC236}">
                <a16:creationId xmlns:a16="http://schemas.microsoft.com/office/drawing/2014/main" id="{A69E2493-D939-D41E-A0C9-E5168BB2C0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1408" r="15535"/>
          <a:stretch/>
        </p:blipFill>
        <p:spPr bwMode="auto">
          <a:xfrm>
            <a:off x="7115520" y="2536531"/>
            <a:ext cx="4104591" cy="4321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phic 3" descr="Badge outline">
            <a:extLst>
              <a:ext uri="{FF2B5EF4-FFF2-40B4-BE49-F238E27FC236}">
                <a16:creationId xmlns:a16="http://schemas.microsoft.com/office/drawing/2014/main" id="{832DE4F8-1665-41C8-1DA3-9DBCC4320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48918" y="1487802"/>
            <a:ext cx="585747" cy="585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F951C-C0F8-BDF7-A4C0-36DD9EAF61BD}"/>
              </a:ext>
            </a:extLst>
          </p:cNvPr>
          <p:cNvSpPr txBox="1"/>
          <p:nvPr/>
        </p:nvSpPr>
        <p:spPr>
          <a:xfrm rot="4791667">
            <a:off x="-3194738" y="3643365"/>
            <a:ext cx="513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Utilizing Pre-trained Models:</a:t>
            </a:r>
            <a:endParaRPr lang="en-US" sz="3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72F22FB-90FA-4C99-1449-1619C2DF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32" y="3424526"/>
            <a:ext cx="59948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62E1DE1C-23F0-3AB5-917E-0AE930F62D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8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EA0ABC-F273-7F0E-006A-98D0C4BB702B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BFC663-1F52-9E6B-642F-0537ED7E6CA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C41FA-DAA8-B9C5-0B66-CD0D138F1397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3164BC-D963-6F8C-251B-987C59FF01F0}"/>
                </a:ext>
              </a:extLst>
            </p:cNvPr>
            <p:cNvSpPr/>
            <p:nvPr/>
          </p:nvSpPr>
          <p:spPr>
            <a:xfrm rot="16200000">
              <a:off x="10339709" y="-197142"/>
              <a:ext cx="152093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043CE-A090-FAA1-E304-B8BFA54FC7A7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759DB-2E23-04CA-FD04-4C5016B06606}"/>
              </a:ext>
            </a:extLst>
          </p:cNvPr>
          <p:cNvSpPr/>
          <p:nvPr/>
        </p:nvSpPr>
        <p:spPr>
          <a:xfrm>
            <a:off x="8596347" y="305389"/>
            <a:ext cx="1725663" cy="66859"/>
          </a:xfrm>
          <a:prstGeom prst="roundRect">
            <a:avLst>
              <a:gd name="adj" fmla="val 13451"/>
            </a:avLst>
          </a:prstGeom>
          <a:solidFill>
            <a:srgbClr val="EC4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8AA87-3BA0-EB34-4517-CAEB79F78AD2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7714E-D5F0-E003-9F62-CC8E3EE439A3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D2B6AEAE-9FCA-F952-8AB1-BD65AA328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37791" y="-557602"/>
            <a:ext cx="584775" cy="584775"/>
          </a:xfrm>
          <a:prstGeom prst="rect">
            <a:avLst/>
          </a:prstGeom>
        </p:spPr>
      </p:pic>
      <p:pic>
        <p:nvPicPr>
          <p:cNvPr id="28" name="Graphic 27" descr="Badge outline">
            <a:extLst>
              <a:ext uri="{FF2B5EF4-FFF2-40B4-BE49-F238E27FC236}">
                <a16:creationId xmlns:a16="http://schemas.microsoft.com/office/drawing/2014/main" id="{981FAF83-52EE-3C0A-3E69-6A7E419E5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3261" y="205727"/>
            <a:ext cx="585747" cy="5857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CA594A-2C60-26E6-8E88-A467692F2385}"/>
              </a:ext>
            </a:extLst>
          </p:cNvPr>
          <p:cNvSpPr txBox="1"/>
          <p:nvPr/>
        </p:nvSpPr>
        <p:spPr>
          <a:xfrm>
            <a:off x="530327" y="229319"/>
            <a:ext cx="513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Utilizing Pre-trained Models: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A16694-671C-0A93-A3CF-BDA1AA5FDFB5}"/>
              </a:ext>
            </a:extLst>
          </p:cNvPr>
          <p:cNvSpPr txBox="1"/>
          <p:nvPr/>
        </p:nvSpPr>
        <p:spPr>
          <a:xfrm>
            <a:off x="-2493736" y="-557602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Initial Model Development: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B589F-252E-67C3-90AE-D4605D2B7F08}"/>
              </a:ext>
            </a:extLst>
          </p:cNvPr>
          <p:cNvSpPr txBox="1"/>
          <p:nvPr/>
        </p:nvSpPr>
        <p:spPr>
          <a:xfrm>
            <a:off x="530326" y="1196504"/>
            <a:ext cx="11085411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Feature Engineering: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same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 and feature extraction techniques were used in this stage to maintain consistency and ensure comparability of results.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Architecture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VGG-16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A deep convolutional network known for its performance in image classification tasks.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FFE840A-2CAD-2CA6-FACE-7F7D5628F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56"/>
          <a:stretch/>
        </p:blipFill>
        <p:spPr bwMode="auto">
          <a:xfrm>
            <a:off x="7580118" y="3303869"/>
            <a:ext cx="3351253" cy="355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ABE683A-E9C9-EDAB-2565-820B4FCD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24" y="3847867"/>
            <a:ext cx="6659285" cy="212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E33C2F0C-43E3-1347-1A4C-A7F711B15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17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BFC663-1F52-9E6B-642F-0537ED7E6CA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C41FA-DAA8-B9C5-0B66-CD0D138F1397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3164BC-D963-6F8C-251B-987C59FF01F0}"/>
                </a:ext>
              </a:extLst>
            </p:cNvPr>
            <p:cNvSpPr/>
            <p:nvPr/>
          </p:nvSpPr>
          <p:spPr>
            <a:xfrm rot="16200000">
              <a:off x="10339709" y="-197142"/>
              <a:ext cx="152093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043CE-A090-FAA1-E304-B8BFA54FC7A7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759DB-2E23-04CA-FD04-4C5016B06606}"/>
              </a:ext>
            </a:extLst>
          </p:cNvPr>
          <p:cNvSpPr/>
          <p:nvPr/>
        </p:nvSpPr>
        <p:spPr>
          <a:xfrm>
            <a:off x="8596347" y="305389"/>
            <a:ext cx="2335021" cy="66859"/>
          </a:xfrm>
          <a:prstGeom prst="roundRect">
            <a:avLst>
              <a:gd name="adj" fmla="val 13451"/>
            </a:avLst>
          </a:prstGeom>
          <a:solidFill>
            <a:srgbClr val="CC1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8AA87-3BA0-EB34-4517-CAEB79F78AD2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7714E-D5F0-E003-9F62-CC8E3EE439A3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EA0ABC-F273-7F0E-006A-98D0C4BB702B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Graphic 27" descr="Badge outline">
            <a:extLst>
              <a:ext uri="{FF2B5EF4-FFF2-40B4-BE49-F238E27FC236}">
                <a16:creationId xmlns:a16="http://schemas.microsoft.com/office/drawing/2014/main" id="{981FAF83-52EE-3C0A-3E69-6A7E419E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261" y="220015"/>
            <a:ext cx="585747" cy="5857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CA594A-2C60-26E6-8E88-A467692F2385}"/>
              </a:ext>
            </a:extLst>
          </p:cNvPr>
          <p:cNvSpPr txBox="1"/>
          <p:nvPr/>
        </p:nvSpPr>
        <p:spPr>
          <a:xfrm>
            <a:off x="530327" y="229319"/>
            <a:ext cx="513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Utilizing Pre-trained Models: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B589F-252E-67C3-90AE-D4605D2B7F08}"/>
              </a:ext>
            </a:extLst>
          </p:cNvPr>
          <p:cNvSpPr txBox="1"/>
          <p:nvPr/>
        </p:nvSpPr>
        <p:spPr>
          <a:xfrm>
            <a:off x="530326" y="1196504"/>
            <a:ext cx="11085411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Architecture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MobileNet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A lightweight and efficient model designed for mobile and embedded vision applications.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068AF-617A-E74B-4099-08E533A308F6}"/>
              </a:ext>
            </a:extLst>
          </p:cNvPr>
          <p:cNvSpPr txBox="1"/>
          <p:nvPr/>
        </p:nvSpPr>
        <p:spPr>
          <a:xfrm rot="4476696">
            <a:off x="-3773060" y="4272187"/>
            <a:ext cx="591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Advanced Techniques:</a:t>
            </a:r>
          </a:p>
        </p:txBody>
      </p:sp>
      <p:pic>
        <p:nvPicPr>
          <p:cNvPr id="10" name="Picture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B9FA6146-6589-FF62-519A-174350970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t="1122" r="14302" b="397"/>
          <a:stretch/>
        </p:blipFill>
        <p:spPr bwMode="auto">
          <a:xfrm>
            <a:off x="7272343" y="2824167"/>
            <a:ext cx="3659028" cy="37147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3208E-26F5-4CCA-A27A-9FE079F1F68D}"/>
              </a:ext>
            </a:extLst>
          </p:cNvPr>
          <p:cNvSpPr txBox="1"/>
          <p:nvPr/>
        </p:nvSpPr>
        <p:spPr>
          <a:xfrm>
            <a:off x="-1430698" y="421789"/>
            <a:ext cx="1290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First Phase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D945DB5-CB51-6D44-7AB1-FA87EE04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6" y="3429000"/>
            <a:ext cx="6517284" cy="21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Badge 3 with solid fill">
            <a:extLst>
              <a:ext uri="{FF2B5EF4-FFF2-40B4-BE49-F238E27FC236}">
                <a16:creationId xmlns:a16="http://schemas.microsoft.com/office/drawing/2014/main" id="{CA37BDE3-23DC-BC4C-8BBD-C3531FD57B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  <p:pic>
        <p:nvPicPr>
          <p:cNvPr id="14" name="Graphic 13" descr="Badge 3 outline">
            <a:extLst>
              <a:ext uri="{FF2B5EF4-FFF2-40B4-BE49-F238E27FC236}">
                <a16:creationId xmlns:a16="http://schemas.microsoft.com/office/drawing/2014/main" id="{97C568BA-C6B2-BE8C-CFC3-ED20361219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00507" y="-266121"/>
            <a:ext cx="585748" cy="5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5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19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BFC663-1F52-9E6B-642F-0537ED7E6CA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C41FA-DAA8-B9C5-0B66-CD0D138F1397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3164BC-D963-6F8C-251B-987C59FF01F0}"/>
                </a:ext>
              </a:extLst>
            </p:cNvPr>
            <p:cNvSpPr/>
            <p:nvPr/>
          </p:nvSpPr>
          <p:spPr>
            <a:xfrm rot="16200000">
              <a:off x="10339709" y="-197142"/>
              <a:ext cx="152093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043CE-A090-FAA1-E304-B8BFA54FC7A7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759DB-2E23-04CA-FD04-4C5016B06606}"/>
              </a:ext>
            </a:extLst>
          </p:cNvPr>
          <p:cNvSpPr/>
          <p:nvPr/>
        </p:nvSpPr>
        <p:spPr>
          <a:xfrm>
            <a:off x="8596348" y="305389"/>
            <a:ext cx="2546686" cy="66859"/>
          </a:xfrm>
          <a:prstGeom prst="roundRect">
            <a:avLst>
              <a:gd name="adj" fmla="val 13451"/>
            </a:avLst>
          </a:prstGeom>
          <a:solidFill>
            <a:srgbClr val="CE1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8AA87-3BA0-EB34-4517-CAEB79F78AD2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7714E-D5F0-E003-9F62-CC8E3EE439A3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EA0ABC-F273-7F0E-006A-98D0C4BB702B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Graphic 27" descr="Badge outline">
            <a:extLst>
              <a:ext uri="{FF2B5EF4-FFF2-40B4-BE49-F238E27FC236}">
                <a16:creationId xmlns:a16="http://schemas.microsoft.com/office/drawing/2014/main" id="{981FAF83-52EE-3C0A-3E69-6A7E419E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14881" y="-751539"/>
            <a:ext cx="585747" cy="5857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CA594A-2C60-26E6-8E88-A467692F2385}"/>
              </a:ext>
            </a:extLst>
          </p:cNvPr>
          <p:cNvSpPr txBox="1"/>
          <p:nvPr/>
        </p:nvSpPr>
        <p:spPr>
          <a:xfrm>
            <a:off x="-941293" y="-742235"/>
            <a:ext cx="513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Utilizing Pre-trained Models: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B589F-252E-67C3-90AE-D4605D2B7F08}"/>
              </a:ext>
            </a:extLst>
          </p:cNvPr>
          <p:cNvSpPr txBox="1"/>
          <p:nvPr/>
        </p:nvSpPr>
        <p:spPr>
          <a:xfrm>
            <a:off x="528199" y="1109419"/>
            <a:ext cx="11412055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enhance the model’s generalization capability, four additional datasets were incorporated: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SceneFake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Contains various synthetic and real audio samples.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Wild: Includes real-world audio data, providing a diverse range of speech samples.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ASVspoof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Focuses on spoofing attacks, providing data for both logical and physical access scenarios.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ASVspoof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2021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An updated dataset with more challenging spoofing scenarios.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Architecture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Wav2Vec2.0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model was chosen for its state-of-the-art performance in speech recognition tasks. This model uses a large amount of unlabeled data to learn high-quality speech representations.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068AF-617A-E74B-4099-08E533A308F6}"/>
              </a:ext>
            </a:extLst>
          </p:cNvPr>
          <p:cNvSpPr txBox="1"/>
          <p:nvPr/>
        </p:nvSpPr>
        <p:spPr>
          <a:xfrm>
            <a:off x="528199" y="246566"/>
            <a:ext cx="506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Advanced Techniques: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0DB45-0CDD-70E8-5AEF-3944A741FA36}"/>
              </a:ext>
            </a:extLst>
          </p:cNvPr>
          <p:cNvSpPr txBox="1"/>
          <p:nvPr/>
        </p:nvSpPr>
        <p:spPr>
          <a:xfrm>
            <a:off x="4498617" y="421789"/>
            <a:ext cx="1290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First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8C409-A084-DE8C-719D-9EB8F221E6CC}"/>
              </a:ext>
            </a:extLst>
          </p:cNvPr>
          <p:cNvSpPr txBox="1"/>
          <p:nvPr/>
        </p:nvSpPr>
        <p:spPr>
          <a:xfrm>
            <a:off x="-1578346" y="574189"/>
            <a:ext cx="1578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Second Phase</a:t>
            </a:r>
          </a:p>
        </p:txBody>
      </p:sp>
      <p:pic>
        <p:nvPicPr>
          <p:cNvPr id="14" name="Graphic 13" descr="Badge 3 with solid fill">
            <a:extLst>
              <a:ext uri="{FF2B5EF4-FFF2-40B4-BE49-F238E27FC236}">
                <a16:creationId xmlns:a16="http://schemas.microsoft.com/office/drawing/2014/main" id="{428F3BC4-26E3-BFFB-D5FC-CB5980194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  <p:pic>
        <p:nvPicPr>
          <p:cNvPr id="15" name="Graphic 14" descr="Badge 3 outline">
            <a:extLst>
              <a:ext uri="{FF2B5EF4-FFF2-40B4-BE49-F238E27FC236}">
                <a16:creationId xmlns:a16="http://schemas.microsoft.com/office/drawing/2014/main" id="{9A682123-C7DF-52CF-CE4D-8147078F3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558" y="219665"/>
            <a:ext cx="585748" cy="5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university&#10;&#10;Description automatically generated">
            <a:extLst>
              <a:ext uri="{FF2B5EF4-FFF2-40B4-BE49-F238E27FC236}">
                <a16:creationId xmlns:a16="http://schemas.microsoft.com/office/drawing/2014/main" id="{332D44CB-BCFA-1B8F-C442-36D834D7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6"/>
            <a:ext cx="1479262" cy="1009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39C3F-13FA-6231-3159-970FDBCC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557" y="112766"/>
            <a:ext cx="968886" cy="10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748F3F-62A0-9D70-CEE4-25BFA6A3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31" y="1336675"/>
            <a:ext cx="10515600" cy="1325563"/>
          </a:xfrm>
        </p:spPr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D1620-2261-F0AD-6086-0F6C1E837BA6}"/>
              </a:ext>
            </a:extLst>
          </p:cNvPr>
          <p:cNvSpPr txBox="1"/>
          <p:nvPr/>
        </p:nvSpPr>
        <p:spPr>
          <a:xfrm>
            <a:off x="-439340" y="2420355"/>
            <a:ext cx="6897290" cy="377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marR="0" lvl="3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Romani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Nasrat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Shawqi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Ahmed Mohamed Ali.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Zeyad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Elsayed Abdel-Azim.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Sara Reda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Moatamed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Reham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Moustafa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Ali.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Rawan Abdel-Aziz Ahmed.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Abdallah Mohammed Abdel-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monnem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Mohannad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Ayman salah.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Mohammed Abdallah Abdel-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salam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DA175-AD77-A4CF-8997-6E89FB8CFAD8}"/>
              </a:ext>
            </a:extLst>
          </p:cNvPr>
          <p:cNvSpPr txBox="1"/>
          <p:nvPr/>
        </p:nvSpPr>
        <p:spPr>
          <a:xfrm>
            <a:off x="6986588" y="4382503"/>
            <a:ext cx="63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 Supervision  :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5687906-05FB-1473-DB41-61FF42D4C5CB}"/>
              </a:ext>
            </a:extLst>
          </p:cNvPr>
          <p:cNvSpPr txBox="1">
            <a:spLocks/>
          </p:cNvSpPr>
          <p:nvPr/>
        </p:nvSpPr>
        <p:spPr>
          <a:xfrm>
            <a:off x="7115175" y="4845064"/>
            <a:ext cx="4443411" cy="13525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Dr. </a:t>
            </a:r>
            <a:r>
              <a:rPr lang="en-US" sz="2000" dirty="0" err="1">
                <a:solidFill>
                  <a:schemeClr val="tx1"/>
                </a:solidFill>
              </a:rPr>
              <a:t>Eman</a:t>
            </a:r>
            <a:r>
              <a:rPr lang="en-US" sz="2000" dirty="0">
                <a:solidFill>
                  <a:schemeClr val="tx1"/>
                </a:solidFill>
              </a:rPr>
              <a:t> Abdel-</a:t>
            </a:r>
            <a:r>
              <a:rPr lang="en-US" sz="2000" dirty="0" err="1">
                <a:solidFill>
                  <a:schemeClr val="tx1"/>
                </a:solidFill>
              </a:rPr>
              <a:t>Latef</a:t>
            </a:r>
            <a:r>
              <a:rPr lang="en-US" sz="2000" dirty="0">
                <a:solidFill>
                  <a:schemeClr val="tx1"/>
                </a:solidFill>
              </a:rPr>
              <a:t> 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Eng. Sahar Mohamed.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8F96FF-50E7-5CA1-24A1-70122D08030E}"/>
              </a:ext>
            </a:extLst>
          </p:cNvPr>
          <p:cNvCxnSpPr>
            <a:cxnSpLocks/>
          </p:cNvCxnSpPr>
          <p:nvPr/>
        </p:nvCxnSpPr>
        <p:spPr>
          <a:xfrm>
            <a:off x="6742783" y="4193848"/>
            <a:ext cx="0" cy="167589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DBBEF-05BA-EBF7-A2D6-0377531D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4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BFC663-1F52-9E6B-642F-0537ED7E6CA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C41FA-DAA8-B9C5-0B66-CD0D138F1397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3164BC-D963-6F8C-251B-987C59FF01F0}"/>
                </a:ext>
              </a:extLst>
            </p:cNvPr>
            <p:cNvSpPr/>
            <p:nvPr/>
          </p:nvSpPr>
          <p:spPr>
            <a:xfrm rot="16200000">
              <a:off x="10339709" y="-197142"/>
              <a:ext cx="152093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043CE-A090-FAA1-E304-B8BFA54FC7A7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759DB-2E23-04CA-FD04-4C5016B06606}"/>
              </a:ext>
            </a:extLst>
          </p:cNvPr>
          <p:cNvSpPr/>
          <p:nvPr/>
        </p:nvSpPr>
        <p:spPr>
          <a:xfrm>
            <a:off x="8596348" y="305389"/>
            <a:ext cx="2757452" cy="66859"/>
          </a:xfrm>
          <a:prstGeom prst="roundRect">
            <a:avLst>
              <a:gd name="adj" fmla="val 13451"/>
            </a:avLst>
          </a:prstGeom>
          <a:solidFill>
            <a:srgbClr val="B81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8AA87-3BA0-EB34-4517-CAEB79F78AD2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7714E-D5F0-E003-9F62-CC8E3EE439A3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EA0ABC-F273-7F0E-006A-98D0C4BB702B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Graphic 27" descr="Badge outline">
            <a:extLst>
              <a:ext uri="{FF2B5EF4-FFF2-40B4-BE49-F238E27FC236}">
                <a16:creationId xmlns:a16="http://schemas.microsoft.com/office/drawing/2014/main" id="{981FAF83-52EE-3C0A-3E69-6A7E419E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14881" y="-751539"/>
            <a:ext cx="585747" cy="5857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CA594A-2C60-26E6-8E88-A467692F2385}"/>
              </a:ext>
            </a:extLst>
          </p:cNvPr>
          <p:cNvSpPr txBox="1"/>
          <p:nvPr/>
        </p:nvSpPr>
        <p:spPr>
          <a:xfrm>
            <a:off x="-941293" y="-742235"/>
            <a:ext cx="513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Utilizing Pre-trained Models: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B589F-252E-67C3-90AE-D4605D2B7F08}"/>
              </a:ext>
            </a:extLst>
          </p:cNvPr>
          <p:cNvSpPr txBox="1"/>
          <p:nvPr/>
        </p:nvSpPr>
        <p:spPr>
          <a:xfrm>
            <a:off x="528199" y="1109419"/>
            <a:ext cx="11412055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was trained on a combination of three datasets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SceneFake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In The Wild) simultaneously to further improve generalization.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Accuracy: 99%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Validation Accuracy: 99%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Testing Accuracy: 99%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Although the combined training resulted in high accuracy, the model exhibited poor generalization when tested on entirely new and unseen data, indicating overfitting to the combined dataset.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068AF-617A-E74B-4099-08E533A308F6}"/>
              </a:ext>
            </a:extLst>
          </p:cNvPr>
          <p:cNvSpPr txBox="1"/>
          <p:nvPr/>
        </p:nvSpPr>
        <p:spPr>
          <a:xfrm>
            <a:off x="528199" y="246566"/>
            <a:ext cx="506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Advanced Techniques:</a:t>
            </a:r>
          </a:p>
        </p:txBody>
      </p:sp>
      <p:pic>
        <p:nvPicPr>
          <p:cNvPr id="3" name="Graphic 2" descr="Badge 3 outline">
            <a:extLst>
              <a:ext uri="{FF2B5EF4-FFF2-40B4-BE49-F238E27FC236}">
                <a16:creationId xmlns:a16="http://schemas.microsoft.com/office/drawing/2014/main" id="{15009677-B2F6-467E-87A1-CB464931C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3261" y="205373"/>
            <a:ext cx="585748" cy="585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70DB45-0CDD-70E8-5AEF-3944A741FA36}"/>
              </a:ext>
            </a:extLst>
          </p:cNvPr>
          <p:cNvSpPr txBox="1"/>
          <p:nvPr/>
        </p:nvSpPr>
        <p:spPr>
          <a:xfrm>
            <a:off x="4584345" y="-396389"/>
            <a:ext cx="1290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First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8C409-A084-DE8C-719D-9EB8F221E6CC}"/>
              </a:ext>
            </a:extLst>
          </p:cNvPr>
          <p:cNvSpPr txBox="1"/>
          <p:nvPr/>
        </p:nvSpPr>
        <p:spPr>
          <a:xfrm>
            <a:off x="4482643" y="444289"/>
            <a:ext cx="1578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Second Phase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BE2C8-9C36-E35E-7EAD-7381B21391AA}"/>
              </a:ext>
            </a:extLst>
          </p:cNvPr>
          <p:cNvSpPr txBox="1"/>
          <p:nvPr/>
        </p:nvSpPr>
        <p:spPr>
          <a:xfrm>
            <a:off x="-1468025" y="1205337"/>
            <a:ext cx="1578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Third Phase</a:t>
            </a:r>
          </a:p>
        </p:txBody>
      </p:sp>
      <p:pic>
        <p:nvPicPr>
          <p:cNvPr id="14" name="Graphic 13" descr="Badge 3 with solid fill">
            <a:extLst>
              <a:ext uri="{FF2B5EF4-FFF2-40B4-BE49-F238E27FC236}">
                <a16:creationId xmlns:a16="http://schemas.microsoft.com/office/drawing/2014/main" id="{94190CFA-C2E4-405B-30B4-F26B64ED1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9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BFC663-1F52-9E6B-642F-0537ED7E6CA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C41FA-DAA8-B9C5-0B66-CD0D138F1397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3164BC-D963-6F8C-251B-987C59FF01F0}"/>
                </a:ext>
              </a:extLst>
            </p:cNvPr>
            <p:cNvSpPr/>
            <p:nvPr/>
          </p:nvSpPr>
          <p:spPr>
            <a:xfrm rot="16200000">
              <a:off x="10339709" y="-197142"/>
              <a:ext cx="152093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043CE-A090-FAA1-E304-B8BFA54FC7A7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759DB-2E23-04CA-FD04-4C5016B06606}"/>
              </a:ext>
            </a:extLst>
          </p:cNvPr>
          <p:cNvSpPr/>
          <p:nvPr/>
        </p:nvSpPr>
        <p:spPr>
          <a:xfrm>
            <a:off x="8596348" y="305389"/>
            <a:ext cx="3106026" cy="66859"/>
          </a:xfrm>
          <a:prstGeom prst="roundRect">
            <a:avLst>
              <a:gd name="adj" fmla="val 13451"/>
            </a:avLst>
          </a:prstGeom>
          <a:solidFill>
            <a:srgbClr val="CC1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8AA87-3BA0-EB34-4517-CAEB79F78AD2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7714E-D5F0-E003-9F62-CC8E3EE439A3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EA0ABC-F273-7F0E-006A-98D0C4BB702B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1B589F-252E-67C3-90AE-D4605D2B7F08}"/>
              </a:ext>
            </a:extLst>
          </p:cNvPr>
          <p:cNvSpPr txBox="1"/>
          <p:nvPr/>
        </p:nvSpPr>
        <p:spPr>
          <a:xfrm>
            <a:off x="528199" y="1109419"/>
            <a:ext cx="11412055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address the overfitting issue, the model was trained on the Logical Access (LA) and Physical Access (PA) data from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ASVspoof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2021 dataset, focusing on different types of spoofing attacks.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068AF-617A-E74B-4099-08E533A308F6}"/>
              </a:ext>
            </a:extLst>
          </p:cNvPr>
          <p:cNvSpPr txBox="1"/>
          <p:nvPr/>
        </p:nvSpPr>
        <p:spPr>
          <a:xfrm>
            <a:off x="528199" y="246566"/>
            <a:ext cx="506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Advanced Techniques:</a:t>
            </a:r>
          </a:p>
        </p:txBody>
      </p:sp>
      <p:pic>
        <p:nvPicPr>
          <p:cNvPr id="3" name="Graphic 2" descr="Badge 3 outline">
            <a:extLst>
              <a:ext uri="{FF2B5EF4-FFF2-40B4-BE49-F238E27FC236}">
                <a16:creationId xmlns:a16="http://schemas.microsoft.com/office/drawing/2014/main" id="{15009677-B2F6-467E-87A1-CB464931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261" y="205373"/>
            <a:ext cx="585748" cy="5857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58C409-A084-DE8C-719D-9EB8F221E6CC}"/>
              </a:ext>
            </a:extLst>
          </p:cNvPr>
          <p:cNvSpPr txBox="1"/>
          <p:nvPr/>
        </p:nvSpPr>
        <p:spPr>
          <a:xfrm>
            <a:off x="4441553" y="-400304"/>
            <a:ext cx="1578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Second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866D8-7182-6F46-1327-A945C4799923}"/>
              </a:ext>
            </a:extLst>
          </p:cNvPr>
          <p:cNvSpPr txBox="1"/>
          <p:nvPr/>
        </p:nvSpPr>
        <p:spPr>
          <a:xfrm>
            <a:off x="4482643" y="421803"/>
            <a:ext cx="1578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Third Phase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31C235-7204-376C-4693-873DE7D77B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96"/>
          <a:stretch/>
        </p:blipFill>
        <p:spPr bwMode="auto">
          <a:xfrm>
            <a:off x="7713601" y="3346471"/>
            <a:ext cx="3217770" cy="33481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BA68E6-6E05-7197-2FDF-233CC692C407}"/>
              </a:ext>
            </a:extLst>
          </p:cNvPr>
          <p:cNvSpPr txBox="1"/>
          <p:nvPr/>
        </p:nvSpPr>
        <p:spPr>
          <a:xfrm>
            <a:off x="4441553" y="6356350"/>
            <a:ext cx="32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ASVspoof</a:t>
            </a:r>
            <a:r>
              <a:rPr lang="en-US" sz="18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2021 DF Testing</a:t>
            </a:r>
            <a:endParaRPr lang="en-US" b="1" i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148F2C-2FDB-99A8-56C2-8583A7F8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3" y="3445983"/>
            <a:ext cx="6255166" cy="24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Badge 3 with solid fill">
            <a:extLst>
              <a:ext uri="{FF2B5EF4-FFF2-40B4-BE49-F238E27FC236}">
                <a16:creationId xmlns:a16="http://schemas.microsoft.com/office/drawing/2014/main" id="{39A9E1A8-A612-40E0-734E-02FC0DB4B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3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BFC663-1F52-9E6B-642F-0537ED7E6CA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C41FA-DAA8-B9C5-0B66-CD0D138F1397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3164BC-D963-6F8C-251B-987C59FF01F0}"/>
                </a:ext>
              </a:extLst>
            </p:cNvPr>
            <p:cNvSpPr/>
            <p:nvPr/>
          </p:nvSpPr>
          <p:spPr>
            <a:xfrm rot="16200000">
              <a:off x="10339709" y="-197142"/>
              <a:ext cx="152093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043CE-A090-FAA1-E304-B8BFA54FC7A7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759DB-2E23-04CA-FD04-4C5016B06606}"/>
              </a:ext>
            </a:extLst>
          </p:cNvPr>
          <p:cNvSpPr/>
          <p:nvPr/>
        </p:nvSpPr>
        <p:spPr>
          <a:xfrm>
            <a:off x="8596348" y="305389"/>
            <a:ext cx="3343906" cy="66859"/>
          </a:xfrm>
          <a:prstGeom prst="roundRect">
            <a:avLst>
              <a:gd name="adj" fmla="val 13451"/>
            </a:avLst>
          </a:prstGeom>
          <a:solidFill>
            <a:srgbClr val="A010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8AA87-3BA0-EB34-4517-CAEB79F78AD2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7714E-D5F0-E003-9F62-CC8E3EE439A3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EA0ABC-F273-7F0E-006A-98D0C4BB702B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1B589F-252E-67C3-90AE-D4605D2B7F08}"/>
              </a:ext>
            </a:extLst>
          </p:cNvPr>
          <p:cNvSpPr txBox="1"/>
          <p:nvPr/>
        </p:nvSpPr>
        <p:spPr>
          <a:xfrm>
            <a:off x="528199" y="1109419"/>
            <a:ext cx="11412055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068AF-617A-E74B-4099-08E533A308F6}"/>
              </a:ext>
            </a:extLst>
          </p:cNvPr>
          <p:cNvSpPr txBox="1"/>
          <p:nvPr/>
        </p:nvSpPr>
        <p:spPr>
          <a:xfrm>
            <a:off x="528199" y="246566"/>
            <a:ext cx="506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Advanced Techniques:</a:t>
            </a:r>
          </a:p>
        </p:txBody>
      </p:sp>
      <p:pic>
        <p:nvPicPr>
          <p:cNvPr id="3" name="Graphic 2" descr="Badge 3 outline">
            <a:extLst>
              <a:ext uri="{FF2B5EF4-FFF2-40B4-BE49-F238E27FC236}">
                <a16:creationId xmlns:a16="http://schemas.microsoft.com/office/drawing/2014/main" id="{15009677-B2F6-467E-87A1-CB464931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261" y="205373"/>
            <a:ext cx="585748" cy="5857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58C409-A084-DE8C-719D-9EB8F221E6CC}"/>
              </a:ext>
            </a:extLst>
          </p:cNvPr>
          <p:cNvSpPr txBox="1"/>
          <p:nvPr/>
        </p:nvSpPr>
        <p:spPr>
          <a:xfrm>
            <a:off x="4441553" y="-400304"/>
            <a:ext cx="1578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Second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866D8-7182-6F46-1327-A945C4799923}"/>
              </a:ext>
            </a:extLst>
          </p:cNvPr>
          <p:cNvSpPr txBox="1"/>
          <p:nvPr/>
        </p:nvSpPr>
        <p:spPr>
          <a:xfrm>
            <a:off x="4482643" y="421803"/>
            <a:ext cx="1578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Third Phase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BA68E6-6E05-7197-2FDF-233CC692C407}"/>
              </a:ext>
            </a:extLst>
          </p:cNvPr>
          <p:cNvSpPr txBox="1"/>
          <p:nvPr/>
        </p:nvSpPr>
        <p:spPr>
          <a:xfrm>
            <a:off x="4398689" y="5856274"/>
            <a:ext cx="32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ASVspoof</a:t>
            </a:r>
            <a:r>
              <a:rPr lang="en-US" sz="18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2019 DF Testing</a:t>
            </a:r>
            <a:endParaRPr lang="en-US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A89D0-575A-C300-C659-6642562393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r="15610"/>
          <a:stretch/>
        </p:blipFill>
        <p:spPr bwMode="auto">
          <a:xfrm>
            <a:off x="7721668" y="1892122"/>
            <a:ext cx="3835081" cy="39999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D4BB810-2BE6-0B60-37D9-74BC831E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1" y="2345596"/>
            <a:ext cx="6864262" cy="25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905E63BA-D52E-33A3-17B4-4578EC255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0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0CDDC-CA4F-D2F4-604F-D332F41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BFC663-1F52-9E6B-642F-0537ED7E6CA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C41FA-DAA8-B9C5-0B66-CD0D138F1397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3164BC-D963-6F8C-251B-987C59FF01F0}"/>
                </a:ext>
              </a:extLst>
            </p:cNvPr>
            <p:cNvSpPr/>
            <p:nvPr/>
          </p:nvSpPr>
          <p:spPr>
            <a:xfrm rot="16200000">
              <a:off x="10339709" y="-197142"/>
              <a:ext cx="152093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043CE-A090-FAA1-E304-B8BFA54FC7A7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759DB-2E23-04CA-FD04-4C5016B06606}"/>
              </a:ext>
            </a:extLst>
          </p:cNvPr>
          <p:cNvSpPr/>
          <p:nvPr/>
        </p:nvSpPr>
        <p:spPr>
          <a:xfrm>
            <a:off x="8596348" y="305389"/>
            <a:ext cx="3514504" cy="66859"/>
          </a:xfrm>
          <a:prstGeom prst="roundRect">
            <a:avLst>
              <a:gd name="adj" fmla="val 13451"/>
            </a:avLst>
          </a:prstGeom>
          <a:solidFill>
            <a:srgbClr val="A010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8AA87-3BA0-EB34-4517-CAEB79F78AD2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7714E-D5F0-E003-9F62-CC8E3EE439A3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EA0ABC-F273-7F0E-006A-98D0C4BB702B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1068AF-617A-E74B-4099-08E533A308F6}"/>
              </a:ext>
            </a:extLst>
          </p:cNvPr>
          <p:cNvSpPr txBox="1"/>
          <p:nvPr/>
        </p:nvSpPr>
        <p:spPr>
          <a:xfrm>
            <a:off x="528199" y="246566"/>
            <a:ext cx="506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Advanced Techniques:</a:t>
            </a:r>
          </a:p>
        </p:txBody>
      </p:sp>
      <p:pic>
        <p:nvPicPr>
          <p:cNvPr id="3" name="Graphic 2" descr="Badge 3 outline">
            <a:extLst>
              <a:ext uri="{FF2B5EF4-FFF2-40B4-BE49-F238E27FC236}">
                <a16:creationId xmlns:a16="http://schemas.microsoft.com/office/drawing/2014/main" id="{15009677-B2F6-467E-87A1-CB464931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261" y="205373"/>
            <a:ext cx="585748" cy="5857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58C409-A084-DE8C-719D-9EB8F221E6CC}"/>
              </a:ext>
            </a:extLst>
          </p:cNvPr>
          <p:cNvSpPr txBox="1"/>
          <p:nvPr/>
        </p:nvSpPr>
        <p:spPr>
          <a:xfrm>
            <a:off x="4441553" y="-400304"/>
            <a:ext cx="1578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Second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866D8-7182-6F46-1327-A945C4799923}"/>
              </a:ext>
            </a:extLst>
          </p:cNvPr>
          <p:cNvSpPr txBox="1"/>
          <p:nvPr/>
        </p:nvSpPr>
        <p:spPr>
          <a:xfrm>
            <a:off x="4482643" y="421803"/>
            <a:ext cx="1578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Third Phase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A2D3A3-2C34-34C1-A6E4-9DA6DFC45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07241"/>
              </p:ext>
            </p:extLst>
          </p:nvPr>
        </p:nvGraphicFramePr>
        <p:xfrm>
          <a:off x="990602" y="1965577"/>
          <a:ext cx="10210795" cy="351582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42159">
                  <a:extLst>
                    <a:ext uri="{9D8B030D-6E8A-4147-A177-3AD203B41FA5}">
                      <a16:colId xmlns:a16="http://schemas.microsoft.com/office/drawing/2014/main" val="2238996578"/>
                    </a:ext>
                  </a:extLst>
                </a:gridCol>
                <a:gridCol w="2042159">
                  <a:extLst>
                    <a:ext uri="{9D8B030D-6E8A-4147-A177-3AD203B41FA5}">
                      <a16:colId xmlns:a16="http://schemas.microsoft.com/office/drawing/2014/main" val="3250519333"/>
                    </a:ext>
                  </a:extLst>
                </a:gridCol>
                <a:gridCol w="2042159">
                  <a:extLst>
                    <a:ext uri="{9D8B030D-6E8A-4147-A177-3AD203B41FA5}">
                      <a16:colId xmlns:a16="http://schemas.microsoft.com/office/drawing/2014/main" val="969830517"/>
                    </a:ext>
                  </a:extLst>
                </a:gridCol>
                <a:gridCol w="2042159">
                  <a:extLst>
                    <a:ext uri="{9D8B030D-6E8A-4147-A177-3AD203B41FA5}">
                      <a16:colId xmlns:a16="http://schemas.microsoft.com/office/drawing/2014/main" val="2285012085"/>
                    </a:ext>
                  </a:extLst>
                </a:gridCol>
                <a:gridCol w="2042159">
                  <a:extLst>
                    <a:ext uri="{9D8B030D-6E8A-4147-A177-3AD203B41FA5}">
                      <a16:colId xmlns:a16="http://schemas.microsoft.com/office/drawing/2014/main" val="1825663516"/>
                    </a:ext>
                  </a:extLst>
                </a:gridCol>
              </a:tblGrid>
              <a:tr h="58776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CNN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Wav2Vec2.0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29970"/>
                  </a:ext>
                </a:extLst>
              </a:tr>
              <a:tr h="73201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0.93</a:t>
                      </a:r>
                      <a:endParaRPr lang="en-US" sz="2000" b="1" i="1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219472"/>
                  </a:ext>
                </a:extLst>
              </a:tr>
              <a:tr h="73201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0.93</a:t>
                      </a:r>
                      <a:endParaRPr lang="en-US" sz="2000" b="1" i="1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431188"/>
                  </a:ext>
                </a:extLst>
              </a:tr>
              <a:tr h="73201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0.90</a:t>
                      </a:r>
                      <a:endParaRPr lang="en-US" sz="2000" b="1" i="1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6127"/>
                  </a:ext>
                </a:extLst>
              </a:tr>
              <a:tr h="732013"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  <a:endParaRPr lang="en-US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0.93</a:t>
                      </a:r>
                      <a:endParaRPr lang="en-US" sz="2000" b="1" i="1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633726"/>
                  </a:ext>
                </a:extLst>
              </a:tr>
            </a:tbl>
          </a:graphicData>
        </a:graphic>
      </p:graphicFrame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A3189A1C-95D7-7001-0EC5-25CADDBB7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5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bot hands touching each other&#10;&#10;Description automatically generated">
            <a:extLst>
              <a:ext uri="{FF2B5EF4-FFF2-40B4-BE49-F238E27FC236}">
                <a16:creationId xmlns:a16="http://schemas.microsoft.com/office/drawing/2014/main" id="{0C940D9C-1BFB-EE0D-D83B-45C64D3F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63" b="3411"/>
          <a:stretch/>
        </p:blipFill>
        <p:spPr>
          <a:xfrm>
            <a:off x="21" y="0"/>
            <a:ext cx="12191979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69B647-38F3-2501-8D32-BCD1A0605E4B}"/>
              </a:ext>
            </a:extLst>
          </p:cNvPr>
          <p:cNvCxnSpPr>
            <a:cxnSpLocks/>
          </p:cNvCxnSpPr>
          <p:nvPr/>
        </p:nvCxnSpPr>
        <p:spPr>
          <a:xfrm>
            <a:off x="2952750" y="1700213"/>
            <a:ext cx="62865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6D78BB2-D81B-F20D-45E5-99D810ADC236}"/>
              </a:ext>
            </a:extLst>
          </p:cNvPr>
          <p:cNvSpPr txBox="1">
            <a:spLocks/>
          </p:cNvSpPr>
          <p:nvPr/>
        </p:nvSpPr>
        <p:spPr>
          <a:xfrm>
            <a:off x="3228839" y="636464"/>
            <a:ext cx="5734322" cy="104892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1"/>
                </a:solidFill>
              </a:rPr>
              <a:t>Models Selection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0EB9BD-C920-F018-3505-7EC47DE2C2ED}"/>
              </a:ext>
            </a:extLst>
          </p:cNvPr>
          <p:cNvSpPr txBox="1">
            <a:spLocks/>
          </p:cNvSpPr>
          <p:nvPr/>
        </p:nvSpPr>
        <p:spPr>
          <a:xfrm>
            <a:off x="145256" y="5236186"/>
            <a:ext cx="5614987" cy="9791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en-US" sz="2000" dirty="0">
                <a:solidFill>
                  <a:schemeClr val="accent1"/>
                </a:solidFill>
              </a:rPr>
              <a:t>Audio Model</a:t>
            </a:r>
          </a:p>
          <a:p>
            <a:pPr marL="800100" lvl="1" indent="-342900"/>
            <a:r>
              <a:rPr lang="en-US" sz="3200" dirty="0">
                <a:solidFill>
                  <a:schemeClr val="accent2"/>
                </a:solidFill>
              </a:rPr>
              <a:t>Text Model</a:t>
            </a:r>
          </a:p>
          <a:p>
            <a:pPr marL="800100" lvl="1" indent="-342900"/>
            <a:r>
              <a:rPr lang="en-US" sz="2000" dirty="0">
                <a:solidFill>
                  <a:schemeClr val="accent1"/>
                </a:solidFill>
              </a:rPr>
              <a:t>Image Model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AF6D4-3611-3773-8ABF-8D809359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A01D4-A760-A483-E1FA-06195133B1B8}"/>
              </a:ext>
            </a:extLst>
          </p:cNvPr>
          <p:cNvSpPr txBox="1"/>
          <p:nvPr/>
        </p:nvSpPr>
        <p:spPr>
          <a:xfrm>
            <a:off x="4167188" y="1938322"/>
            <a:ext cx="4111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386630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C129B-9805-8E53-F04E-48DBF21476AC}"/>
              </a:ext>
            </a:extLst>
          </p:cNvPr>
          <p:cNvSpPr txBox="1"/>
          <p:nvPr/>
        </p:nvSpPr>
        <p:spPr>
          <a:xfrm>
            <a:off x="1160684" y="1252767"/>
            <a:ext cx="9507648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Stylometry: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Analyses text for stylistic features such as syntax and grammar.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Linguistic models, frequency analysis.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Strengths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Captures subtle stylistic differences.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Proven technique for authorship attribution.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Struggles against AI mimicking human styles.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May misclassify atypical legitimate text styles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C6C2F-1C6A-E77F-2E6F-903632C79992}"/>
              </a:ext>
            </a:extLst>
          </p:cNvPr>
          <p:cNvSpPr txBox="1"/>
          <p:nvPr/>
        </p:nvSpPr>
        <p:spPr>
          <a:xfrm>
            <a:off x="465024" y="321706"/>
            <a:ext cx="8007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In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Detection Techniques:</a:t>
            </a:r>
            <a:endParaRPr lang="en-US" sz="2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3D8B5B-BD1F-9971-A7DD-F6245D8CF029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Graphic 25" descr="Badge 3 with solid fill">
            <a:extLst>
              <a:ext uri="{FF2B5EF4-FFF2-40B4-BE49-F238E27FC236}">
                <a16:creationId xmlns:a16="http://schemas.microsoft.com/office/drawing/2014/main" id="{990FCCE3-E677-E658-691E-23C1639D0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6AA762D-8450-02AB-26AB-A11FD1ED1DAE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1635527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C2FF5-D402-1818-E3B7-A81F9EA6139B}"/>
              </a:ext>
            </a:extLst>
          </p:cNvPr>
          <p:cNvSpPr txBox="1"/>
          <p:nvPr/>
        </p:nvSpPr>
        <p:spPr>
          <a:xfrm>
            <a:off x="1154220" y="1268807"/>
            <a:ext cx="10472799" cy="443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</a:rPr>
              <a:t>Contextual Analysis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Method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Examines text coherence, context, and relevance.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NLP algorithms, context-aware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Strengths: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Effective in identifying logical inconsistencies.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Broadly applicable to different text types.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Limitations: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Subjective nature can lead to false positives.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Computationally intensive for complex contexts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9107F-4222-F452-665A-47612ECF5BD8}"/>
              </a:ext>
            </a:extLst>
          </p:cNvPr>
          <p:cNvSpPr txBox="1"/>
          <p:nvPr/>
        </p:nvSpPr>
        <p:spPr>
          <a:xfrm>
            <a:off x="465024" y="321706"/>
            <a:ext cx="8007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In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Detection Techniques:</a:t>
            </a:r>
            <a:endParaRPr lang="en-US" sz="2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FC37C-29CB-3469-D0DD-B4C10D4CFD85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C801A4CE-CB78-7EAA-668B-530E2452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DDCBC2-CAA7-F5AC-AC3E-CC43F5ED5498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77026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>
            <a:off x="-1296082" y="7032323"/>
            <a:ext cx="308680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810315-25C6-C18D-A8F0-B806D99568F3}"/>
              </a:ext>
            </a:extLst>
          </p:cNvPr>
          <p:cNvSpPr txBox="1"/>
          <p:nvPr/>
        </p:nvSpPr>
        <p:spPr>
          <a:xfrm>
            <a:off x="1132108" y="1232363"/>
            <a:ext cx="10279204" cy="485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Classifiers:</a:t>
            </a:r>
            <a:endParaRPr lang="en-GB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Uses models trained to distinguish human and AI-generated text.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SVMs, Transformer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Strengths: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Capable of real-time analysis.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Learns and adapts with more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produce false positives/negatives.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Resource-intensive training and operation.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56F5AB-E758-43C8-CA95-706B2C56ED1D}"/>
              </a:ext>
            </a:extLst>
          </p:cNvPr>
          <p:cNvSpPr txBox="1"/>
          <p:nvPr/>
        </p:nvSpPr>
        <p:spPr>
          <a:xfrm>
            <a:off x="465024" y="321706"/>
            <a:ext cx="8007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In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Detection Techniques:</a:t>
            </a:r>
            <a:endParaRPr lang="en-US" sz="2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7822A-C62B-37FE-C2D2-05C4D48EF547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Graphic 26" descr="Badge 3 with solid fill">
            <a:extLst>
              <a:ext uri="{FF2B5EF4-FFF2-40B4-BE49-F238E27FC236}">
                <a16:creationId xmlns:a16="http://schemas.microsoft.com/office/drawing/2014/main" id="{C7C1B028-7E43-613A-BEA3-2E02A728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685A95C-A1D5-7BA9-E774-98332C05D91A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373326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116939" y="292032"/>
            <a:ext cx="6443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2.Text Detector :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346A5-0F0B-F0BD-3118-D84D9C1FA53F}"/>
              </a:ext>
            </a:extLst>
          </p:cNvPr>
          <p:cNvSpPr txBox="1"/>
          <p:nvPr/>
        </p:nvSpPr>
        <p:spPr>
          <a:xfrm>
            <a:off x="685800" y="1628775"/>
            <a:ext cx="1088707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Our journey to reach the final result was divided into 3 steps: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Build Model from scratch.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Pre-train Models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(Mistral 7B &amp; BERT)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model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DeBERTa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6ACEC-9C26-68E2-9461-C74CDCB2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3E6CBA-B7CB-87E6-8C75-7666093B4617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7043738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0F804F-36FD-5C9F-91DB-F8B380EA1968}"/>
              </a:ext>
            </a:extLst>
          </p:cNvPr>
          <p:cNvSpPr txBox="1"/>
          <p:nvPr/>
        </p:nvSpPr>
        <p:spPr>
          <a:xfrm rot="4141628">
            <a:off x="-3470843" y="2720214"/>
            <a:ext cx="4677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 Model from scratch</a:t>
            </a:r>
          </a:p>
        </p:txBody>
      </p:sp>
      <p:pic>
        <p:nvPicPr>
          <p:cNvPr id="11" name="Graphic 10" descr="Badge 1 outline">
            <a:extLst>
              <a:ext uri="{FF2B5EF4-FFF2-40B4-BE49-F238E27FC236}">
                <a16:creationId xmlns:a16="http://schemas.microsoft.com/office/drawing/2014/main" id="{26A8D9F6-5B00-534C-0F17-6201F15B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00327">
            <a:off x="-2159701" y="2357624"/>
            <a:ext cx="584775" cy="584775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B24D8E79-700B-3260-1A30-EB5CDCB3E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D5652-51B7-226B-1836-04F35BA88B4D}"/>
              </a:ext>
            </a:extLst>
          </p:cNvPr>
          <p:cNvSpPr txBox="1"/>
          <p:nvPr/>
        </p:nvSpPr>
        <p:spPr>
          <a:xfrm>
            <a:off x="506651" y="199649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 Model from scratch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31768-F7D8-AEA0-5319-8A8FD49D90C5}"/>
              </a:ext>
            </a:extLst>
          </p:cNvPr>
          <p:cNvSpPr txBox="1"/>
          <p:nvPr/>
        </p:nvSpPr>
        <p:spPr>
          <a:xfrm>
            <a:off x="580671" y="1193511"/>
            <a:ext cx="5744468" cy="604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 acquisition: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 was collected from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HuggingFace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and Kaggle 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2"/>
              </a:rPr>
              <a:t>LLM - Detect AI Generated Text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  <a:r>
              <a:rPr lang="en-US" sz="1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en-US" sz="14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1378)</a:t>
            </a:r>
            <a:endParaRPr lang="en-US" sz="1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3"/>
              </a:rPr>
              <a:t>DAIGT | All data For Model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</a:t>
            </a:r>
            <a:endParaRPr lang="ar-EG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We created Dataset to combine all the different data that we found on Kaggle and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Huggingface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to make it easier for us to use it and apply preprocessing to it , to reach about 273,715 thousand and to make balance data we use 263,718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96EAB-F080-81B6-8D13-6B69023F1D40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A7A31F-74F2-525B-48FB-3689E7258FC0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5BEF6D-6BE3-4FFD-394A-D2FFC7923650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E6329EE-632E-DD68-628A-990654D05769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8C2941-96B8-0F0B-E0BA-21FB4FC7AAA3}"/>
              </a:ext>
            </a:extLst>
          </p:cNvPr>
          <p:cNvSpPr/>
          <p:nvPr/>
        </p:nvSpPr>
        <p:spPr>
          <a:xfrm>
            <a:off x="8596348" y="305389"/>
            <a:ext cx="473452" cy="83694"/>
          </a:xfrm>
          <a:prstGeom prst="roundRect">
            <a:avLst>
              <a:gd name="adj" fmla="val 13451"/>
            </a:avLst>
          </a:prstGeom>
          <a:solidFill>
            <a:srgbClr val="F27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58AC3F-5388-AE36-5F32-B8AC2B565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63" y="525608"/>
            <a:ext cx="5263438" cy="63323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FA6D-D08D-AEF5-F7DC-D0707EFF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26AE0-D684-0D9F-D5E0-1636B6D2BBFC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C0C3D-49C0-57A6-1A77-54593D487CB0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Graphic 19" descr="Badge 1 outline">
            <a:extLst>
              <a:ext uri="{FF2B5EF4-FFF2-40B4-BE49-F238E27FC236}">
                <a16:creationId xmlns:a16="http://schemas.microsoft.com/office/drawing/2014/main" id="{A483A793-236D-3D97-1168-3D8153A13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7404" y="199649"/>
            <a:ext cx="584775" cy="584775"/>
          </a:xfrm>
          <a:prstGeom prst="rect">
            <a:avLst/>
          </a:prstGeom>
        </p:spPr>
      </p:pic>
      <p:pic>
        <p:nvPicPr>
          <p:cNvPr id="26" name="Graphic 25" descr="Badge 3 with solid fill">
            <a:extLst>
              <a:ext uri="{FF2B5EF4-FFF2-40B4-BE49-F238E27FC236}">
                <a16:creationId xmlns:a16="http://schemas.microsoft.com/office/drawing/2014/main" id="{BE1807B8-3B51-CB6B-C8D1-3E8E25911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45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university&#10;&#10;Description automatically generated">
            <a:extLst>
              <a:ext uri="{FF2B5EF4-FFF2-40B4-BE49-F238E27FC236}">
                <a16:creationId xmlns:a16="http://schemas.microsoft.com/office/drawing/2014/main" id="{332D44CB-BCFA-1B8F-C442-36D834D7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6"/>
            <a:ext cx="1479262" cy="1009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39C3F-13FA-6231-3159-970FDBCC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557" y="112766"/>
            <a:ext cx="968886" cy="10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ADCFB4C-8854-DDB9-84DD-A47AB7ABF034}"/>
              </a:ext>
            </a:extLst>
          </p:cNvPr>
          <p:cNvSpPr txBox="1">
            <a:spLocks/>
          </p:cNvSpPr>
          <p:nvPr/>
        </p:nvSpPr>
        <p:spPr>
          <a:xfrm>
            <a:off x="642508" y="1122362"/>
            <a:ext cx="10449784" cy="126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086F8-363F-5768-342D-4D993326E740}"/>
              </a:ext>
            </a:extLst>
          </p:cNvPr>
          <p:cNvSpPr txBox="1"/>
          <p:nvPr/>
        </p:nvSpPr>
        <p:spPr>
          <a:xfrm>
            <a:off x="1135536" y="3429000"/>
            <a:ext cx="5786867" cy="13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C9B6D-D16E-A789-7179-28B7AA517C40}"/>
              </a:ext>
            </a:extLst>
          </p:cNvPr>
          <p:cNvCxnSpPr>
            <a:cxnSpLocks/>
          </p:cNvCxnSpPr>
          <p:nvPr/>
        </p:nvCxnSpPr>
        <p:spPr>
          <a:xfrm>
            <a:off x="608478" y="1781978"/>
            <a:ext cx="0" cy="497824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B93E1C-B007-157F-25D3-8D5931745872}"/>
              </a:ext>
            </a:extLst>
          </p:cNvPr>
          <p:cNvSpPr txBox="1"/>
          <p:nvPr/>
        </p:nvSpPr>
        <p:spPr>
          <a:xfrm>
            <a:off x="1135537" y="2238694"/>
            <a:ext cx="6093618" cy="729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</p:txBody>
      </p:sp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A8CA467B-20F5-8759-7087-7047F8B73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06" y="2557488"/>
            <a:ext cx="424994" cy="424994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AACAC799-18CD-1AE9-F42E-C0E825764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005" y="3146885"/>
            <a:ext cx="424995" cy="424995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4228B420-AEA5-3779-8A86-945549339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005" y="3778852"/>
            <a:ext cx="424996" cy="424996"/>
          </a:xfrm>
          <a:prstGeom prst="rect">
            <a:avLst/>
          </a:prstGeom>
        </p:spPr>
      </p:pic>
      <p:pic>
        <p:nvPicPr>
          <p:cNvPr id="22" name="Graphic 21" descr="Badge 4 with solid fill">
            <a:extLst>
              <a:ext uri="{FF2B5EF4-FFF2-40B4-BE49-F238E27FC236}">
                <a16:creationId xmlns:a16="http://schemas.microsoft.com/office/drawing/2014/main" id="{9FAD6D30-AFB6-82B0-EC9C-F753B8BEF1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006" y="4405132"/>
            <a:ext cx="424994" cy="424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039DCA-1090-B1E4-DFA5-0069A5074A25}"/>
              </a:ext>
            </a:extLst>
          </p:cNvPr>
          <p:cNvSpPr txBox="1"/>
          <p:nvPr/>
        </p:nvSpPr>
        <p:spPr>
          <a:xfrm>
            <a:off x="1135537" y="2832917"/>
            <a:ext cx="6093618" cy="729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3A4715-EB70-90BA-D390-54B6FB91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4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9D530E-38CE-672A-DB41-4C5FEDDC6450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9B3151-EB9D-5461-2C5D-909055AE3969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407646-4414-284C-E9C7-86A397D7E653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7CDE7F-78A9-833E-02D9-1C8090AD41F1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40874A3-F9CC-B2AC-D66F-A44F1DD92F8D}"/>
              </a:ext>
            </a:extLst>
          </p:cNvPr>
          <p:cNvSpPr txBox="1"/>
          <p:nvPr/>
        </p:nvSpPr>
        <p:spPr>
          <a:xfrm>
            <a:off x="604519" y="1112641"/>
            <a:ext cx="5263436" cy="573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 preprocessing:</a:t>
            </a:r>
          </a:p>
          <a:p>
            <a:endParaRPr lang="en-US" sz="20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Removed unwanted characters like carriage returns and URLs, cleans up hashtags and special characters, reduces multiple spaces to a single space, and converts text to lowercase if needed.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Tokenization: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tokenizer from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Keras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ELMo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to Embedding 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pre-trained BERT Tokenizer and Embedding from Transformer library.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Length sequence 512.</a:t>
            </a:r>
          </a:p>
        </p:txBody>
      </p:sp>
      <p:pic>
        <p:nvPicPr>
          <p:cNvPr id="12" name="Picture 11" descr="A diagram of a network&#10;&#10;Description automatically generated">
            <a:extLst>
              <a:ext uri="{FF2B5EF4-FFF2-40B4-BE49-F238E27FC236}">
                <a16:creationId xmlns:a16="http://schemas.microsoft.com/office/drawing/2014/main" id="{039E3772-C31D-ABF9-9FE9-005F9BD8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60" y="1387765"/>
            <a:ext cx="6550708" cy="40824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8D2D1A-D47C-D7E6-6732-B7652A8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4F366-AC49-B211-020E-E436615A7485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7C8811-4C44-9135-F175-1408DCB3B85D}"/>
              </a:ext>
            </a:extLst>
          </p:cNvPr>
          <p:cNvSpPr/>
          <p:nvPr/>
        </p:nvSpPr>
        <p:spPr>
          <a:xfrm>
            <a:off x="8596348" y="305389"/>
            <a:ext cx="768632" cy="66859"/>
          </a:xfrm>
          <a:prstGeom prst="roundRect">
            <a:avLst>
              <a:gd name="adj" fmla="val 13451"/>
            </a:avLst>
          </a:prstGeom>
          <a:solidFill>
            <a:srgbClr val="EB29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A2DC7-B4DB-DAC8-64D4-98E82FC79E7B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A0C01-1EE2-20E6-DEF2-2024E7A0153C}"/>
              </a:ext>
            </a:extLst>
          </p:cNvPr>
          <p:cNvSpPr txBox="1"/>
          <p:nvPr/>
        </p:nvSpPr>
        <p:spPr>
          <a:xfrm>
            <a:off x="506651" y="199649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 Model from scratch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FF7797-24E8-7E0D-4320-A5329BFA1E53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Graphic 27" descr="Badge 1 outline">
            <a:extLst>
              <a:ext uri="{FF2B5EF4-FFF2-40B4-BE49-F238E27FC236}">
                <a16:creationId xmlns:a16="http://schemas.microsoft.com/office/drawing/2014/main" id="{951C8967-93C7-7A9E-6615-0CE9AFA70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7404" y="199649"/>
            <a:ext cx="584775" cy="584775"/>
          </a:xfrm>
          <a:prstGeom prst="rect">
            <a:avLst/>
          </a:prstGeom>
        </p:spPr>
      </p:pic>
      <p:pic>
        <p:nvPicPr>
          <p:cNvPr id="29" name="Graphic 28" descr="Badge 3 with solid fill">
            <a:extLst>
              <a:ext uri="{FF2B5EF4-FFF2-40B4-BE49-F238E27FC236}">
                <a16:creationId xmlns:a16="http://schemas.microsoft.com/office/drawing/2014/main" id="{99FC1A5A-B8DF-48EA-5E97-33EE2F9A5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6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D62BC7-322B-68EB-1B3F-511C271B9694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3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56AC1-1153-D547-50F9-6DC62FEEBCCB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2E322B-43EE-6CA9-3E2B-D48BAF08CF6D}"/>
                </a:ext>
              </a:extLst>
            </p:cNvPr>
            <p:cNvSpPr/>
            <p:nvPr/>
          </p:nvSpPr>
          <p:spPr>
            <a:xfrm rot="16200000">
              <a:off x="10339709" y="-197142"/>
              <a:ext cx="152093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52CADB-8F06-3703-C653-95AFFC0C4070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0C56DC8-84D0-1B75-2A24-EE7E62B93A94}"/>
              </a:ext>
            </a:extLst>
          </p:cNvPr>
          <p:cNvSpPr/>
          <p:nvPr/>
        </p:nvSpPr>
        <p:spPr>
          <a:xfrm>
            <a:off x="8596348" y="305389"/>
            <a:ext cx="1166630" cy="66859"/>
          </a:xfrm>
          <a:prstGeom prst="roundRect">
            <a:avLst>
              <a:gd name="adj" fmla="val 13451"/>
            </a:avLst>
          </a:prstGeom>
          <a:solidFill>
            <a:srgbClr val="E51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31768-F7D8-AEA0-5319-8A8FD49D90C5}"/>
              </a:ext>
            </a:extLst>
          </p:cNvPr>
          <p:cNvSpPr txBox="1"/>
          <p:nvPr/>
        </p:nvSpPr>
        <p:spPr>
          <a:xfrm>
            <a:off x="1048218" y="1257941"/>
            <a:ext cx="107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Model Architecture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Bi-LSTM to allows the model to capture context and understand sentence from both directions.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convolutional layer that operates on sequential data with one spatial dimension to increase complexity.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C3DE9-5323-1DE1-5EDD-07AE8D3E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9" y="3697515"/>
            <a:ext cx="4767501" cy="2231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8BDDD-F50B-6839-C547-7A81B980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97" y="2616715"/>
            <a:ext cx="4576580" cy="41201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7C6A9-D002-4E81-2562-EC924F8B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30E1C-F755-75A5-93C5-4416AE768534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49C786-19D8-5B8E-9AD6-743611254663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4C37BA-9B8E-EA1A-C6AF-186B7B01C2A5}"/>
              </a:ext>
            </a:extLst>
          </p:cNvPr>
          <p:cNvSpPr txBox="1"/>
          <p:nvPr/>
        </p:nvSpPr>
        <p:spPr>
          <a:xfrm>
            <a:off x="506651" y="199649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 Model from scratch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B66BE-3219-61DF-41C1-6498C9908DDE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Graphic 31" descr="Badge 1 outline">
            <a:extLst>
              <a:ext uri="{FF2B5EF4-FFF2-40B4-BE49-F238E27FC236}">
                <a16:creationId xmlns:a16="http://schemas.microsoft.com/office/drawing/2014/main" id="{4F332458-4C8B-A030-5747-8DF45EAD3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404" y="199649"/>
            <a:ext cx="584775" cy="584775"/>
          </a:xfrm>
          <a:prstGeom prst="rect">
            <a:avLst/>
          </a:prstGeom>
        </p:spPr>
      </p:pic>
      <p:pic>
        <p:nvPicPr>
          <p:cNvPr id="34" name="Graphic 33" descr="Badge outline">
            <a:extLst>
              <a:ext uri="{FF2B5EF4-FFF2-40B4-BE49-F238E27FC236}">
                <a16:creationId xmlns:a16="http://schemas.microsoft.com/office/drawing/2014/main" id="{7F7E769F-2118-BF98-45D9-F2AECC44E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948918" y="1487802"/>
            <a:ext cx="585747" cy="5857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B95626A-E344-E663-09FA-9ACE0DCF0F95}"/>
              </a:ext>
            </a:extLst>
          </p:cNvPr>
          <p:cNvSpPr txBox="1"/>
          <p:nvPr/>
        </p:nvSpPr>
        <p:spPr>
          <a:xfrm rot="4154592">
            <a:off x="-4385131" y="2368005"/>
            <a:ext cx="460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 to Pre-train Models :</a:t>
            </a:r>
          </a:p>
        </p:txBody>
      </p:sp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FC3B0CB0-4AEB-2025-5404-7B1909428B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7718C8-04D2-7542-6D5D-ACE9D4BFEE93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9A5678-EA07-49FC-8549-D05BC9942DB1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B7FDA0-EA98-8916-7E32-9F572378A4AA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9A9469-713D-AFFE-1B6D-468469D8949B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34DF25-2871-90C6-B8FD-280DA1CB4EEA}"/>
              </a:ext>
            </a:extLst>
          </p:cNvPr>
          <p:cNvSpPr/>
          <p:nvPr/>
        </p:nvSpPr>
        <p:spPr>
          <a:xfrm>
            <a:off x="8596348" y="305389"/>
            <a:ext cx="1545872" cy="66859"/>
          </a:xfrm>
          <a:prstGeom prst="roundRect">
            <a:avLst>
              <a:gd name="adj" fmla="val 13451"/>
            </a:avLst>
          </a:prstGeom>
          <a:solidFill>
            <a:srgbClr val="CE14AB"/>
          </a:solidFill>
          <a:ln>
            <a:solidFill>
              <a:srgbClr val="A010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97312-AED7-5296-F2B8-CB105E2123AF}"/>
              </a:ext>
            </a:extLst>
          </p:cNvPr>
          <p:cNvSpPr txBox="1"/>
          <p:nvPr/>
        </p:nvSpPr>
        <p:spPr>
          <a:xfrm>
            <a:off x="673091" y="1553029"/>
            <a:ext cx="10572664" cy="474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only used the data collected from Kaggle, which was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32,462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used the data as it is, without cleaning , because we believe that these symbols are considered a feature for text detection.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Mistral 7B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robust and efficient model for classification tasks, offering a compelling combination of performance, adaptability, and cost-effectiveness. Its ability to handle complex text understanding 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and red circle with text&#10;&#10;Description automatically generated">
            <a:extLst>
              <a:ext uri="{FF2B5EF4-FFF2-40B4-BE49-F238E27FC236}">
                <a16:creationId xmlns:a16="http://schemas.microsoft.com/office/drawing/2014/main" id="{C34C8341-9D01-58B1-3B1E-BD8529CB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78" y="420233"/>
            <a:ext cx="2301320" cy="225435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4BF62-61AA-6462-71D3-EDF1A0D2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98D05-1B4B-BD36-A999-448271FBA995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C05E4-C185-5620-6173-252AC3CCA2B0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93D9F-906B-84C6-F30D-838620DB8C5E}"/>
              </a:ext>
            </a:extLst>
          </p:cNvPr>
          <p:cNvSpPr txBox="1"/>
          <p:nvPr/>
        </p:nvSpPr>
        <p:spPr>
          <a:xfrm>
            <a:off x="-1621952" y="-591087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 Model from scratch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F06143-B4C3-4F9D-3607-B5FB5159ADEC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Graphic 31" descr="Badge 1 outline">
            <a:extLst>
              <a:ext uri="{FF2B5EF4-FFF2-40B4-BE49-F238E27FC236}">
                <a16:creationId xmlns:a16="http://schemas.microsoft.com/office/drawing/2014/main" id="{C3CEDA6F-E9DB-8C41-77C1-162C66E97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66007" y="-591087"/>
            <a:ext cx="584775" cy="584775"/>
          </a:xfrm>
          <a:prstGeom prst="rect">
            <a:avLst/>
          </a:prstGeom>
        </p:spPr>
      </p:pic>
      <p:pic>
        <p:nvPicPr>
          <p:cNvPr id="34" name="Graphic 33" descr="Badge outline">
            <a:extLst>
              <a:ext uri="{FF2B5EF4-FFF2-40B4-BE49-F238E27FC236}">
                <a16:creationId xmlns:a16="http://schemas.microsoft.com/office/drawing/2014/main" id="{9C118794-A192-4E42-DFF7-60E37A2B6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3261" y="187611"/>
            <a:ext cx="585747" cy="5857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1AB4C48-1BC9-1398-F25C-C0A46C5888AD}"/>
              </a:ext>
            </a:extLst>
          </p:cNvPr>
          <p:cNvSpPr txBox="1"/>
          <p:nvPr/>
        </p:nvSpPr>
        <p:spPr>
          <a:xfrm>
            <a:off x="513115" y="217254"/>
            <a:ext cx="460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 to Pre-train Models :</a:t>
            </a:r>
          </a:p>
        </p:txBody>
      </p:sp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88256E82-193C-6C85-96D6-2DCD479FC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3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B97312-AED7-5296-F2B8-CB105E2123AF}"/>
              </a:ext>
            </a:extLst>
          </p:cNvPr>
          <p:cNvSpPr txBox="1"/>
          <p:nvPr/>
        </p:nvSpPr>
        <p:spPr>
          <a:xfrm>
            <a:off x="687604" y="1553029"/>
            <a:ext cx="10735139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Size: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Consumption.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Storage Requirements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Computational Time: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Time.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Inference Time.</a:t>
            </a:r>
          </a:p>
          <a:p>
            <a:pPr lvl="2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D020F-8FF4-B6DC-4DD6-8DF8CAEF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47" y="1340875"/>
            <a:ext cx="4242132" cy="1881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C277C-859F-D069-FD77-A2D7466A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278" y="3436257"/>
            <a:ext cx="3450465" cy="32210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3F253B-3F34-AE63-3FFC-66B645D3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F048D-E31F-8704-50FC-A74ABEEF94CD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DD46F4-375A-1F26-B9C2-19D13CE5F18E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9D9347-3E9C-DCE6-82E3-0F241409A446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240A79-84C0-9DA2-DA8B-AE87B53F6EDA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8B4EEA-48B8-2069-52EC-47AE2AFD275C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245634-1EC1-3576-02DB-950B228D5372}"/>
              </a:ext>
            </a:extLst>
          </p:cNvPr>
          <p:cNvSpPr/>
          <p:nvPr/>
        </p:nvSpPr>
        <p:spPr>
          <a:xfrm>
            <a:off x="8596348" y="305389"/>
            <a:ext cx="1966877" cy="66859"/>
          </a:xfrm>
          <a:prstGeom prst="roundRect">
            <a:avLst>
              <a:gd name="adj" fmla="val 13451"/>
            </a:avLst>
          </a:prstGeom>
          <a:solidFill>
            <a:srgbClr val="CC128E"/>
          </a:solidFill>
          <a:ln>
            <a:solidFill>
              <a:srgbClr val="A010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75CE65-3480-9903-D331-3BBEA80B0BF4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872D3D-2338-A501-BE65-6BADC2AF7315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14B92832-556D-F919-FF88-BC60EAE08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3261" y="187611"/>
            <a:ext cx="585747" cy="5857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B24DB23-C0C4-6865-45DB-CC7E9B3A89E2}"/>
              </a:ext>
            </a:extLst>
          </p:cNvPr>
          <p:cNvSpPr txBox="1"/>
          <p:nvPr/>
        </p:nvSpPr>
        <p:spPr>
          <a:xfrm>
            <a:off x="513115" y="217254"/>
            <a:ext cx="460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 to Pre-train Models :</a:t>
            </a:r>
          </a:p>
        </p:txBody>
      </p:sp>
      <p:pic>
        <p:nvPicPr>
          <p:cNvPr id="35" name="Graphic 34" descr="Badge 3 with solid fill">
            <a:extLst>
              <a:ext uri="{FF2B5EF4-FFF2-40B4-BE49-F238E27FC236}">
                <a16:creationId xmlns:a16="http://schemas.microsoft.com/office/drawing/2014/main" id="{19991CB2-1C7F-F53F-DDCF-5490B81EB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B97312-AED7-5296-F2B8-CB105E2123AF}"/>
              </a:ext>
            </a:extLst>
          </p:cNvPr>
          <p:cNvSpPr txBox="1"/>
          <p:nvPr/>
        </p:nvSpPr>
        <p:spPr>
          <a:xfrm>
            <a:off x="402999" y="1246077"/>
            <a:ext cx="11951761" cy="290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specialized for tasks requiring deep contextual understanding and has set benchmarks in many NLP tasks due to its bidirectional approach.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Original BERT comes in different sizes, such as BERT-Base (110 million parameters)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D3FDC4-DB9C-B5B2-ED71-05B3DD9E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1" y="3786712"/>
            <a:ext cx="5862893" cy="2906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F1652A-C60B-C6A6-6EB6-F659E50E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113" y="3197362"/>
            <a:ext cx="4068206" cy="36477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AA9CE-56E0-894F-F360-34DDE3A9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F868D-0A2E-8135-1FF6-821338E00006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368366-620E-C95C-8F5B-F36E50E73AB8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F446D4-B18B-102B-DE69-78D213ED637C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0BAF99-EFB8-1595-F686-14AFB02493FC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435A8F-3588-B452-98F9-25F896EAD65E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BB7CA08-AE6C-AC6A-DEA3-092B770A47B9}"/>
              </a:ext>
            </a:extLst>
          </p:cNvPr>
          <p:cNvSpPr/>
          <p:nvPr/>
        </p:nvSpPr>
        <p:spPr>
          <a:xfrm>
            <a:off x="8596348" y="305389"/>
            <a:ext cx="2335022" cy="66859"/>
          </a:xfrm>
          <a:prstGeom prst="roundRect">
            <a:avLst>
              <a:gd name="adj" fmla="val 13451"/>
            </a:avLst>
          </a:prstGeom>
          <a:solidFill>
            <a:srgbClr val="B81080"/>
          </a:solidFill>
          <a:ln>
            <a:solidFill>
              <a:srgbClr val="A010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BE786F-70D7-E9FA-1D95-D7B13E9EE611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BC8080-6AA0-DE6E-B748-F04312445F90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Graphic 31" descr="Badge outline">
            <a:extLst>
              <a:ext uri="{FF2B5EF4-FFF2-40B4-BE49-F238E27FC236}">
                <a16:creationId xmlns:a16="http://schemas.microsoft.com/office/drawing/2014/main" id="{628AFA3E-5627-5FDE-05A6-5FFD5CC26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3261" y="187611"/>
            <a:ext cx="585747" cy="5857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8ACBB0-FD1F-E13E-DA49-847EE1567CE9}"/>
              </a:ext>
            </a:extLst>
          </p:cNvPr>
          <p:cNvSpPr txBox="1"/>
          <p:nvPr/>
        </p:nvSpPr>
        <p:spPr>
          <a:xfrm>
            <a:off x="513115" y="217254"/>
            <a:ext cx="460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 to Pre-train Models 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7DE3A-7B66-10CE-A754-45116B3595B8}"/>
              </a:ext>
            </a:extLst>
          </p:cNvPr>
          <p:cNvSpPr txBox="1"/>
          <p:nvPr/>
        </p:nvSpPr>
        <p:spPr>
          <a:xfrm rot="3657998">
            <a:off x="-2276043" y="2004155"/>
            <a:ext cx="2654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Final model:</a:t>
            </a:r>
          </a:p>
        </p:txBody>
      </p:sp>
      <p:pic>
        <p:nvPicPr>
          <p:cNvPr id="36" name="Graphic 35" descr="Badge 3 outline">
            <a:extLst>
              <a:ext uri="{FF2B5EF4-FFF2-40B4-BE49-F238E27FC236}">
                <a16:creationId xmlns:a16="http://schemas.microsoft.com/office/drawing/2014/main" id="{84A2CB8D-6469-0EF0-CF64-F77D47A02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01714" y="577298"/>
            <a:ext cx="585748" cy="585748"/>
          </a:xfrm>
          <a:prstGeom prst="rect">
            <a:avLst/>
          </a:prstGeom>
        </p:spPr>
      </p:pic>
      <p:pic>
        <p:nvPicPr>
          <p:cNvPr id="37" name="Graphic 36" descr="Badge 3 with solid fill">
            <a:extLst>
              <a:ext uri="{FF2B5EF4-FFF2-40B4-BE49-F238E27FC236}">
                <a16:creationId xmlns:a16="http://schemas.microsoft.com/office/drawing/2014/main" id="{935A20F1-1C15-B609-2799-0321CB564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8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41F58F-0D07-ED29-B8CF-CE5E2214C9C0}"/>
              </a:ext>
            </a:extLst>
          </p:cNvPr>
          <p:cNvSpPr txBox="1"/>
          <p:nvPr/>
        </p:nvSpPr>
        <p:spPr>
          <a:xfrm>
            <a:off x="671512" y="1276916"/>
            <a:ext cx="11129949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Architecture:</a:t>
            </a:r>
            <a:endParaRPr lang="en-US" sz="180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RoBERTa</a:t>
            </a:r>
            <a:r>
              <a:rPr lang="en-US" sz="2000" dirty="0"/>
              <a:t>  Enhanced version of BERT with optimizations in training methods and datasets, removing the next sentence prediction task.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Achieves improved performance across various NLP benchmarks due to longer training, dynamic masking, and more comprehensive pretraining data.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786CC5-920D-451A-E73E-4F8C4CC4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99" y="3748313"/>
            <a:ext cx="4897301" cy="2352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32727D-B523-6879-CF7F-83E4AD6B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75" y="3149908"/>
            <a:ext cx="3754814" cy="35201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6CD73-EF84-D097-9757-697FE754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2FD1D-C752-1CF4-93A1-98BE45A28A8D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7F48A-0107-4B61-304C-CD45A6E10D1E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00E490-F6ED-6E24-141E-79B1FD51952C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FEE37-39FD-01BD-2573-4F046964D6C3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70B8A2-3297-4158-1C8D-09AE78C5C087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232887-2EB2-B80F-873C-457838D14AA0}"/>
              </a:ext>
            </a:extLst>
          </p:cNvPr>
          <p:cNvSpPr/>
          <p:nvPr/>
        </p:nvSpPr>
        <p:spPr>
          <a:xfrm>
            <a:off x="8596348" y="305389"/>
            <a:ext cx="2557428" cy="66859"/>
          </a:xfrm>
          <a:prstGeom prst="roundRect">
            <a:avLst>
              <a:gd name="adj" fmla="val 13451"/>
            </a:avLst>
          </a:prstGeom>
          <a:solidFill>
            <a:srgbClr val="B81080"/>
          </a:solidFill>
          <a:ln>
            <a:solidFill>
              <a:srgbClr val="A010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5718E-1EF6-88A9-BFE1-5B0B06716873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DC0AEC-4D99-435F-FB8D-8CCF3461C35B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1" name="Graphic 30" descr="Badge outline">
            <a:extLst>
              <a:ext uri="{FF2B5EF4-FFF2-40B4-BE49-F238E27FC236}">
                <a16:creationId xmlns:a16="http://schemas.microsoft.com/office/drawing/2014/main" id="{C857A820-F078-9471-0605-AD6DC6CE0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01840" y="-651836"/>
            <a:ext cx="585747" cy="58574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2F04CA8-12D2-1221-EB1B-44E8443E9F45}"/>
              </a:ext>
            </a:extLst>
          </p:cNvPr>
          <p:cNvSpPr txBox="1"/>
          <p:nvPr/>
        </p:nvSpPr>
        <p:spPr>
          <a:xfrm>
            <a:off x="-1645464" y="-622193"/>
            <a:ext cx="460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 to Pre-train Models 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E5581-D0B4-A555-28BD-836B5F251CF1}"/>
              </a:ext>
            </a:extLst>
          </p:cNvPr>
          <p:cNvSpPr txBox="1"/>
          <p:nvPr/>
        </p:nvSpPr>
        <p:spPr>
          <a:xfrm>
            <a:off x="558156" y="258475"/>
            <a:ext cx="304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Final model:</a:t>
            </a:r>
          </a:p>
        </p:txBody>
      </p:sp>
      <p:pic>
        <p:nvPicPr>
          <p:cNvPr id="34" name="Graphic 33" descr="Badge 3 outline">
            <a:extLst>
              <a:ext uri="{FF2B5EF4-FFF2-40B4-BE49-F238E27FC236}">
                <a16:creationId xmlns:a16="http://schemas.microsoft.com/office/drawing/2014/main" id="{ACAB9B39-3CA4-EC4F-C1B5-154092BA7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4990" y="181495"/>
            <a:ext cx="585748" cy="585748"/>
          </a:xfrm>
          <a:prstGeom prst="rect">
            <a:avLst/>
          </a:prstGeom>
        </p:spPr>
      </p:pic>
      <p:pic>
        <p:nvPicPr>
          <p:cNvPr id="35" name="Graphic 34" descr="Badge 3 with solid fill">
            <a:extLst>
              <a:ext uri="{FF2B5EF4-FFF2-40B4-BE49-F238E27FC236}">
                <a16:creationId xmlns:a16="http://schemas.microsoft.com/office/drawing/2014/main" id="{55950D50-E249-5301-30A1-8998A3039F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5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9E21123-3CA6-CE9E-74B7-C478A937BDC5}"/>
              </a:ext>
            </a:extLst>
          </p:cNvPr>
          <p:cNvSpPr txBox="1"/>
          <p:nvPr/>
        </p:nvSpPr>
        <p:spPr>
          <a:xfrm>
            <a:off x="868361" y="1118880"/>
            <a:ext cx="11150600" cy="231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Architecture:</a:t>
            </a:r>
            <a:endParaRPr lang="en-US" sz="1800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DeBERTa</a:t>
            </a:r>
            <a:r>
              <a:rPr lang="en-US" sz="2000" b="1" dirty="0"/>
              <a:t> </a:t>
            </a:r>
            <a:r>
              <a:rPr lang="en-US" sz="2000" dirty="0"/>
              <a:t>Advanced model with architectural enhancements like disentangled attention and an enhanced mask decoder.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Excels in capturing the relationship between words and their positions for more accurate context understanding.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FA038E9-A61E-87C0-20B3-3FBA79CA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44" y="3918087"/>
            <a:ext cx="4861995" cy="23101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84545F8-CAEC-AA36-BD32-929BF9DB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64" y="3040959"/>
            <a:ext cx="4162961" cy="38170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65FF3-41BC-C71B-4ED4-CEAFBF83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D4B4A-D782-9475-BF81-457BFAFC71D1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669FA9-166F-F044-409F-54229C525908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724A4-A975-A401-A78A-EE5AD9BD782C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AC3847-4F03-4152-958D-38185537F53E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C43986-1034-A601-48B5-08A336029022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971D-7E9D-5A6C-F549-3ECF4B0EB04E}"/>
              </a:ext>
            </a:extLst>
          </p:cNvPr>
          <p:cNvSpPr/>
          <p:nvPr/>
        </p:nvSpPr>
        <p:spPr>
          <a:xfrm>
            <a:off x="8596347" y="305389"/>
            <a:ext cx="2727159" cy="66859"/>
          </a:xfrm>
          <a:prstGeom prst="roundRect">
            <a:avLst>
              <a:gd name="adj" fmla="val 13451"/>
            </a:avLst>
          </a:prstGeom>
          <a:solidFill>
            <a:srgbClr val="B81080"/>
          </a:solidFill>
          <a:ln>
            <a:solidFill>
              <a:srgbClr val="A010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D1ADC-E0C2-93EE-193B-DAD5CA855768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9B3BEB-9FCD-2FCC-8CFC-1DFF4AD5DAEA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F95FF6-3DE5-3BC1-CDC9-AD9191FED79F}"/>
              </a:ext>
            </a:extLst>
          </p:cNvPr>
          <p:cNvSpPr txBox="1"/>
          <p:nvPr/>
        </p:nvSpPr>
        <p:spPr>
          <a:xfrm>
            <a:off x="558156" y="258475"/>
            <a:ext cx="304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Final model:</a:t>
            </a:r>
          </a:p>
        </p:txBody>
      </p:sp>
      <p:pic>
        <p:nvPicPr>
          <p:cNvPr id="29" name="Graphic 28" descr="Badge 3 outline">
            <a:extLst>
              <a:ext uri="{FF2B5EF4-FFF2-40B4-BE49-F238E27FC236}">
                <a16:creationId xmlns:a16="http://schemas.microsoft.com/office/drawing/2014/main" id="{BE9F42F2-8F6D-041C-0BE8-995814564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4990" y="181495"/>
            <a:ext cx="585748" cy="585748"/>
          </a:xfrm>
          <a:prstGeom prst="rect">
            <a:avLst/>
          </a:prstGeom>
        </p:spPr>
      </p:pic>
      <p:pic>
        <p:nvPicPr>
          <p:cNvPr id="30" name="Graphic 29" descr="Badge 3 with solid fill">
            <a:extLst>
              <a:ext uri="{FF2B5EF4-FFF2-40B4-BE49-F238E27FC236}">
                <a16:creationId xmlns:a16="http://schemas.microsoft.com/office/drawing/2014/main" id="{9A369D2F-4854-5251-B144-630568AA7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6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41F58F-0D07-ED29-B8CF-CE5E2214C9C0}"/>
              </a:ext>
            </a:extLst>
          </p:cNvPr>
          <p:cNvSpPr txBox="1"/>
          <p:nvPr/>
        </p:nvSpPr>
        <p:spPr>
          <a:xfrm>
            <a:off x="671512" y="1276916"/>
            <a:ext cx="11129949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Ensemble of 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RoBERTa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DeBERTa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Averaging Probabilities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This method focused on the individual model outputs – the probabilities assigned to each text being human-written or LLM-generated. We calculated the ensemble prediction by averaging the corresponding probabilities from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DeBERTa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RoBERTa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for each category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Feed-forward Model: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constructed a new feed-forward neural network (32 neurons) specifically for this task.  This model took the individual model probabilities from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DeBERTa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RoBERTa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(human-written and LLM-generated) as input features alongside the actual ground truth labels (human-written or LLM-generated) as the target variable.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1F58F-0D07-ED29-B8CF-CE5E2214C9C0}"/>
              </a:ext>
            </a:extLst>
          </p:cNvPr>
          <p:cNvSpPr txBox="1"/>
          <p:nvPr/>
        </p:nvSpPr>
        <p:spPr>
          <a:xfrm>
            <a:off x="671511" y="5849578"/>
            <a:ext cx="11129949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data is collected by us and Kaggle for use in human-evaluation</a:t>
            </a:r>
            <a:endParaRPr lang="en-US" dirty="0">
              <a:effectLst/>
            </a:endParaRPr>
          </a:p>
        </p:txBody>
      </p:sp>
      <p:pic>
        <p:nvPicPr>
          <p:cNvPr id="11" name="Picture 10" descr="A blue and red circle with text&#10;&#10;Description automatically generated">
            <a:extLst>
              <a:ext uri="{FF2B5EF4-FFF2-40B4-BE49-F238E27FC236}">
                <a16:creationId xmlns:a16="http://schemas.microsoft.com/office/drawing/2014/main" id="{D711E487-E4F2-65C6-4991-9F76015F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93" y="4847772"/>
            <a:ext cx="1981262" cy="195106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08AEC6-A0DE-165F-7561-6BB40DE4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FE038-7D4D-0B94-349A-1B8A5B1C531A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5A73B6-9910-E072-98E2-AAAC7DF2F2D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677A15-C80D-7189-AB60-ACEBE7C8BFE1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97A10F-4E2A-D80A-D149-C639659E9C80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E6AECC-D767-11E3-2F3A-0F0C501E08C5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78B761-E65B-7CC3-DBED-0E652E5A6706}"/>
              </a:ext>
            </a:extLst>
          </p:cNvPr>
          <p:cNvSpPr/>
          <p:nvPr/>
        </p:nvSpPr>
        <p:spPr>
          <a:xfrm>
            <a:off x="8596348" y="305389"/>
            <a:ext cx="3119402" cy="66859"/>
          </a:xfrm>
          <a:prstGeom prst="roundRect">
            <a:avLst>
              <a:gd name="adj" fmla="val 13451"/>
            </a:avLst>
          </a:prstGeom>
          <a:solidFill>
            <a:srgbClr val="A01085"/>
          </a:solidFill>
          <a:ln>
            <a:solidFill>
              <a:srgbClr val="A010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2A9873-74B7-6E62-C549-CE43027AC056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22FDB2-9B43-94F3-48A7-9259034D6C5C}"/>
              </a:ext>
            </a:extLst>
          </p:cNvPr>
          <p:cNvSpPr txBox="1"/>
          <p:nvPr/>
        </p:nvSpPr>
        <p:spPr>
          <a:xfrm>
            <a:off x="558156" y="258475"/>
            <a:ext cx="304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Final model:</a:t>
            </a:r>
          </a:p>
        </p:txBody>
      </p:sp>
      <p:pic>
        <p:nvPicPr>
          <p:cNvPr id="26" name="Graphic 25" descr="Badge 3 outline">
            <a:extLst>
              <a:ext uri="{FF2B5EF4-FFF2-40B4-BE49-F238E27FC236}">
                <a16:creationId xmlns:a16="http://schemas.microsoft.com/office/drawing/2014/main" id="{5B2E5939-8D9E-B7F9-9A57-F06F42C1B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4990" y="181495"/>
            <a:ext cx="585748" cy="5857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8F4024-14E5-D7EC-6291-8CC7A4D9AEAC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E4EA15B5-CF0F-CCF7-C95F-161EB5F58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99D102-0639-6021-4C40-88AF72F8D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98610"/>
              </p:ext>
            </p:extLst>
          </p:nvPr>
        </p:nvGraphicFramePr>
        <p:xfrm>
          <a:off x="671511" y="1276916"/>
          <a:ext cx="11174744" cy="470418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90053">
                  <a:extLst>
                    <a:ext uri="{9D8B030D-6E8A-4147-A177-3AD203B41FA5}">
                      <a16:colId xmlns:a16="http://schemas.microsoft.com/office/drawing/2014/main" val="1431006153"/>
                    </a:ext>
                  </a:extLst>
                </a:gridCol>
                <a:gridCol w="1598249">
                  <a:extLst>
                    <a:ext uri="{9D8B030D-6E8A-4147-A177-3AD203B41FA5}">
                      <a16:colId xmlns:a16="http://schemas.microsoft.com/office/drawing/2014/main" val="2989779764"/>
                    </a:ext>
                  </a:extLst>
                </a:gridCol>
                <a:gridCol w="1835542">
                  <a:extLst>
                    <a:ext uri="{9D8B030D-6E8A-4147-A177-3AD203B41FA5}">
                      <a16:colId xmlns:a16="http://schemas.microsoft.com/office/drawing/2014/main" val="824625916"/>
                    </a:ext>
                  </a:extLst>
                </a:gridCol>
                <a:gridCol w="1819620">
                  <a:extLst>
                    <a:ext uri="{9D8B030D-6E8A-4147-A177-3AD203B41FA5}">
                      <a16:colId xmlns:a16="http://schemas.microsoft.com/office/drawing/2014/main" val="3778552351"/>
                    </a:ext>
                  </a:extLst>
                </a:gridCol>
                <a:gridCol w="1816208">
                  <a:extLst>
                    <a:ext uri="{9D8B030D-6E8A-4147-A177-3AD203B41FA5}">
                      <a16:colId xmlns:a16="http://schemas.microsoft.com/office/drawing/2014/main" val="242676923"/>
                    </a:ext>
                  </a:extLst>
                </a:gridCol>
                <a:gridCol w="1815072">
                  <a:extLst>
                    <a:ext uri="{9D8B030D-6E8A-4147-A177-3AD203B41FA5}">
                      <a16:colId xmlns:a16="http://schemas.microsoft.com/office/drawing/2014/main" val="2183521149"/>
                    </a:ext>
                  </a:extLst>
                </a:gridCol>
              </a:tblGrid>
              <a:tr h="406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0586326"/>
                  </a:ext>
                </a:extLst>
              </a:tr>
              <a:tr h="608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0.994356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0.990978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0.997904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0.994429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0.994322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7568791"/>
                  </a:ext>
                </a:extLst>
              </a:tr>
              <a:tr h="6460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RoBERTa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0.995767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0.998406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0.997904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0.995816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0.995747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6357849"/>
                  </a:ext>
                </a:extLst>
              </a:tr>
              <a:tr h="712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DistilBERT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0.992240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0.995081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0.989518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0.992292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0.992266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795752"/>
                  </a:ext>
                </a:extLst>
              </a:tr>
              <a:tr h="716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0.998942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0.997908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1.000000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0.998953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0.998932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9843438"/>
                  </a:ext>
                </a:extLst>
              </a:tr>
              <a:tr h="87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Averaging Probabilities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0.983069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0.998558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0.967855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0.982967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0.983215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4937216"/>
                  </a:ext>
                </a:extLst>
              </a:tr>
              <a:tr h="73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Feed-forward Model 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0.999647</a:t>
                      </a:r>
                      <a:endParaRPr lang="en-US" sz="1800" b="1" i="1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0.999302</a:t>
                      </a:r>
                      <a:endParaRPr lang="en-US" sz="1800" b="1" i="1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1.000000</a:t>
                      </a:r>
                      <a:endParaRPr lang="en-US" sz="1800" b="1" i="1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0.999651</a:t>
                      </a:r>
                      <a:endParaRPr lang="en-US" sz="1800" b="1" i="1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0.999644</a:t>
                      </a:r>
                      <a:endParaRPr lang="en-US" sz="1800" b="1" i="1" kern="100" dirty="0">
                        <a:effectLst/>
                        <a:latin typeface="Aptos" panose="020B00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09179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08C8-266F-807C-8601-416CCB0F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15EFD7-F61B-23F4-EF70-CD0ADAD416F9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E3BC1-F333-EC6D-E3C5-392716E13FB4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9AF928-B3C7-0963-D3E0-B7F83F0F4CF3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43B440-FEB7-50D1-F666-CCC4C43B2130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F49DD-5EFE-7B71-5D56-E853452E9634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F01106-2E41-8642-939F-5CE2D4F1AFA3}"/>
              </a:ext>
            </a:extLst>
          </p:cNvPr>
          <p:cNvSpPr/>
          <p:nvPr/>
        </p:nvSpPr>
        <p:spPr>
          <a:xfrm>
            <a:off x="8596348" y="305389"/>
            <a:ext cx="3317556" cy="66859"/>
          </a:xfrm>
          <a:prstGeom prst="roundRect">
            <a:avLst>
              <a:gd name="adj" fmla="val 13451"/>
            </a:avLst>
          </a:prstGeom>
          <a:solidFill>
            <a:srgbClr val="A01085"/>
          </a:solidFill>
          <a:ln>
            <a:solidFill>
              <a:srgbClr val="A010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3F1BFD-62BC-2BF1-DEDC-FC43EAE5BD96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A924FD-CE34-DA5B-C378-9A13ECB002DC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6CCF91-1F4F-DAF7-17E7-5641A7345D34}"/>
              </a:ext>
            </a:extLst>
          </p:cNvPr>
          <p:cNvSpPr txBox="1"/>
          <p:nvPr/>
        </p:nvSpPr>
        <p:spPr>
          <a:xfrm>
            <a:off x="558156" y="258475"/>
            <a:ext cx="304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Final model:</a:t>
            </a:r>
          </a:p>
        </p:txBody>
      </p:sp>
      <p:pic>
        <p:nvPicPr>
          <p:cNvPr id="32" name="Graphic 31" descr="Badge 3 outline">
            <a:extLst>
              <a:ext uri="{FF2B5EF4-FFF2-40B4-BE49-F238E27FC236}">
                <a16:creationId xmlns:a16="http://schemas.microsoft.com/office/drawing/2014/main" id="{6B17CAFB-EB4F-C99B-FA4D-BA4993FCB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4990" y="181495"/>
            <a:ext cx="585748" cy="585748"/>
          </a:xfrm>
          <a:prstGeom prst="rect">
            <a:avLst/>
          </a:prstGeom>
        </p:spPr>
      </p:pic>
      <p:pic>
        <p:nvPicPr>
          <p:cNvPr id="33" name="Graphic 32" descr="Badge 3 with solid fill">
            <a:extLst>
              <a:ext uri="{FF2B5EF4-FFF2-40B4-BE49-F238E27FC236}">
                <a16:creationId xmlns:a16="http://schemas.microsoft.com/office/drawing/2014/main" id="{6F0473B9-7B07-E83E-C286-841B7FB83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6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2">
            <a:extLst>
              <a:ext uri="{FF2B5EF4-FFF2-40B4-BE49-F238E27FC236}">
                <a16:creationId xmlns:a16="http://schemas.microsoft.com/office/drawing/2014/main" id="{322154A5-B0F4-E7F0-7DD9-3CEB16BF1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519" y="2212062"/>
            <a:ext cx="11334243" cy="31954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112CF-234F-AB40-F55A-EAABC864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08566-3AEC-421B-E340-332C41E38F49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761062-6DA1-3E0C-2102-1ADD1C1538C7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D5F420-271C-D48A-03BD-83C32693C119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81C49E-E301-B7FD-CBA9-C5C5C0A9D569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70E32D-BF1F-542C-374A-7E853C3F23E0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rgbClr val="A0108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02C219-8D3F-79BA-98BC-7E3B4AEC56BF}"/>
              </a:ext>
            </a:extLst>
          </p:cNvPr>
          <p:cNvSpPr/>
          <p:nvPr/>
        </p:nvSpPr>
        <p:spPr>
          <a:xfrm>
            <a:off x="8596348" y="305389"/>
            <a:ext cx="3503414" cy="66859"/>
          </a:xfrm>
          <a:prstGeom prst="roundRect">
            <a:avLst>
              <a:gd name="adj" fmla="val 13451"/>
            </a:avLst>
          </a:prstGeom>
          <a:solidFill>
            <a:schemeClr val="accent5">
              <a:lumMod val="75000"/>
            </a:schemeClr>
          </a:solidFill>
          <a:ln>
            <a:solidFill>
              <a:srgbClr val="A010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0B1343-6EDC-4CDB-644D-2C93AAF75EDF}"/>
              </a:ext>
            </a:extLst>
          </p:cNvPr>
          <p:cNvSpPr txBox="1"/>
          <p:nvPr/>
        </p:nvSpPr>
        <p:spPr>
          <a:xfrm>
            <a:off x="6764430" y="163361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5006B8-F008-F3BB-79CB-DCB17E672386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903DF3-052B-5356-61CB-63F17E22DD21}"/>
              </a:ext>
            </a:extLst>
          </p:cNvPr>
          <p:cNvSpPr txBox="1"/>
          <p:nvPr/>
        </p:nvSpPr>
        <p:spPr>
          <a:xfrm>
            <a:off x="558156" y="258475"/>
            <a:ext cx="304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Final model:</a:t>
            </a:r>
          </a:p>
        </p:txBody>
      </p:sp>
      <p:pic>
        <p:nvPicPr>
          <p:cNvPr id="25" name="Graphic 24" descr="Badge 3 outline">
            <a:extLst>
              <a:ext uri="{FF2B5EF4-FFF2-40B4-BE49-F238E27FC236}">
                <a16:creationId xmlns:a16="http://schemas.microsoft.com/office/drawing/2014/main" id="{2723C16A-3C1F-1F6C-4E42-3112FDB68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4990" y="181495"/>
            <a:ext cx="585748" cy="585748"/>
          </a:xfrm>
          <a:prstGeom prst="rect">
            <a:avLst/>
          </a:prstGeom>
        </p:spPr>
      </p:pic>
      <p:pic>
        <p:nvPicPr>
          <p:cNvPr id="26" name="Graphic 25" descr="Badge 3 with solid fill">
            <a:extLst>
              <a:ext uri="{FF2B5EF4-FFF2-40B4-BE49-F238E27FC236}">
                <a16:creationId xmlns:a16="http://schemas.microsoft.com/office/drawing/2014/main" id="{E1DE5ACA-9ACF-EEA6-045D-EF6F1B468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33034" y="705798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151347-84A9-14C2-B226-4B7DCBF268EC}"/>
              </a:ext>
            </a:extLst>
          </p:cNvPr>
          <p:cNvSpPr txBox="1"/>
          <p:nvPr/>
        </p:nvSpPr>
        <p:spPr>
          <a:xfrm>
            <a:off x="556355" y="36041"/>
            <a:ext cx="6093618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16F7A215-9E46-2133-E5C1-F9C34DAF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" y="325453"/>
            <a:ext cx="443845" cy="4438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7E2EB8-6D7C-855A-3040-662EB46F8022}"/>
              </a:ext>
            </a:extLst>
          </p:cNvPr>
          <p:cNvSpPr txBox="1"/>
          <p:nvPr/>
        </p:nvSpPr>
        <p:spPr>
          <a:xfrm rot="5400000">
            <a:off x="-823712" y="4420375"/>
            <a:ext cx="2571119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E9022E-DF0C-A05C-E2B9-6C67EFA2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F87AB-7711-66C9-70A4-018A185E2A46}"/>
              </a:ext>
            </a:extLst>
          </p:cNvPr>
          <p:cNvSpPr txBox="1"/>
          <p:nvPr/>
        </p:nvSpPr>
        <p:spPr>
          <a:xfrm>
            <a:off x="701772" y="1385888"/>
            <a:ext cx="1065202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rapid advancement of AI technologies, such as GANs and transformers, makes it increasingly difficult to distinguish between AI-generated and human-created content.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This creates opportunities for the spread of misinformation, erosion of trust, academic dishonesty, and cyberbullying.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As AI-generated media becomes more lifelike, robust detection systems are essential to maintain trust and transparency in online interactions.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56AA34-E322-0314-7F3A-B5F7F869FDD8}"/>
              </a:ext>
            </a:extLst>
          </p:cNvPr>
          <p:cNvCxnSpPr>
            <a:cxnSpLocks/>
          </p:cNvCxnSpPr>
          <p:nvPr/>
        </p:nvCxnSpPr>
        <p:spPr>
          <a:xfrm>
            <a:off x="-287297" y="703931"/>
            <a:ext cx="0" cy="704373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1" name="Graphic 10" descr="Badge with solid fill">
            <a:extLst>
              <a:ext uri="{FF2B5EF4-FFF2-40B4-BE49-F238E27FC236}">
                <a16:creationId xmlns:a16="http://schemas.microsoft.com/office/drawing/2014/main" id="{85D6D8B0-706B-6AA1-1AEA-182964BA6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46140" y="-13504"/>
            <a:ext cx="443845" cy="4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bot hands touching each other&#10;&#10;Description automatically generated">
            <a:extLst>
              <a:ext uri="{FF2B5EF4-FFF2-40B4-BE49-F238E27FC236}">
                <a16:creationId xmlns:a16="http://schemas.microsoft.com/office/drawing/2014/main" id="{0C940D9C-1BFB-EE0D-D83B-45C64D3F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63" b="341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69B647-38F3-2501-8D32-BCD1A0605E4B}"/>
              </a:ext>
            </a:extLst>
          </p:cNvPr>
          <p:cNvCxnSpPr>
            <a:cxnSpLocks/>
          </p:cNvCxnSpPr>
          <p:nvPr/>
        </p:nvCxnSpPr>
        <p:spPr>
          <a:xfrm>
            <a:off x="2952750" y="1700213"/>
            <a:ext cx="62865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6D78BB2-D81B-F20D-45E5-99D810ADC236}"/>
              </a:ext>
            </a:extLst>
          </p:cNvPr>
          <p:cNvSpPr txBox="1">
            <a:spLocks/>
          </p:cNvSpPr>
          <p:nvPr/>
        </p:nvSpPr>
        <p:spPr>
          <a:xfrm>
            <a:off x="3228839" y="636464"/>
            <a:ext cx="5734322" cy="104892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1"/>
                </a:solidFill>
              </a:rPr>
              <a:t>Models Selection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0EB9BD-C920-F018-3505-7EC47DE2C2ED}"/>
              </a:ext>
            </a:extLst>
          </p:cNvPr>
          <p:cNvSpPr txBox="1">
            <a:spLocks/>
          </p:cNvSpPr>
          <p:nvPr/>
        </p:nvSpPr>
        <p:spPr>
          <a:xfrm>
            <a:off x="145256" y="5236186"/>
            <a:ext cx="5614987" cy="9791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Audio Model</a:t>
            </a:r>
          </a:p>
          <a:p>
            <a:pPr marL="800100" lvl="1" indent="-3429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Text Model</a:t>
            </a:r>
          </a:p>
          <a:p>
            <a:pPr marL="800100" lvl="1" indent="-342900"/>
            <a:r>
              <a:rPr lang="en-US" sz="3200" dirty="0">
                <a:solidFill>
                  <a:schemeClr val="accent2"/>
                </a:solidFill>
              </a:rPr>
              <a:t>Image Model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B2924-4154-DAFD-BC1D-3929E097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980B7-3655-B3B5-A9C8-BC55A830025D}"/>
              </a:ext>
            </a:extLst>
          </p:cNvPr>
          <p:cNvSpPr txBox="1"/>
          <p:nvPr/>
        </p:nvSpPr>
        <p:spPr>
          <a:xfrm>
            <a:off x="4167188" y="1938322"/>
            <a:ext cx="4111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with implementation and evaluation </a:t>
            </a:r>
          </a:p>
        </p:txBody>
      </p:sp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343AF21B-325D-0DE5-4BBF-007283946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112" y="-388663"/>
            <a:ext cx="252138" cy="2521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12026-3CBC-F2CE-6793-73F534B7D5B0}"/>
              </a:ext>
            </a:extLst>
          </p:cNvPr>
          <p:cNvCxnSpPr>
            <a:cxnSpLocks/>
          </p:cNvCxnSpPr>
          <p:nvPr/>
        </p:nvCxnSpPr>
        <p:spPr>
          <a:xfrm>
            <a:off x="-436895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4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>
            <a:off x="-1296082" y="7032323"/>
            <a:ext cx="308680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C129B-9805-8E53-F04E-48DBF21476AC}"/>
              </a:ext>
            </a:extLst>
          </p:cNvPr>
          <p:cNvSpPr txBox="1"/>
          <p:nvPr/>
        </p:nvSpPr>
        <p:spPr>
          <a:xfrm>
            <a:off x="1132108" y="1230953"/>
            <a:ext cx="1083796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Forensic Analysis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Looks for inconsistencies in lighting, shadows, and reflections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Error Level Analysis (ELA), chromatic aberration analysis.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Strengths: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Effective at detecting visual inconsistencies.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Widely applicable to various manipulations.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techniques may bypass detection.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Requires expert interpretation for subtle anomalies.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7DDC8-F7EA-E391-892D-CA4F8E209A7E}"/>
              </a:ext>
            </a:extLst>
          </p:cNvPr>
          <p:cNvSpPr txBox="1"/>
          <p:nvPr/>
        </p:nvSpPr>
        <p:spPr>
          <a:xfrm>
            <a:off x="465024" y="321706"/>
            <a:ext cx="8007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In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Detection Techniques:</a:t>
            </a:r>
            <a:endParaRPr lang="en-US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7DA803-0111-0DB9-C0BB-8D994F5CEA61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Graphic 23" descr="Badge 3 with solid fill">
            <a:extLst>
              <a:ext uri="{FF2B5EF4-FFF2-40B4-BE49-F238E27FC236}">
                <a16:creationId xmlns:a16="http://schemas.microsoft.com/office/drawing/2014/main" id="{29512AB7-C193-67C8-A91E-06A99DAA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7000F8-9C3B-FCD2-E48A-64FF96B490DF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231632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>
            <a:off x="-1296082" y="7032323"/>
            <a:ext cx="308680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6C1E2-3B57-8867-F3F5-3E14692C1FE0}"/>
              </a:ext>
            </a:extLst>
          </p:cNvPr>
          <p:cNvSpPr txBox="1"/>
          <p:nvPr/>
        </p:nvSpPr>
        <p:spPr>
          <a:xfrm>
            <a:off x="1142938" y="1230953"/>
            <a:ext cx="11049062" cy="443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Fingerprints:</a:t>
            </a:r>
            <a:endParaRPr lang="en-GB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Analyses patterns left by GANs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Feature extraction algorithms, GAN-specific detection models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Strengths: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Recognizes unique GAN patterns.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Effective for detecting GAN-generated images.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Newer GANs may hide these patterns.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applicable to non-GAN images.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CDA7D-B2F3-68C6-3AD8-DF46EBDA54F9}"/>
              </a:ext>
            </a:extLst>
          </p:cNvPr>
          <p:cNvSpPr txBox="1"/>
          <p:nvPr/>
        </p:nvSpPr>
        <p:spPr>
          <a:xfrm>
            <a:off x="465024" y="321706"/>
            <a:ext cx="8007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In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Detection Techniques:</a:t>
            </a:r>
            <a:endParaRPr lang="en-US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67558D-60EB-CF35-17DC-9046CE706B3F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Graphic 23" descr="Badge 3 with solid fill">
            <a:extLst>
              <a:ext uri="{FF2B5EF4-FFF2-40B4-BE49-F238E27FC236}">
                <a16:creationId xmlns:a16="http://schemas.microsoft.com/office/drawing/2014/main" id="{A2906A13-7AA9-F6CA-8419-CD0FEC063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CE0673-588D-3C87-88C6-506CC53B782F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239924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810315-25C6-C18D-A8F0-B806D99568F3}"/>
              </a:ext>
            </a:extLst>
          </p:cNvPr>
          <p:cNvSpPr txBox="1"/>
          <p:nvPr/>
        </p:nvSpPr>
        <p:spPr>
          <a:xfrm>
            <a:off x="1142939" y="1236344"/>
            <a:ext cx="10419796" cy="443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Models:</a:t>
            </a:r>
            <a:endParaRPr lang="en-GB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Trains models to distinguish real from AI-generated images.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CNNs,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EfficientNet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Strengths: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Scalable for large-scale analysis.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Adaptive and improves with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Requires diverse training data.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Vulnerable to adversarial attacks.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16162-7FC3-B470-9F9D-15C0172AF42B}"/>
              </a:ext>
            </a:extLst>
          </p:cNvPr>
          <p:cNvSpPr txBox="1"/>
          <p:nvPr/>
        </p:nvSpPr>
        <p:spPr>
          <a:xfrm>
            <a:off x="465024" y="321706"/>
            <a:ext cx="8007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In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Detection Techniques:</a:t>
            </a:r>
            <a:endParaRPr lang="en-US" sz="2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810104-F702-A262-26D6-24335192854A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3C2AB8FC-6160-7A83-1651-B1C6D32A4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80A7E7-DC1E-C59D-6B9D-2379C347D7D1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243413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EDC81-F554-EF82-0CAE-5BDDE7AF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F85F0-D76E-C3EA-D8F2-165B3BCAAB79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4BFF2-00BE-5E31-8462-1A1238D18E0D}"/>
              </a:ext>
            </a:extLst>
          </p:cNvPr>
          <p:cNvSpPr txBox="1"/>
          <p:nvPr/>
        </p:nvSpPr>
        <p:spPr>
          <a:xfrm>
            <a:off x="116939" y="292032"/>
            <a:ext cx="6443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3.Image Model :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07241-1956-7009-3982-E2E2455D0949}"/>
              </a:ext>
            </a:extLst>
          </p:cNvPr>
          <p:cNvSpPr txBox="1"/>
          <p:nvPr/>
        </p:nvSpPr>
        <p:spPr>
          <a:xfrm>
            <a:off x="685800" y="1628775"/>
            <a:ext cx="1088707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Our journey to reach the final result was divided into 3 Stages: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Build Model from scratch using CNN.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Augmentation.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 Pre-trained Models 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A3112D-0CBE-C640-7340-6920E19CD6B1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FE144653-27BD-0C54-91E2-93FAFD5FC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D0A84C-9CF9-96FB-0193-DC00252E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050A3-85D5-2D8F-C2C2-7DA1D9697DE2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F4B4F-CAB5-74E7-B75D-5089980BF58F}"/>
              </a:ext>
            </a:extLst>
          </p:cNvPr>
          <p:cNvSpPr txBox="1"/>
          <p:nvPr/>
        </p:nvSpPr>
        <p:spPr>
          <a:xfrm>
            <a:off x="506651" y="199649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 Model: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ED4D8-5C63-459C-C63A-F450DC2F3334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65738-CEC4-5F2D-4F89-CB389E57879C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8BA64E-A165-7616-C2D0-AA4DBF0AFB40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20A02B-C6DF-10DE-2287-84077217414D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9D5FD4-9289-3591-6FF0-E89490D2223E}"/>
              </a:ext>
            </a:extLst>
          </p:cNvPr>
          <p:cNvSpPr/>
          <p:nvPr/>
        </p:nvSpPr>
        <p:spPr>
          <a:xfrm>
            <a:off x="8596348" y="305389"/>
            <a:ext cx="1166630" cy="66859"/>
          </a:xfrm>
          <a:prstGeom prst="roundRect">
            <a:avLst>
              <a:gd name="adj" fmla="val 13451"/>
            </a:avLst>
          </a:prstGeom>
          <a:solidFill>
            <a:srgbClr val="F27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1C231-FA78-F5A9-D8AF-678E2117C6CE}"/>
              </a:ext>
            </a:extLst>
          </p:cNvPr>
          <p:cNvSpPr txBox="1"/>
          <p:nvPr/>
        </p:nvSpPr>
        <p:spPr>
          <a:xfrm>
            <a:off x="6660013" y="199649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B03113-B128-CDBD-D968-1CEADA45B9EB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Graphic 18" descr="Badge 1 outline">
            <a:extLst>
              <a:ext uri="{FF2B5EF4-FFF2-40B4-BE49-F238E27FC236}">
                <a16:creationId xmlns:a16="http://schemas.microsoft.com/office/drawing/2014/main" id="{985F5024-9BA4-2F88-05EB-30E4B36D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04" y="199649"/>
            <a:ext cx="584775" cy="584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3AA296-185C-C6A1-4AF4-3B1948062557}"/>
              </a:ext>
            </a:extLst>
          </p:cNvPr>
          <p:cNvSpPr txBox="1"/>
          <p:nvPr/>
        </p:nvSpPr>
        <p:spPr>
          <a:xfrm>
            <a:off x="580670" y="998641"/>
            <a:ext cx="10901783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 acquisition: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Data was 140 thousand images, split evenly having fake images from StyleGAN 1 created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nvidia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flickr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images collected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nvidia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train its GAN models.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Architecture: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 using  5 CNN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[32,64,128,128]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Layers and 1 Feed forward layer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[128 ]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BBBFF9-B677-A88F-9FF6-F1F265A33ABF}"/>
              </a:ext>
            </a:extLst>
          </p:cNvPr>
          <p:cNvSpPr txBox="1"/>
          <p:nvPr/>
        </p:nvSpPr>
        <p:spPr>
          <a:xfrm rot="5054297">
            <a:off x="-2631679" y="3522621"/>
            <a:ext cx="40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Augmentation:</a:t>
            </a:r>
          </a:p>
        </p:txBody>
      </p:sp>
      <p:pic>
        <p:nvPicPr>
          <p:cNvPr id="28" name="Graphic 27" descr="Badge outline">
            <a:extLst>
              <a:ext uri="{FF2B5EF4-FFF2-40B4-BE49-F238E27FC236}">
                <a16:creationId xmlns:a16="http://schemas.microsoft.com/office/drawing/2014/main" id="{20C9675E-2B48-14F0-790C-B235F6C69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19305" y="1780990"/>
            <a:ext cx="585747" cy="5857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F8E020-DBE5-02FE-C809-019AAF4DB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315" y="3329118"/>
            <a:ext cx="3868396" cy="32178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ABB82E-544C-4E80-7C09-B236CDDE8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312" y="3926414"/>
            <a:ext cx="4503304" cy="2295002"/>
          </a:xfrm>
          <a:prstGeom prst="rect">
            <a:avLst/>
          </a:prstGeom>
        </p:spPr>
      </p:pic>
      <p:pic>
        <p:nvPicPr>
          <p:cNvPr id="33" name="Graphic 32" descr="Badge 3 with solid fill">
            <a:extLst>
              <a:ext uri="{FF2B5EF4-FFF2-40B4-BE49-F238E27FC236}">
                <a16:creationId xmlns:a16="http://schemas.microsoft.com/office/drawing/2014/main" id="{2DE9B090-FC38-4288-67E5-DAC1A173B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0728" y="22499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77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EA284-4C4D-92BB-33DD-A7E4F1DE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D878C-C18B-380F-EFB5-572297636666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069BD-53EC-976D-9ACB-497C2AD242E0}"/>
              </a:ext>
            </a:extLst>
          </p:cNvPr>
          <p:cNvSpPr txBox="1"/>
          <p:nvPr/>
        </p:nvSpPr>
        <p:spPr>
          <a:xfrm>
            <a:off x="-1127271" y="-609818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 Model: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5B655D-834A-DD2A-AB3F-6437E0A179BD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A7A8B8-74E2-9614-BE60-0953F9D78322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BE3FE6-6030-2F99-B496-977E82020597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2598B9-0978-D92E-C83D-B7FB945D6B01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B29E51-CB6F-2EA8-21D9-A9680ADD12CC}"/>
              </a:ext>
            </a:extLst>
          </p:cNvPr>
          <p:cNvSpPr/>
          <p:nvPr/>
        </p:nvSpPr>
        <p:spPr>
          <a:xfrm>
            <a:off x="8596347" y="305389"/>
            <a:ext cx="1746865" cy="91454"/>
          </a:xfrm>
          <a:prstGeom prst="roundRect">
            <a:avLst>
              <a:gd name="adj" fmla="val 13451"/>
            </a:avLst>
          </a:prstGeom>
          <a:solidFill>
            <a:srgbClr val="EB29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8C3FA-BF20-6E96-18CF-F43DF04C2A0E}"/>
              </a:ext>
            </a:extLst>
          </p:cNvPr>
          <p:cNvSpPr txBox="1"/>
          <p:nvPr/>
        </p:nvSpPr>
        <p:spPr>
          <a:xfrm>
            <a:off x="6660013" y="199649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ECFE9B-C225-3029-84F8-1A6D26887096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Graphic 19" descr="Badge 1 outline">
            <a:extLst>
              <a:ext uri="{FF2B5EF4-FFF2-40B4-BE49-F238E27FC236}">
                <a16:creationId xmlns:a16="http://schemas.microsoft.com/office/drawing/2014/main" id="{4C550B13-5A94-67DC-AB2D-4D789D63B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71326" y="-609818"/>
            <a:ext cx="584775" cy="584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73017B-77D8-B9DF-6B58-77FF20FAB5DF}"/>
              </a:ext>
            </a:extLst>
          </p:cNvPr>
          <p:cNvSpPr txBox="1"/>
          <p:nvPr/>
        </p:nvSpPr>
        <p:spPr>
          <a:xfrm>
            <a:off x="540777" y="200621"/>
            <a:ext cx="40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Augmentation:</a:t>
            </a:r>
          </a:p>
        </p:txBody>
      </p:sp>
      <p:pic>
        <p:nvPicPr>
          <p:cNvPr id="22" name="Graphic 21" descr="Badge outline">
            <a:extLst>
              <a:ext uri="{FF2B5EF4-FFF2-40B4-BE49-F238E27FC236}">
                <a16:creationId xmlns:a16="http://schemas.microsoft.com/office/drawing/2014/main" id="{CE6CD1B4-5D1F-2319-34AA-35F74D21C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4970" y="199649"/>
            <a:ext cx="585747" cy="5857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ABE6C1-0207-E0EB-D4B2-FFD5CEEE0399}"/>
              </a:ext>
            </a:extLst>
          </p:cNvPr>
          <p:cNvSpPr txBox="1"/>
          <p:nvPr/>
        </p:nvSpPr>
        <p:spPr>
          <a:xfrm>
            <a:off x="495807" y="903459"/>
            <a:ext cx="111365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had generalization problems because it was trained on 1 model only this takes us to stage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data have various image size ranging between 512 – 1024 to allow the testing of different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F2E22A4-AA7D-83C0-758F-6D9980F5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9934"/>
              </p:ext>
            </p:extLst>
          </p:nvPr>
        </p:nvGraphicFramePr>
        <p:xfrm>
          <a:off x="945526" y="2382405"/>
          <a:ext cx="10237122" cy="377580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05688">
                  <a:extLst>
                    <a:ext uri="{9D8B030D-6E8A-4147-A177-3AD203B41FA5}">
                      <a16:colId xmlns:a16="http://schemas.microsoft.com/office/drawing/2014/main" val="2123463620"/>
                    </a:ext>
                  </a:extLst>
                </a:gridCol>
                <a:gridCol w="1705688">
                  <a:extLst>
                    <a:ext uri="{9D8B030D-6E8A-4147-A177-3AD203B41FA5}">
                      <a16:colId xmlns:a16="http://schemas.microsoft.com/office/drawing/2014/main" val="2005757484"/>
                    </a:ext>
                  </a:extLst>
                </a:gridCol>
                <a:gridCol w="1705688">
                  <a:extLst>
                    <a:ext uri="{9D8B030D-6E8A-4147-A177-3AD203B41FA5}">
                      <a16:colId xmlns:a16="http://schemas.microsoft.com/office/drawing/2014/main" val="2449933262"/>
                    </a:ext>
                  </a:extLst>
                </a:gridCol>
                <a:gridCol w="1706686">
                  <a:extLst>
                    <a:ext uri="{9D8B030D-6E8A-4147-A177-3AD203B41FA5}">
                      <a16:colId xmlns:a16="http://schemas.microsoft.com/office/drawing/2014/main" val="308899035"/>
                    </a:ext>
                  </a:extLst>
                </a:gridCol>
                <a:gridCol w="1706686">
                  <a:extLst>
                    <a:ext uri="{9D8B030D-6E8A-4147-A177-3AD203B41FA5}">
                      <a16:colId xmlns:a16="http://schemas.microsoft.com/office/drawing/2014/main" val="1183313129"/>
                    </a:ext>
                  </a:extLst>
                </a:gridCol>
                <a:gridCol w="1706686">
                  <a:extLst>
                    <a:ext uri="{9D8B030D-6E8A-4147-A177-3AD203B41FA5}">
                      <a16:colId xmlns:a16="http://schemas.microsoft.com/office/drawing/2014/main" val="4005009962"/>
                    </a:ext>
                  </a:extLst>
                </a:gridCol>
              </a:tblGrid>
              <a:tr h="310857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200K images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3771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35450"/>
                  </a:ext>
                </a:extLst>
              </a:tr>
              <a:tr h="31085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Train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Validate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Test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21566"/>
                  </a:ext>
                </a:extLst>
              </a:tr>
              <a:tr h="3108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Real: 70 k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Fake: 70 k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Real: 15 k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Fake: 15 k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Real: 15 k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Fake: 15 k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308495"/>
                  </a:ext>
                </a:extLst>
              </a:tr>
              <a:tr h="310857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70k Flickr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3k SD V2.1</a:t>
                      </a:r>
                      <a:endParaRPr lang="en-U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15 k CelebA HQ</a:t>
                      </a:r>
                      <a:endParaRPr lang="en-U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3k SDXL 1.0</a:t>
                      </a:r>
                      <a:endParaRPr lang="en-U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15 k </a:t>
                      </a:r>
                      <a:r>
                        <a:rPr lang="en-US" sz="1600" b="0" dirty="0" err="1">
                          <a:effectLst/>
                        </a:rPr>
                        <a:t>CelebA</a:t>
                      </a:r>
                      <a:r>
                        <a:rPr lang="en-US" sz="1600" b="0" dirty="0">
                          <a:effectLst/>
                        </a:rPr>
                        <a:t> HQ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2536 SD 1.4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8391023"/>
                  </a:ext>
                </a:extLst>
              </a:tr>
              <a:tr h="310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3k SD V1.5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3k SG1</a:t>
                      </a:r>
                      <a:endParaRPr lang="en-U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3116 SG1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937780"/>
                  </a:ext>
                </a:extLst>
              </a:tr>
              <a:tr h="310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16k SG1</a:t>
                      </a:r>
                      <a:endParaRPr lang="en-U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3k EG3D</a:t>
                      </a:r>
                      <a:endParaRPr lang="en-U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3116 EG3D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4428675"/>
                  </a:ext>
                </a:extLst>
              </a:tr>
              <a:tr h="310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16k EG3d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16k  S SG2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3116  S SG2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608791"/>
                  </a:ext>
                </a:extLst>
              </a:tr>
              <a:tr h="310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16k  S SG2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16k  S SD1.4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3116  S SD1.4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815197"/>
                  </a:ext>
                </a:extLst>
              </a:tr>
              <a:tr h="633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16k  S SD1.4</a:t>
                      </a:r>
                      <a:endParaRPr lang="en-U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23909"/>
                  </a:ext>
                </a:extLst>
              </a:tr>
              <a:tr h="31085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70 % Data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15 % Data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15 % Data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09974"/>
                  </a:ext>
                </a:extLst>
              </a:tr>
            </a:tbl>
          </a:graphicData>
        </a:graphic>
      </p:graphicFrame>
      <p:pic>
        <p:nvPicPr>
          <p:cNvPr id="35" name="Graphic 34" descr="Badge 3 with solid fill">
            <a:extLst>
              <a:ext uri="{FF2B5EF4-FFF2-40B4-BE49-F238E27FC236}">
                <a16:creationId xmlns:a16="http://schemas.microsoft.com/office/drawing/2014/main" id="{F22C00CD-4B35-5B66-48AB-BC37318A4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0728" y="36787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EA284-4C4D-92BB-33DD-A7E4F1DE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D878C-C18B-380F-EFB5-572297636666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069BD-53EC-976D-9ACB-497C2AD242E0}"/>
              </a:ext>
            </a:extLst>
          </p:cNvPr>
          <p:cNvSpPr txBox="1"/>
          <p:nvPr/>
        </p:nvSpPr>
        <p:spPr>
          <a:xfrm>
            <a:off x="-1127271" y="-609818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 Model: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5B655D-834A-DD2A-AB3F-6437E0A179BD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A7A8B8-74E2-9614-BE60-0953F9D78322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BE3FE6-6030-2F99-B496-977E82020597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2598B9-0978-D92E-C83D-B7FB945D6B01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B29E51-CB6F-2EA8-21D9-A9680ADD12CC}"/>
              </a:ext>
            </a:extLst>
          </p:cNvPr>
          <p:cNvSpPr/>
          <p:nvPr/>
        </p:nvSpPr>
        <p:spPr>
          <a:xfrm>
            <a:off x="8596348" y="305389"/>
            <a:ext cx="2335022" cy="66859"/>
          </a:xfrm>
          <a:prstGeom prst="roundRect">
            <a:avLst>
              <a:gd name="adj" fmla="val 13451"/>
            </a:avLst>
          </a:prstGeom>
          <a:solidFill>
            <a:srgbClr val="E41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8C3FA-BF20-6E96-18CF-F43DF04C2A0E}"/>
              </a:ext>
            </a:extLst>
          </p:cNvPr>
          <p:cNvSpPr txBox="1"/>
          <p:nvPr/>
        </p:nvSpPr>
        <p:spPr>
          <a:xfrm>
            <a:off x="6660013" y="199649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ECFE9B-C225-3029-84F8-1A6D26887096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Graphic 19" descr="Badge 1 outline">
            <a:extLst>
              <a:ext uri="{FF2B5EF4-FFF2-40B4-BE49-F238E27FC236}">
                <a16:creationId xmlns:a16="http://schemas.microsoft.com/office/drawing/2014/main" id="{4C550B13-5A94-67DC-AB2D-4D789D63B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71326" y="-609818"/>
            <a:ext cx="584775" cy="584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73017B-77D8-B9DF-6B58-77FF20FAB5DF}"/>
              </a:ext>
            </a:extLst>
          </p:cNvPr>
          <p:cNvSpPr txBox="1"/>
          <p:nvPr/>
        </p:nvSpPr>
        <p:spPr>
          <a:xfrm>
            <a:off x="540777" y="200621"/>
            <a:ext cx="40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Augmentation:</a:t>
            </a:r>
          </a:p>
        </p:txBody>
      </p:sp>
      <p:pic>
        <p:nvPicPr>
          <p:cNvPr id="22" name="Graphic 21" descr="Badge outline">
            <a:extLst>
              <a:ext uri="{FF2B5EF4-FFF2-40B4-BE49-F238E27FC236}">
                <a16:creationId xmlns:a16="http://schemas.microsoft.com/office/drawing/2014/main" id="{CE6CD1B4-5D1F-2319-34AA-35F74D21C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4970" y="199649"/>
            <a:ext cx="585747" cy="5857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55EF42-C907-122F-6652-C36B11C87448}"/>
              </a:ext>
            </a:extLst>
          </p:cNvPr>
          <p:cNvSpPr txBox="1"/>
          <p:nvPr/>
        </p:nvSpPr>
        <p:spPr>
          <a:xfrm>
            <a:off x="566514" y="1193002"/>
            <a:ext cx="816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data were used on the same model architecture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010D9-6B2A-B1E5-FAC1-FFA5FE339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318" y="1939085"/>
            <a:ext cx="4639322" cy="4191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7F0D9-95A7-B2AC-CD32-6634C0FB8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63" y="2786631"/>
            <a:ext cx="6451997" cy="2556451"/>
          </a:xfrm>
          <a:prstGeom prst="rect">
            <a:avLst/>
          </a:prstGeom>
        </p:spPr>
      </p:pic>
      <p:pic>
        <p:nvPicPr>
          <p:cNvPr id="8" name="Graphic 7" descr="Badge 3 outline">
            <a:extLst>
              <a:ext uri="{FF2B5EF4-FFF2-40B4-BE49-F238E27FC236}">
                <a16:creationId xmlns:a16="http://schemas.microsoft.com/office/drawing/2014/main" id="{499E00B8-D80B-CAEF-757F-6EE05DF885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18934" y="2280114"/>
            <a:ext cx="585748" cy="585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353FEA-3B02-CAA1-F13A-9369B0F2DE38}"/>
              </a:ext>
            </a:extLst>
          </p:cNvPr>
          <p:cNvSpPr txBox="1"/>
          <p:nvPr/>
        </p:nvSpPr>
        <p:spPr>
          <a:xfrm rot="4893263">
            <a:off x="-3230801" y="3421272"/>
            <a:ext cx="4900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 Pre-trained Models:</a:t>
            </a:r>
            <a:endParaRPr lang="en-US" sz="3200" dirty="0"/>
          </a:p>
        </p:txBody>
      </p:sp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C8A48B51-7367-055C-E095-FCC7C2B017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0728" y="36787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3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EA284-4C4D-92BB-33DD-A7E4F1DE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D878C-C18B-380F-EFB5-572297636666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5B655D-834A-DD2A-AB3F-6437E0A179BD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A7A8B8-74E2-9614-BE60-0953F9D78322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BE3FE6-6030-2F99-B496-977E82020597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2598B9-0978-D92E-C83D-B7FB945D6B01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B29E51-CB6F-2EA8-21D9-A9680ADD12CC}"/>
              </a:ext>
            </a:extLst>
          </p:cNvPr>
          <p:cNvSpPr/>
          <p:nvPr/>
        </p:nvSpPr>
        <p:spPr>
          <a:xfrm>
            <a:off x="8596347" y="305389"/>
            <a:ext cx="2964109" cy="66859"/>
          </a:xfrm>
          <a:prstGeom prst="roundRect">
            <a:avLst>
              <a:gd name="adj" fmla="val 13451"/>
            </a:avLst>
          </a:prstGeom>
          <a:solidFill>
            <a:srgbClr val="CC1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8C3FA-BF20-6E96-18CF-F43DF04C2A0E}"/>
              </a:ext>
            </a:extLst>
          </p:cNvPr>
          <p:cNvSpPr txBox="1"/>
          <p:nvPr/>
        </p:nvSpPr>
        <p:spPr>
          <a:xfrm>
            <a:off x="6660013" y="199649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ECFE9B-C225-3029-84F8-1A6D26887096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73017B-77D8-B9DF-6B58-77FF20FAB5DF}"/>
              </a:ext>
            </a:extLst>
          </p:cNvPr>
          <p:cNvSpPr txBox="1"/>
          <p:nvPr/>
        </p:nvSpPr>
        <p:spPr>
          <a:xfrm>
            <a:off x="-2097487" y="-668807"/>
            <a:ext cx="40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Augmentation:</a:t>
            </a:r>
          </a:p>
        </p:txBody>
      </p:sp>
      <p:pic>
        <p:nvPicPr>
          <p:cNvPr id="22" name="Graphic 21" descr="Badge outline">
            <a:extLst>
              <a:ext uri="{FF2B5EF4-FFF2-40B4-BE49-F238E27FC236}">
                <a16:creationId xmlns:a16="http://schemas.microsoft.com/office/drawing/2014/main" id="{CE6CD1B4-5D1F-2319-34AA-35F74D21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83234" y="-669779"/>
            <a:ext cx="585747" cy="585747"/>
          </a:xfrm>
          <a:prstGeom prst="rect">
            <a:avLst/>
          </a:prstGeom>
        </p:spPr>
      </p:pic>
      <p:pic>
        <p:nvPicPr>
          <p:cNvPr id="8" name="Graphic 7" descr="Badge 3 outline">
            <a:extLst>
              <a:ext uri="{FF2B5EF4-FFF2-40B4-BE49-F238E27FC236}">
                <a16:creationId xmlns:a16="http://schemas.microsoft.com/office/drawing/2014/main" id="{499E00B8-D80B-CAEF-757F-6EE05DF88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214" y="197325"/>
            <a:ext cx="585748" cy="585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353FEA-3B02-CAA1-F13A-9369B0F2DE38}"/>
              </a:ext>
            </a:extLst>
          </p:cNvPr>
          <p:cNvSpPr txBox="1"/>
          <p:nvPr/>
        </p:nvSpPr>
        <p:spPr>
          <a:xfrm>
            <a:off x="536534" y="224531"/>
            <a:ext cx="4900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 Pre-trained Models: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B119F-74E4-686E-03AD-9C0F4C221470}"/>
              </a:ext>
            </a:extLst>
          </p:cNvPr>
          <p:cNvSpPr txBox="1"/>
          <p:nvPr/>
        </p:nvSpPr>
        <p:spPr>
          <a:xfrm>
            <a:off x="1069706" y="1221311"/>
            <a:ext cx="10320727" cy="511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achieve robustness and generalization we decided to use state of the art pre trained models and vision transformers.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2200" b="1" dirty="0" err="1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Xception</a:t>
            </a:r>
            <a:r>
              <a:rPr lang="en-US" sz="2200" b="1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choose this model due to its efficient calculations using the depth wise operations to reduce number of parameters, and number of operations</a:t>
            </a:r>
          </a:p>
          <a:p>
            <a:pPr marL="800100" lvl="1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Net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Allows versatility as it dynamically Scales its own network width, depth, and resolution, the difference between versions is in the resolution. B2: 260 B6: 528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first vision transformer to appear, its attention mechanism allows for robust detection of small details.</a:t>
            </a:r>
          </a:p>
        </p:txBody>
      </p:sp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C5E869C3-D537-4F33-789A-BF91CF92E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0728" y="36787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EA284-4C4D-92BB-33DD-A7E4F1DE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49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D878C-C18B-380F-EFB5-572297636666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rgbClr val="A01085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5B655D-834A-DD2A-AB3F-6437E0A179BD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A7A8B8-74E2-9614-BE60-0953F9D78322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BE3FE6-6030-2F99-B496-977E82020597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2598B9-0978-D92E-C83D-B7FB945D6B01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B29E51-CB6F-2EA8-21D9-A9680ADD12CC}"/>
              </a:ext>
            </a:extLst>
          </p:cNvPr>
          <p:cNvSpPr/>
          <p:nvPr/>
        </p:nvSpPr>
        <p:spPr>
          <a:xfrm>
            <a:off x="8596347" y="305389"/>
            <a:ext cx="3503415" cy="89321"/>
          </a:xfrm>
          <a:prstGeom prst="roundRect">
            <a:avLst>
              <a:gd name="adj" fmla="val 13451"/>
            </a:avLst>
          </a:prstGeom>
          <a:solidFill>
            <a:srgbClr val="A010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8C3FA-BF20-6E96-18CF-F43DF04C2A0E}"/>
              </a:ext>
            </a:extLst>
          </p:cNvPr>
          <p:cNvSpPr txBox="1"/>
          <p:nvPr/>
        </p:nvSpPr>
        <p:spPr>
          <a:xfrm>
            <a:off x="6660013" y="169669"/>
            <a:ext cx="20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Detector 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ECFE9B-C225-3029-84F8-1A6D26887096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6015629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Graphic 7" descr="Badge 3 outline">
            <a:extLst>
              <a:ext uri="{FF2B5EF4-FFF2-40B4-BE49-F238E27FC236}">
                <a16:creationId xmlns:a16="http://schemas.microsoft.com/office/drawing/2014/main" id="{499E00B8-D80B-CAEF-757F-6EE05DF88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214" y="197325"/>
            <a:ext cx="585748" cy="585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353FEA-3B02-CAA1-F13A-9369B0F2DE38}"/>
              </a:ext>
            </a:extLst>
          </p:cNvPr>
          <p:cNvSpPr txBox="1"/>
          <p:nvPr/>
        </p:nvSpPr>
        <p:spPr>
          <a:xfrm>
            <a:off x="536534" y="224531"/>
            <a:ext cx="4900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 Pre-trained Models: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BE171-817D-FBBE-7B27-613D75EA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33046"/>
              </p:ext>
            </p:extLst>
          </p:nvPr>
        </p:nvGraphicFramePr>
        <p:xfrm>
          <a:off x="734519" y="1246040"/>
          <a:ext cx="10732950" cy="460012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88825">
                  <a:extLst>
                    <a:ext uri="{9D8B030D-6E8A-4147-A177-3AD203B41FA5}">
                      <a16:colId xmlns:a16="http://schemas.microsoft.com/office/drawing/2014/main" val="575480917"/>
                    </a:ext>
                  </a:extLst>
                </a:gridCol>
                <a:gridCol w="1788825">
                  <a:extLst>
                    <a:ext uri="{9D8B030D-6E8A-4147-A177-3AD203B41FA5}">
                      <a16:colId xmlns:a16="http://schemas.microsoft.com/office/drawing/2014/main" val="3856862748"/>
                    </a:ext>
                  </a:extLst>
                </a:gridCol>
                <a:gridCol w="1788825">
                  <a:extLst>
                    <a:ext uri="{9D8B030D-6E8A-4147-A177-3AD203B41FA5}">
                      <a16:colId xmlns:a16="http://schemas.microsoft.com/office/drawing/2014/main" val="3972791605"/>
                    </a:ext>
                  </a:extLst>
                </a:gridCol>
                <a:gridCol w="1788825">
                  <a:extLst>
                    <a:ext uri="{9D8B030D-6E8A-4147-A177-3AD203B41FA5}">
                      <a16:colId xmlns:a16="http://schemas.microsoft.com/office/drawing/2014/main" val="2078513004"/>
                    </a:ext>
                  </a:extLst>
                </a:gridCol>
                <a:gridCol w="1788825">
                  <a:extLst>
                    <a:ext uri="{9D8B030D-6E8A-4147-A177-3AD203B41FA5}">
                      <a16:colId xmlns:a16="http://schemas.microsoft.com/office/drawing/2014/main" val="3028276074"/>
                    </a:ext>
                  </a:extLst>
                </a:gridCol>
                <a:gridCol w="1788825">
                  <a:extLst>
                    <a:ext uri="{9D8B030D-6E8A-4147-A177-3AD203B41FA5}">
                      <a16:colId xmlns:a16="http://schemas.microsoft.com/office/drawing/2014/main" val="3361079494"/>
                    </a:ext>
                  </a:extLst>
                </a:gridCol>
              </a:tblGrid>
              <a:tr h="527183">
                <a:tc gridSpan="6"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Pre-trained Models</a:t>
                      </a: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410691"/>
                  </a:ext>
                </a:extLst>
              </a:tr>
              <a:tr h="815961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EfficientNetB2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EfficientNetB6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ViT</a:t>
                      </a:r>
                      <a:r>
                        <a:rPr lang="en-US" sz="1800" b="1" dirty="0">
                          <a:effectLst/>
                        </a:rPr>
                        <a:t> 224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ViT</a:t>
                      </a:r>
                      <a:r>
                        <a:rPr lang="en-US" sz="1800" b="1" dirty="0">
                          <a:effectLst/>
                        </a:rPr>
                        <a:t> 384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Xception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7651676"/>
                  </a:ext>
                </a:extLst>
              </a:tr>
              <a:tr h="909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  <a:p>
                      <a:pPr algn="ctr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94.3%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96.7%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97%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3795229"/>
                  </a:ext>
                </a:extLst>
              </a:tr>
              <a:tr h="909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</a:p>
                    <a:p>
                      <a:pPr algn="ctr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94.3%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96.7%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98%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15927"/>
                  </a:ext>
                </a:extLst>
              </a:tr>
              <a:tr h="909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</a:p>
                    <a:p>
                      <a:pPr algn="ctr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94.2%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96.6%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97%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6015"/>
                  </a:ext>
                </a:extLst>
              </a:tr>
              <a:tr h="527183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94.2%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96.6%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98%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325983"/>
                  </a:ext>
                </a:extLst>
              </a:tr>
            </a:tbl>
          </a:graphicData>
        </a:graphic>
      </p:graphicFrame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0870FE6E-D354-78E7-B1EF-21BFA4FCA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0728" y="36787"/>
            <a:ext cx="25213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DAAC96-6FD7-7E7A-3D2D-C6ED4DF338EF}"/>
              </a:ext>
            </a:extLst>
          </p:cNvPr>
          <p:cNvCxnSpPr>
            <a:cxnSpLocks/>
          </p:cNvCxnSpPr>
          <p:nvPr/>
        </p:nvCxnSpPr>
        <p:spPr>
          <a:xfrm>
            <a:off x="221921" y="669507"/>
            <a:ext cx="0" cy="704373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-347601" y="667082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151347-84A9-14C2-B226-4B7DCBF268EC}"/>
              </a:ext>
            </a:extLst>
          </p:cNvPr>
          <p:cNvSpPr txBox="1"/>
          <p:nvPr/>
        </p:nvSpPr>
        <p:spPr>
          <a:xfrm>
            <a:off x="-125678" y="-876425"/>
            <a:ext cx="6093618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16F7A215-9E46-2133-E5C1-F9C34DAF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69523" y="-500351"/>
            <a:ext cx="443845" cy="4438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7E2EB8-6D7C-855A-3040-662EB46F8022}"/>
              </a:ext>
            </a:extLst>
          </p:cNvPr>
          <p:cNvSpPr txBox="1"/>
          <p:nvPr/>
        </p:nvSpPr>
        <p:spPr>
          <a:xfrm>
            <a:off x="545381" y="0"/>
            <a:ext cx="3851162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28430E76-8F9B-6BD4-8E78-C5BCA5BBE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52912"/>
            <a:ext cx="443845" cy="443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707AC-DDF6-0227-3246-09F6A2DFC70C}"/>
              </a:ext>
            </a:extLst>
          </p:cNvPr>
          <p:cNvSpPr txBox="1"/>
          <p:nvPr/>
        </p:nvSpPr>
        <p:spPr>
          <a:xfrm rot="5400000">
            <a:off x="-1785260" y="5927085"/>
            <a:ext cx="4471988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A9C26-0B06-3F2F-1888-FCEE21ADEF11}"/>
              </a:ext>
            </a:extLst>
          </p:cNvPr>
          <p:cNvSpPr txBox="1"/>
          <p:nvPr/>
        </p:nvSpPr>
        <p:spPr>
          <a:xfrm>
            <a:off x="679546" y="1150092"/>
            <a:ext cx="11290525" cy="40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recent years, the proliferation of AI-generated media has necessitated the development of robust detection techniques. Various methods have been proposed and implemented across different modalities text , audio, and images. Each modality presents unique challenges and has prompted the development of specialized techniques.</a:t>
            </a:r>
          </a:p>
          <a:p>
            <a:pPr lvl="2" indent="457200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Detection Techniques.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Audio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Detection Techniques.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GB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Techniques.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4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940D9C-1BFB-EE0D-D83B-45C64D3F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2" b="1902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D78BB2-D81B-F20D-45E5-99D810ADC236}"/>
              </a:ext>
            </a:extLst>
          </p:cNvPr>
          <p:cNvSpPr txBox="1">
            <a:spLocks/>
          </p:cNvSpPr>
          <p:nvPr/>
        </p:nvSpPr>
        <p:spPr>
          <a:xfrm>
            <a:off x="3228839" y="665704"/>
            <a:ext cx="5734322" cy="105756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1"/>
                </a:solidFill>
              </a:rPr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9970-B956-2B09-AFC5-51554D32C714}"/>
              </a:ext>
            </a:extLst>
          </p:cNvPr>
          <p:cNvSpPr txBox="1"/>
          <p:nvPr/>
        </p:nvSpPr>
        <p:spPr>
          <a:xfrm>
            <a:off x="4167188" y="1938322"/>
            <a:ext cx="4111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with implementation and evaluation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A5979F-6628-4728-B3AF-D6DF371ECEF7}"/>
              </a:ext>
            </a:extLst>
          </p:cNvPr>
          <p:cNvCxnSpPr>
            <a:cxnSpLocks/>
          </p:cNvCxnSpPr>
          <p:nvPr/>
        </p:nvCxnSpPr>
        <p:spPr>
          <a:xfrm>
            <a:off x="2952750" y="1885951"/>
            <a:ext cx="62865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04CE0B-DF60-DD7F-3F1C-35ABF36E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70E87-4D82-58BE-B150-5C206142D940}"/>
              </a:ext>
            </a:extLst>
          </p:cNvPr>
          <p:cNvSpPr txBox="1"/>
          <p:nvPr/>
        </p:nvSpPr>
        <p:spPr>
          <a:xfrm>
            <a:off x="4697033" y="5048352"/>
            <a:ext cx="52756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Overview of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Model or Pattern.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Client (Frontend).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Server (Backend).</a:t>
            </a:r>
          </a:p>
        </p:txBody>
      </p:sp>
    </p:spTree>
    <p:extLst>
      <p:ext uri="{BB962C8B-B14F-4D97-AF65-F5344CB8AC3E}">
        <p14:creationId xmlns:p14="http://schemas.microsoft.com/office/powerpoint/2010/main" val="247212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0" y="-4616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2200" dirty="0">
              <a:solidFill>
                <a:srgbClr val="A0108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116939" y="292032"/>
            <a:ext cx="6443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C85B-39F8-9685-08D0-EC2FBECA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51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D73F8C-BB48-B8CC-F525-23A4CB8CD8D6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7043738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E33581-127D-CBE1-883E-ED812E940ADB}"/>
              </a:ext>
            </a:extLst>
          </p:cNvPr>
          <p:cNvSpPr txBox="1"/>
          <p:nvPr/>
        </p:nvSpPr>
        <p:spPr>
          <a:xfrm>
            <a:off x="685801" y="1065732"/>
            <a:ext cx="10972787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The AI-Generated Media Detection project adopts a modular architecture, separating frontend and backend components to ensure scalability, maintainability, and flexibility.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This architecture facilitates independent development and deployment of each layer while promoting efficient communication through RESTful APIs.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32C8C3D1-98A3-03D5-7192-3DCBC18C2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3" b="75417"/>
          <a:stretch/>
        </p:blipFill>
        <p:spPr>
          <a:xfrm>
            <a:off x="1304344" y="4173844"/>
            <a:ext cx="9583311" cy="2325386"/>
          </a:xfrm>
          <a:prstGeom prst="rect">
            <a:avLst/>
          </a:prstGeom>
        </p:spPr>
      </p:pic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7F9B52CA-DEFB-0A6C-DAF9-CAAB2CEEF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43B68E-383F-860F-7B11-D1A06C8A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74DBD-D2AF-3EC1-0C92-C84682E24685}"/>
              </a:ext>
            </a:extLst>
          </p:cNvPr>
          <p:cNvSpPr txBox="1"/>
          <p:nvPr/>
        </p:nvSpPr>
        <p:spPr>
          <a:xfrm>
            <a:off x="0" y="-4616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2200" dirty="0">
              <a:solidFill>
                <a:srgbClr val="A01085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26758-C72B-CC82-58A8-75A61128007C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152154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3CCCB3-7AAB-A759-D3DD-0963059BCBCB}"/>
              </a:ext>
            </a:extLst>
          </p:cNvPr>
          <p:cNvSpPr txBox="1"/>
          <p:nvPr/>
        </p:nvSpPr>
        <p:spPr>
          <a:xfrm>
            <a:off x="116939" y="292032"/>
            <a:ext cx="6443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E7C22-E1B3-AA3C-573B-6C0BFA85B394}"/>
              </a:ext>
            </a:extLst>
          </p:cNvPr>
          <p:cNvSpPr txBox="1"/>
          <p:nvPr/>
        </p:nvSpPr>
        <p:spPr>
          <a:xfrm>
            <a:off x="685801" y="937141"/>
            <a:ext cx="11506199" cy="594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or Pattern: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Client-Server Architecture with RESTful APIs.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(Frontend)</a:t>
            </a:r>
            <a:r>
              <a:rPr lang="en-US" sz="2200" b="1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Responsibilities</a:t>
            </a:r>
            <a:r>
              <a:rPr lang="en-US" sz="220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 : </a:t>
            </a:r>
            <a:r>
              <a:rPr lang="en-US" sz="200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Handles presentation logic and user interaction.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Communication</a:t>
            </a:r>
            <a:r>
              <a:rPr lang="en-US" sz="220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 :</a:t>
            </a:r>
            <a:r>
              <a:rPr lang="en-US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Communicates with the backend server via HTTP requests using RESTful APIs to fetch data, submit user actions (e.g., authentication, media detection requests), and display results.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(Backend):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Responsibilities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Implements business logic, manages data persistence, and integrates with external services</a:t>
            </a:r>
            <a:r>
              <a:rPr lang="en-US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APIs: </a:t>
            </a:r>
            <a:r>
              <a:rPr lang="en-US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Exposes RESTful APIs that the frontend consumes, handling requests for user authentication, media detection, user profile management, and other application functionalities.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Security</a:t>
            </a:r>
            <a:r>
              <a:rPr lang="en-US" sz="220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Implements JWT tokens for secure authentication and authorization, ensuring data integrity and privacy.</a:t>
            </a:r>
          </a:p>
        </p:txBody>
      </p:sp>
      <p:pic>
        <p:nvPicPr>
          <p:cNvPr id="23" name="Graphic 22" descr="Badge 3 with solid fill">
            <a:extLst>
              <a:ext uri="{FF2B5EF4-FFF2-40B4-BE49-F238E27FC236}">
                <a16:creationId xmlns:a16="http://schemas.microsoft.com/office/drawing/2014/main" id="{A981A874-725E-DDAA-B092-A7E0951C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457D3D-71D5-F728-76EE-7561AC013773}"/>
              </a:ext>
            </a:extLst>
          </p:cNvPr>
          <p:cNvCxnSpPr>
            <a:cxnSpLocks/>
          </p:cNvCxnSpPr>
          <p:nvPr/>
        </p:nvCxnSpPr>
        <p:spPr>
          <a:xfrm>
            <a:off x="-436890" y="637377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Graphic 24" descr="Badge 4 with solid fill">
            <a:extLst>
              <a:ext uri="{FF2B5EF4-FFF2-40B4-BE49-F238E27FC236}">
                <a16:creationId xmlns:a16="http://schemas.microsoft.com/office/drawing/2014/main" id="{0434F138-98AB-2B77-19E8-88E024A9A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6171" y="280852"/>
            <a:ext cx="424994" cy="4249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2690ED-FD67-79DE-DA37-5284F435D36C}"/>
              </a:ext>
            </a:extLst>
          </p:cNvPr>
          <p:cNvSpPr txBox="1"/>
          <p:nvPr/>
        </p:nvSpPr>
        <p:spPr>
          <a:xfrm rot="3908052">
            <a:off x="-1688093" y="2786434"/>
            <a:ext cx="2115358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917AA-ACEE-7A44-E35F-47E4A7D4FAE2}"/>
              </a:ext>
            </a:extLst>
          </p:cNvPr>
          <p:cNvSpPr txBox="1"/>
          <p:nvPr/>
        </p:nvSpPr>
        <p:spPr>
          <a:xfrm rot="3899720">
            <a:off x="-2208307" y="2749706"/>
            <a:ext cx="3542831" cy="79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129969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34622" y="637377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 rot="5400000">
            <a:off x="-242959" y="6271004"/>
            <a:ext cx="1387387" cy="45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4B67-D21C-5A93-9935-62860BB81D2F}"/>
              </a:ext>
            </a:extLst>
          </p:cNvPr>
          <p:cNvSpPr txBox="1"/>
          <p:nvPr/>
        </p:nvSpPr>
        <p:spPr>
          <a:xfrm>
            <a:off x="-526531" y="-526578"/>
            <a:ext cx="824962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EC6F6-B7EC-666B-9DC4-3C687B112575}"/>
              </a:ext>
            </a:extLst>
          </p:cNvPr>
          <p:cNvSpPr txBox="1"/>
          <p:nvPr/>
        </p:nvSpPr>
        <p:spPr>
          <a:xfrm>
            <a:off x="545382" y="-18747"/>
            <a:ext cx="3542837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68552-E136-2BE9-991D-B1C0BD65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53</a:t>
            </a:fld>
            <a:endParaRPr lang="en-US"/>
          </a:p>
        </p:txBody>
      </p:sp>
      <p:pic>
        <p:nvPicPr>
          <p:cNvPr id="4" name="Graphic 3" descr="Badge 3 with solid fill">
            <a:extLst>
              <a:ext uri="{FF2B5EF4-FFF2-40B4-BE49-F238E27FC236}">
                <a16:creationId xmlns:a16="http://schemas.microsoft.com/office/drawing/2014/main" id="{31A30B41-4608-063E-EF6E-95537C13F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23973" y="193532"/>
            <a:ext cx="443845" cy="443845"/>
          </a:xfrm>
          <a:prstGeom prst="rect">
            <a:avLst/>
          </a:prstGeom>
        </p:spPr>
      </p:pic>
      <p:pic>
        <p:nvPicPr>
          <p:cNvPr id="6" name="Graphic 5" descr="Badge 4 with solid fill">
            <a:extLst>
              <a:ext uri="{FF2B5EF4-FFF2-40B4-BE49-F238E27FC236}">
                <a16:creationId xmlns:a16="http://schemas.microsoft.com/office/drawing/2014/main" id="{D7717CDB-BB59-0023-6077-E8098A604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25" y="353016"/>
            <a:ext cx="424994" cy="424994"/>
          </a:xfrm>
          <a:prstGeom prst="rect">
            <a:avLst/>
          </a:prstGeom>
        </p:spPr>
      </p:pic>
      <p:pic>
        <p:nvPicPr>
          <p:cNvPr id="7" name="Graphic 6" descr="Badge 5 with solid fill">
            <a:extLst>
              <a:ext uri="{FF2B5EF4-FFF2-40B4-BE49-F238E27FC236}">
                <a16:creationId xmlns:a16="http://schemas.microsoft.com/office/drawing/2014/main" id="{66D10E0B-A1A1-5E29-AE17-8AD05F1AA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26531" y="5274894"/>
            <a:ext cx="424994" cy="4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21922" y="650077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>
            <a:off x="443844" y="-33432"/>
            <a:ext cx="3542831" cy="79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F0E2F-C0C6-2379-4E82-68ACF93C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4982C-FBD7-1B34-9D7F-BB1CF3916523}"/>
              </a:ext>
            </a:extLst>
          </p:cNvPr>
          <p:cNvSpPr txBox="1"/>
          <p:nvPr/>
        </p:nvSpPr>
        <p:spPr>
          <a:xfrm>
            <a:off x="-526531" y="-526578"/>
            <a:ext cx="824962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2700" dirty="0"/>
          </a:p>
        </p:txBody>
      </p:sp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D310E02F-F9BB-5B45-0D62-FCBD728FF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23973" y="193532"/>
            <a:ext cx="443845" cy="443845"/>
          </a:xfrm>
          <a:prstGeom prst="rect">
            <a:avLst/>
          </a:prstGeom>
        </p:spPr>
      </p:pic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293F879E-5A68-39E5-3349-99B8CDFD3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25" y="353016"/>
            <a:ext cx="424994" cy="424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4E707E-BC49-95B0-E1F3-290ABD7DA7B2}"/>
              </a:ext>
            </a:extLst>
          </p:cNvPr>
          <p:cNvSpPr txBox="1"/>
          <p:nvPr/>
        </p:nvSpPr>
        <p:spPr>
          <a:xfrm>
            <a:off x="957261" y="1256471"/>
            <a:ext cx="7653331" cy="4433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System built on the website that supports multimedia.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Gap in scientific scene.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Multimodal detection.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Generalized models.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Real-time Detection.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strike="sngStrike" dirty="0">
                <a:latin typeface="Verdana" panose="020B0604030504040204" pitchFamily="34" charset="0"/>
                <a:ea typeface="Verdana" panose="020B0604030504040204" pitchFamily="34" charset="0"/>
              </a:rPr>
              <a:t>Explainability.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5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A127D-E25C-62C9-ABAC-FCAA0CD3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27057" y="703931"/>
            <a:ext cx="0" cy="704373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C313A7-394E-35BF-1F6E-248D3D462718}"/>
              </a:ext>
            </a:extLst>
          </p:cNvPr>
          <p:cNvSpPr txBox="1"/>
          <p:nvPr/>
        </p:nvSpPr>
        <p:spPr>
          <a:xfrm>
            <a:off x="545382" y="-11826"/>
            <a:ext cx="4471988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4B67-D21C-5A93-9935-62860BB81D2F}"/>
              </a:ext>
            </a:extLst>
          </p:cNvPr>
          <p:cNvSpPr txBox="1"/>
          <p:nvPr/>
        </p:nvSpPr>
        <p:spPr>
          <a:xfrm rot="5400000">
            <a:off x="-2984928" y="5209368"/>
            <a:ext cx="6772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A544E8-7C0A-67BE-46EF-7B385A4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97647-8BF9-95A2-CD31-AC42EF945C40}"/>
              </a:ext>
            </a:extLst>
          </p:cNvPr>
          <p:cNvSpPr txBox="1"/>
          <p:nvPr/>
        </p:nvSpPr>
        <p:spPr>
          <a:xfrm>
            <a:off x="797262" y="1014885"/>
            <a:ext cx="10597475" cy="503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Multimodal Detection</a:t>
            </a:r>
            <a:r>
              <a:rPr lang="en-US" dirty="0"/>
              <a:t>: Most existing techniques focus on a single modality. There is a need for integrated approaches that can simultaneously handle text, audio, and images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Real-time Detection</a:t>
            </a:r>
            <a:r>
              <a:rPr lang="en-US" dirty="0"/>
              <a:t>: Developing models that can operate in real-time, especially for audio and video streams, remains a significant challenge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Generalizability</a:t>
            </a:r>
            <a:r>
              <a:rPr lang="en-US" dirty="0"/>
              <a:t>: Ensuring that models generalize well across different datasets and contexts is critical. Current models often perform well on specific datasets but struggle with out-of-domain samples.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Explainability</a:t>
            </a:r>
            <a:r>
              <a:rPr lang="en-US" dirty="0"/>
              <a:t>: Providing clear, understandable reasons for why a piece of media is classified as AI-generated or human-created is essential for trust and adoption.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A62D5E-D13D-21A5-B728-81023B095A36}"/>
              </a:ext>
            </a:extLst>
          </p:cNvPr>
          <p:cNvCxnSpPr>
            <a:cxnSpLocks/>
          </p:cNvCxnSpPr>
          <p:nvPr/>
        </p:nvCxnSpPr>
        <p:spPr>
          <a:xfrm>
            <a:off x="-122691" y="1937348"/>
            <a:ext cx="0" cy="7043738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4CDDB-F3EC-CCAB-AB3C-C55574D20A25}"/>
              </a:ext>
            </a:extLst>
          </p:cNvPr>
          <p:cNvSpPr txBox="1"/>
          <p:nvPr/>
        </p:nvSpPr>
        <p:spPr>
          <a:xfrm>
            <a:off x="-749509" y="-938326"/>
            <a:ext cx="3851162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5" name="Graphic 24" descr="Badge with solid fill">
            <a:extLst>
              <a:ext uri="{FF2B5EF4-FFF2-40B4-BE49-F238E27FC236}">
                <a16:creationId xmlns:a16="http://schemas.microsoft.com/office/drawing/2014/main" id="{79B49D77-F36C-E6CA-67E2-263478ED0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97" y="329402"/>
            <a:ext cx="443845" cy="443845"/>
          </a:xfrm>
          <a:prstGeom prst="rect">
            <a:avLst/>
          </a:prstGeom>
        </p:spPr>
      </p:pic>
      <p:pic>
        <p:nvPicPr>
          <p:cNvPr id="27" name="Graphic 26" descr="Badge 3 with solid fill">
            <a:extLst>
              <a:ext uri="{FF2B5EF4-FFF2-40B4-BE49-F238E27FC236}">
                <a16:creationId xmlns:a16="http://schemas.microsoft.com/office/drawing/2014/main" id="{7B967434-A4E4-D108-BD62-432BC9C87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85411" y="-21659"/>
            <a:ext cx="443845" cy="443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CA278D-373D-242F-B01D-722D29A52D41}"/>
              </a:ext>
            </a:extLst>
          </p:cNvPr>
          <p:cNvSpPr txBox="1"/>
          <p:nvPr/>
        </p:nvSpPr>
        <p:spPr>
          <a:xfrm rot="5104247">
            <a:off x="-2610849" y="5471074"/>
            <a:ext cx="3086807" cy="45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49613" y="705846"/>
            <a:ext cx="0" cy="7043738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2AB6AFB3-20DF-9066-B65A-7FB99EE1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63489" y="-789799"/>
            <a:ext cx="443845" cy="443845"/>
          </a:xfrm>
          <a:prstGeom prst="rect">
            <a:avLst/>
          </a:prstGeom>
        </p:spPr>
      </p:pic>
      <p:pic>
        <p:nvPicPr>
          <p:cNvPr id="17" name="Graphic 16" descr="Badge 5 with solid fill">
            <a:extLst>
              <a:ext uri="{FF2B5EF4-FFF2-40B4-BE49-F238E27FC236}">
                <a16:creationId xmlns:a16="http://schemas.microsoft.com/office/drawing/2014/main" id="{14B3BCFF-A7B3-BAE9-6827-227A43A63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26531" y="5274894"/>
            <a:ext cx="424994" cy="424994"/>
          </a:xfrm>
          <a:prstGeom prst="rect">
            <a:avLst/>
          </a:prstGeom>
        </p:spPr>
      </p:pic>
      <p:pic>
        <p:nvPicPr>
          <p:cNvPr id="18" name="Graphic 17" descr="Badge 6 with solid fill">
            <a:extLst>
              <a:ext uri="{FF2B5EF4-FFF2-40B4-BE49-F238E27FC236}">
                <a16:creationId xmlns:a16="http://schemas.microsoft.com/office/drawing/2014/main" id="{E1F330BA-5BAD-8DA1-6194-C46A9371D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26531" y="5806123"/>
            <a:ext cx="424994" cy="4249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 rot="5400000">
            <a:off x="-1053505" y="5471074"/>
            <a:ext cx="3086807" cy="45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313A7-394E-35BF-1F6E-248D3D462718}"/>
              </a:ext>
            </a:extLst>
          </p:cNvPr>
          <p:cNvSpPr txBox="1"/>
          <p:nvPr/>
        </p:nvSpPr>
        <p:spPr>
          <a:xfrm>
            <a:off x="-118106" y="-796757"/>
            <a:ext cx="4471988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4B67-D21C-5A93-9935-62860BB81D2F}"/>
              </a:ext>
            </a:extLst>
          </p:cNvPr>
          <p:cNvSpPr txBox="1"/>
          <p:nvPr/>
        </p:nvSpPr>
        <p:spPr>
          <a:xfrm>
            <a:off x="561950" y="319223"/>
            <a:ext cx="824962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77B6-E09E-AC2E-E5C2-529554E3ADC9}"/>
              </a:ext>
            </a:extLst>
          </p:cNvPr>
          <p:cNvSpPr txBox="1"/>
          <p:nvPr/>
        </p:nvSpPr>
        <p:spPr>
          <a:xfrm>
            <a:off x="730186" y="1601767"/>
            <a:ext cx="10558463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Utilizing advanced algorithms, the system identifies subtle manipulations indicative of AI generation. Three primary detection models form the core of this system</a:t>
            </a:r>
            <a:r>
              <a:rPr lang="ar-EG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and were worked on in </a:t>
            </a:r>
            <a:r>
              <a:rPr lang="en-US" b="1" i="1" u="sng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parallel</a:t>
            </a:r>
            <a:r>
              <a:rPr lang="ar-EG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 : </a:t>
            </a:r>
            <a:endParaRPr lang="en-US" sz="1800" b="0" i="0" u="none" strike="noStrike" baseline="0" dirty="0">
              <a:solidFill>
                <a:srgbClr val="000000"/>
              </a:solidFill>
              <a:latin typeface="Calibri(body)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AI Image Generation Detection: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Accurately identifies images created by artificial intelligence.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AI Text Generation Detection: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Recognizes text authored by AI algorithms and distinguishes it from human-generated content.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AI-Generated Audio Detection: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Identifies and differentiates between audio content generated by artificial intelligence and authentic human-recorded audio. 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alibri(body)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(body)"/>
              </a:rPr>
              <a:t>Then we started working on </a:t>
            </a:r>
            <a:r>
              <a:rPr lang="en-US" b="1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Building</a:t>
            </a:r>
            <a:r>
              <a:rPr lang="en-US" b="1" dirty="0">
                <a:latin typeface="Calibri(body)"/>
              </a:rPr>
              <a:t> the system: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System Architecture.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DA7D90-0532-FB55-788A-36CF2E33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980BD3-2BEB-B0D2-545C-D88D1B70C2CC}"/>
              </a:ext>
            </a:extLst>
          </p:cNvPr>
          <p:cNvCxnSpPr>
            <a:cxnSpLocks/>
          </p:cNvCxnSpPr>
          <p:nvPr/>
        </p:nvCxnSpPr>
        <p:spPr>
          <a:xfrm>
            <a:off x="-173699" y="703931"/>
            <a:ext cx="0" cy="704373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2AB6AFB3-20DF-9066-B65A-7FB99EE110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9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bot hands touching each other&#10;&#10;Description automatically generated">
            <a:extLst>
              <a:ext uri="{FF2B5EF4-FFF2-40B4-BE49-F238E27FC236}">
                <a16:creationId xmlns:a16="http://schemas.microsoft.com/office/drawing/2014/main" id="{0C940D9C-1BFB-EE0D-D83B-45C64D3F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63" b="3411"/>
          <a:stretch/>
        </p:blipFill>
        <p:spPr>
          <a:xfrm>
            <a:off x="20" y="-5143"/>
            <a:ext cx="12191979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69B647-38F3-2501-8D32-BCD1A0605E4B}"/>
              </a:ext>
            </a:extLst>
          </p:cNvPr>
          <p:cNvCxnSpPr>
            <a:cxnSpLocks/>
          </p:cNvCxnSpPr>
          <p:nvPr/>
        </p:nvCxnSpPr>
        <p:spPr>
          <a:xfrm>
            <a:off x="2952750" y="1700213"/>
            <a:ext cx="62865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6D78BB2-D81B-F20D-45E5-99D810ADC236}"/>
              </a:ext>
            </a:extLst>
          </p:cNvPr>
          <p:cNvSpPr txBox="1">
            <a:spLocks/>
          </p:cNvSpPr>
          <p:nvPr/>
        </p:nvSpPr>
        <p:spPr>
          <a:xfrm>
            <a:off x="3228839" y="636464"/>
            <a:ext cx="5734322" cy="104892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1"/>
                </a:solidFill>
              </a:rPr>
              <a:t>Models Selection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0EB9BD-C920-F018-3505-7EC47DE2C2ED}"/>
              </a:ext>
            </a:extLst>
          </p:cNvPr>
          <p:cNvSpPr txBox="1">
            <a:spLocks/>
          </p:cNvSpPr>
          <p:nvPr/>
        </p:nvSpPr>
        <p:spPr>
          <a:xfrm>
            <a:off x="145256" y="5236186"/>
            <a:ext cx="5614987" cy="9791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en-US" sz="3500" dirty="0">
                <a:solidFill>
                  <a:schemeClr val="accent2"/>
                </a:solidFill>
              </a:rPr>
              <a:t>Audio Model</a:t>
            </a:r>
          </a:p>
          <a:p>
            <a:pPr marL="800100" lvl="1" indent="-342900"/>
            <a:r>
              <a:rPr lang="en-US" sz="2000" dirty="0">
                <a:solidFill>
                  <a:schemeClr val="accent1"/>
                </a:solidFill>
              </a:rPr>
              <a:t>Text Model</a:t>
            </a:r>
          </a:p>
          <a:p>
            <a:pPr marL="800100" lvl="1" indent="-342900"/>
            <a:r>
              <a:rPr lang="en-US" sz="2000" dirty="0">
                <a:solidFill>
                  <a:schemeClr val="accent1"/>
                </a:solidFill>
              </a:rPr>
              <a:t>Image Model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0AC0F-00A3-AD57-6842-8674BD1B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43DE0-0A35-F072-3021-D5C884FF2CBF}"/>
              </a:ext>
            </a:extLst>
          </p:cNvPr>
          <p:cNvSpPr txBox="1"/>
          <p:nvPr/>
        </p:nvSpPr>
        <p:spPr>
          <a:xfrm>
            <a:off x="4167188" y="1938322"/>
            <a:ext cx="4111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2047679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6BC-ED42-EA34-511C-B731351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C129B-9805-8E53-F04E-48DBF21476AC}"/>
              </a:ext>
            </a:extLst>
          </p:cNvPr>
          <p:cNvSpPr txBox="1"/>
          <p:nvPr/>
        </p:nvSpPr>
        <p:spPr>
          <a:xfrm>
            <a:off x="1132108" y="1195006"/>
            <a:ext cx="1083796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Spectral Analysis: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Spectral analysis decomposes audio signals into their constituent frequencies to reveal anomalies.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Spectrograms, Fourier transforms.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Strengths: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Effective at spotting subtle spectral artifacts.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 sensitivity to minor deviations from natural patterns.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Vulnerable to advanced AI techniques mimicking natural spectra.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Less effective with low-quality recordings.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E33D0-B8CB-1E6F-3A3D-49FD212E68AD}"/>
              </a:ext>
            </a:extLst>
          </p:cNvPr>
          <p:cNvSpPr txBox="1"/>
          <p:nvPr/>
        </p:nvSpPr>
        <p:spPr>
          <a:xfrm>
            <a:off x="465024" y="321706"/>
            <a:ext cx="8007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In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 Detection Techniques:</a:t>
            </a:r>
            <a:endParaRPr lang="en-US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56DD2-9D61-DBDB-CF49-315358E5E3C5}"/>
              </a:ext>
            </a:extLst>
          </p:cNvPr>
          <p:cNvCxnSpPr>
            <a:cxnSpLocks/>
          </p:cNvCxnSpPr>
          <p:nvPr/>
        </p:nvCxnSpPr>
        <p:spPr>
          <a:xfrm>
            <a:off x="234623" y="705846"/>
            <a:ext cx="0" cy="6429472"/>
          </a:xfrm>
          <a:prstGeom prst="line">
            <a:avLst/>
          </a:prstGeom>
          <a:ln>
            <a:solidFill>
              <a:srgbClr val="A0108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Graphic 23" descr="Badge 3 with solid fill">
            <a:extLst>
              <a:ext uri="{FF2B5EF4-FFF2-40B4-BE49-F238E27FC236}">
                <a16:creationId xmlns:a16="http://schemas.microsoft.com/office/drawing/2014/main" id="{E6E48B08-E0C0-C243-BE07-9792B159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4" y="319223"/>
            <a:ext cx="443845" cy="4438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9A5C04-A0B7-2B26-0B2A-7D431A104199}"/>
              </a:ext>
            </a:extLst>
          </p:cNvPr>
          <p:cNvSpPr txBox="1"/>
          <p:nvPr/>
        </p:nvSpPr>
        <p:spPr>
          <a:xfrm>
            <a:off x="0" y="0"/>
            <a:ext cx="82496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A010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57058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3356</Words>
  <Application>Microsoft Office PowerPoint</Application>
  <PresentationFormat>Widescreen</PresentationFormat>
  <Paragraphs>645</Paragraphs>
  <Slides>55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Aptos</vt:lpstr>
      <vt:lpstr>Aptos Display</vt:lpstr>
      <vt:lpstr>Arial</vt:lpstr>
      <vt:lpstr>Calibri</vt:lpstr>
      <vt:lpstr>Calibri(body)</vt:lpstr>
      <vt:lpstr>Symbol</vt:lpstr>
      <vt:lpstr>Times New Roman</vt:lpstr>
      <vt:lpstr>Verdana</vt:lpstr>
      <vt:lpstr>Wingdings</vt:lpstr>
      <vt:lpstr>Office Theme</vt:lpstr>
      <vt:lpstr>CATCH THE AI</vt:lpstr>
      <vt:lpstr>Project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زياد السيد عبد العظيم على يوسف</dc:creator>
  <cp:lastModifiedBy>زياد السيد عبد العظيم على يوسف</cp:lastModifiedBy>
  <cp:revision>9</cp:revision>
  <dcterms:created xsi:type="dcterms:W3CDTF">2024-06-19T08:42:20Z</dcterms:created>
  <dcterms:modified xsi:type="dcterms:W3CDTF">2024-06-23T07:30:38Z</dcterms:modified>
</cp:coreProperties>
</file>