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handoutMasterIdLst>
    <p:handoutMasterId r:id="rId12"/>
  </p:handoutMasterIdLst>
  <p:sldIdLst>
    <p:sldId id="1154" r:id="rId3"/>
    <p:sldId id="1153" r:id="rId5"/>
    <p:sldId id="1135" r:id="rId6"/>
    <p:sldId id="1170" r:id="rId7"/>
    <p:sldId id="332" r:id="rId8"/>
    <p:sldId id="1183" r:id="rId9"/>
    <p:sldId id="331" r:id="rId10"/>
    <p:sldId id="1159"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E6EA"/>
    <a:srgbClr val="49A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1" autoAdjust="0"/>
    <p:restoredTop sz="94660"/>
  </p:normalViewPr>
  <p:slideViewPr>
    <p:cSldViewPr snapToGrid="0">
      <p:cViewPr>
        <p:scale>
          <a:sx n="75" d="100"/>
          <a:sy n="75" d="100"/>
        </p:scale>
        <p:origin x="1836" y="8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handoutMaster" Target="handoutMasters/handoutMaster1.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ea typeface="Arial" panose="020B0604020202020204" pitchFamily="3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ea typeface="Arial" panose="020B0604020202020204" pitchFamily="34" charset="0"/>
              </a:defRPr>
            </a:lvl1pPr>
          </a:lstStyle>
          <a:p>
            <a:fld id="{FC6595B9-4518-4F8E-BA3D-31AAD1442E1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ea typeface="Arial" panose="020B0604020202020204" pitchFamily="3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ea typeface="Arial" panose="020B0604020202020204" pitchFamily="34" charset="0"/>
              </a:defRPr>
            </a:lvl1pPr>
          </a:lstStyle>
          <a:p>
            <a:fld id="{E0D4C047-EB2F-4EC6-A226-B52EF229F6D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1pPr>
    <a:lvl2pPr marL="4572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2pPr>
    <a:lvl3pPr marL="9144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3pPr>
    <a:lvl4pPr marL="13716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4pPr>
    <a:lvl5pPr marL="18288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9F96F6B-EAA7-409A-8E35-0B31919A6A4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51408CC-42EB-447C-9432-E094489E152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09F96F6B-EAA7-409A-8E35-0B31919A6A4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51408CC-42EB-447C-9432-E094489E152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09F96F6B-EAA7-409A-8E35-0B31919A6A4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51408CC-42EB-447C-9432-E094489E152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9F96F6B-EAA7-409A-8E35-0B31919A6A49}"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51408CC-42EB-447C-9432-E094489E152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09F96F6B-EAA7-409A-8E35-0B31919A6A4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51408CC-42EB-447C-9432-E094489E152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09F96F6B-EAA7-409A-8E35-0B31919A6A4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51408CC-42EB-447C-9432-E094489E152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09F96F6B-EAA7-409A-8E35-0B31919A6A49}"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51408CC-42EB-447C-9432-E094489E152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09F96F6B-EAA7-409A-8E35-0B31919A6A49}"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51408CC-42EB-447C-9432-E094489E152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9F96F6B-EAA7-409A-8E35-0B31919A6A49}"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51408CC-42EB-447C-9432-E094489E152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F96F6B-EAA7-409A-8E35-0B31919A6A49}"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6CB4B4D-7CA3-9044-876B-883B54F8677D}" type="slidenum">
              <a:rPr/>
            </a:fld>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09F96F6B-EAA7-409A-8E35-0B31919A6A49}"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51408CC-42EB-447C-9432-E094489E152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09F96F6B-EAA7-409A-8E35-0B31919A6A49}"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51408CC-42EB-447C-9432-E094489E152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09F96F6B-EAA7-409A-8E35-0B31919A6A49}" type="datetimeFigureOut">
              <a:rPr lang="zh-CN" altLang="en-US" smtClean="0"/>
            </a:fld>
            <a:endParaRPr lang="zh-CN" alt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zh-CN" alt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F51408CC-42EB-447C-9432-E094489E152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pn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5" name="Text Box 4"/>
          <p:cNvSpPr txBox="1"/>
          <p:nvPr/>
        </p:nvSpPr>
        <p:spPr>
          <a:xfrm>
            <a:off x="2760980" y="2628900"/>
            <a:ext cx="6370320" cy="768350"/>
          </a:xfrm>
          <a:prstGeom prst="rect">
            <a:avLst/>
          </a:prstGeom>
          <a:noFill/>
        </p:spPr>
        <p:txBody>
          <a:bodyPr wrap="none" rtlCol="0">
            <a:spAutoFit/>
          </a:bodyPr>
          <a:p>
            <a:pPr algn="l"/>
            <a:r>
              <a:rPr lang="en-US" sz="4400" b="1">
                <a:solidFill>
                  <a:schemeClr val="bg1"/>
                </a:solidFill>
                <a:effectLst>
                  <a:outerShdw blurRad="38100" dist="19050" dir="2700000" algn="tl" rotWithShape="0">
                    <a:schemeClr val="dk1">
                      <a:alpha val="40000"/>
                    </a:schemeClr>
                  </a:outerShdw>
                </a:effectLst>
                <a:sym typeface="+mn-ea"/>
              </a:rPr>
              <a:t>Detection A</a:t>
            </a:r>
            <a:r>
              <a:rPr lang="en-US" sz="4400" b="1">
                <a:solidFill>
                  <a:schemeClr val="bg1"/>
                </a:solidFill>
                <a:effectLst>
                  <a:outerShdw blurRad="38100" dist="19050" dir="2700000" algn="tl" rotWithShape="0">
                    <a:schemeClr val="dk1">
                      <a:alpha val="40000"/>
                    </a:schemeClr>
                  </a:outerShdw>
                </a:effectLst>
              </a:rPr>
              <a:t>I-Generated</a:t>
            </a:r>
            <a:endParaRPr lang="en-US" sz="4400" b="1">
              <a:solidFill>
                <a:schemeClr val="bg1"/>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5" name="文本框 18"/>
          <p:cNvSpPr txBox="1"/>
          <p:nvPr/>
        </p:nvSpPr>
        <p:spPr>
          <a:xfrm>
            <a:off x="926524" y="2208851"/>
            <a:ext cx="1959610" cy="460375"/>
          </a:xfrm>
          <a:prstGeom prst="rect">
            <a:avLst/>
          </a:prstGeom>
          <a:noFill/>
        </p:spPr>
        <p:txBody>
          <a:bodyPr wrap="none">
            <a:spAutoFit/>
            <a:scene3d>
              <a:camera prst="orthographicFront"/>
              <a:lightRig rig="threePt" dir="t"/>
            </a:scene3d>
            <a:sp3d contourW="12700"/>
          </a:bodyPr>
          <a:p>
            <a:pPr>
              <a:defRPr/>
            </a:pPr>
            <a:r>
              <a:rPr lang="en-US" sz="2400" b="1" dirty="0">
                <a:solidFill>
                  <a:schemeClr val="bg1"/>
                </a:solidFill>
                <a:latin typeface="Arial" panose="020B0604020202020204" pitchFamily="34" charset="0"/>
                <a:ea typeface="Arial" panose="020B0604020202020204" pitchFamily="34" charset="0"/>
              </a:rPr>
              <a:t>Introduction</a:t>
            </a:r>
            <a:endParaRPr lang="en-US" sz="2400" b="1" dirty="0">
              <a:solidFill>
                <a:schemeClr val="bg1"/>
              </a:solidFill>
              <a:latin typeface="Arial" panose="020B0604020202020204" pitchFamily="34" charset="0"/>
              <a:ea typeface="Arial" panose="020B0604020202020204" pitchFamily="34" charset="0"/>
            </a:endParaRPr>
          </a:p>
        </p:txBody>
      </p:sp>
      <p:sp>
        <p:nvSpPr>
          <p:cNvPr id="6" name="文本框 20"/>
          <p:cNvSpPr txBox="1"/>
          <p:nvPr/>
        </p:nvSpPr>
        <p:spPr>
          <a:xfrm>
            <a:off x="926524" y="3736028"/>
            <a:ext cx="2097405" cy="460375"/>
          </a:xfrm>
          <a:prstGeom prst="rect">
            <a:avLst/>
          </a:prstGeom>
          <a:noFill/>
        </p:spPr>
        <p:txBody>
          <a:bodyPr wrap="none">
            <a:spAutoFit/>
            <a:scene3d>
              <a:camera prst="orthographicFront"/>
              <a:lightRig rig="threePt" dir="t"/>
            </a:scene3d>
            <a:sp3d contourW="12700"/>
          </a:bodyPr>
          <a:p>
            <a:pPr algn="l">
              <a:defRPr/>
            </a:pPr>
            <a:r>
              <a:rPr lang="zh-CN" altLang="en-US" sz="2400" b="1" dirty="0">
                <a:solidFill>
                  <a:schemeClr val="bg1"/>
                </a:solidFill>
                <a:latin typeface="Arial" panose="020B0604020202020204" pitchFamily="34" charset="0"/>
                <a:ea typeface="Arial" panose="020B0604020202020204" pitchFamily="34" charset="0"/>
              </a:rPr>
              <a:t>Key Features</a:t>
            </a:r>
            <a:endParaRPr lang="zh-CN" altLang="en-US" sz="2400" b="1" dirty="0">
              <a:solidFill>
                <a:schemeClr val="bg1"/>
              </a:solidFill>
              <a:latin typeface="Arial" panose="020B0604020202020204" pitchFamily="34" charset="0"/>
              <a:ea typeface="Arial" panose="020B0604020202020204" pitchFamily="34" charset="0"/>
            </a:endParaRPr>
          </a:p>
        </p:txBody>
      </p:sp>
      <p:sp>
        <p:nvSpPr>
          <p:cNvPr id="7" name="文本框 22"/>
          <p:cNvSpPr txBox="1"/>
          <p:nvPr/>
        </p:nvSpPr>
        <p:spPr>
          <a:xfrm>
            <a:off x="926392" y="2927036"/>
            <a:ext cx="1537970" cy="460375"/>
          </a:xfrm>
          <a:prstGeom prst="rect">
            <a:avLst/>
          </a:prstGeom>
          <a:noFill/>
        </p:spPr>
        <p:txBody>
          <a:bodyPr wrap="none">
            <a:spAutoFit/>
            <a:scene3d>
              <a:camera prst="orthographicFront"/>
              <a:lightRig rig="threePt" dir="t"/>
            </a:scene3d>
            <a:sp3d contourW="12700"/>
          </a:bodyPr>
          <a:p>
            <a:pPr algn="l">
              <a:defRPr/>
            </a:pPr>
            <a:r>
              <a:rPr lang="zh-CN" altLang="en-US" sz="2400" b="1" dirty="0">
                <a:solidFill>
                  <a:schemeClr val="bg1"/>
                </a:solidFill>
                <a:latin typeface="Arial" panose="020B0604020202020204" pitchFamily="34" charset="0"/>
                <a:ea typeface="Arial" panose="020B0604020202020204" pitchFamily="34" charset="0"/>
              </a:rPr>
              <a:t>Overview</a:t>
            </a:r>
            <a:endParaRPr lang="zh-CN" altLang="en-US" sz="2400" b="1" dirty="0">
              <a:solidFill>
                <a:schemeClr val="bg1"/>
              </a:solidFill>
              <a:latin typeface="Arial" panose="020B0604020202020204" pitchFamily="34" charset="0"/>
              <a:ea typeface="Arial" panose="020B0604020202020204" pitchFamily="34" charset="0"/>
            </a:endParaRPr>
          </a:p>
        </p:txBody>
      </p:sp>
      <p:sp>
        <p:nvSpPr>
          <p:cNvPr id="8" name="文本框 24"/>
          <p:cNvSpPr txBox="1"/>
          <p:nvPr/>
        </p:nvSpPr>
        <p:spPr>
          <a:xfrm>
            <a:off x="926392" y="4771714"/>
            <a:ext cx="1538605" cy="460375"/>
          </a:xfrm>
          <a:prstGeom prst="rect">
            <a:avLst/>
          </a:prstGeom>
          <a:noFill/>
        </p:spPr>
        <p:txBody>
          <a:bodyPr wrap="none">
            <a:spAutoFit/>
            <a:scene3d>
              <a:camera prst="orthographicFront"/>
              <a:lightRig rig="threePt" dir="t"/>
            </a:scene3d>
            <a:sp3d contourW="12700"/>
          </a:bodyPr>
          <a:p>
            <a:pPr algn="l">
              <a:defRPr/>
            </a:pPr>
            <a:r>
              <a:rPr lang="zh-CN" altLang="en-US" sz="2400" b="1" dirty="0">
                <a:solidFill>
                  <a:schemeClr val="bg1"/>
                </a:solidFill>
                <a:latin typeface="Arial" panose="020B0604020202020204" pitchFamily="34" charset="0"/>
                <a:ea typeface="Arial" panose="020B0604020202020204" pitchFamily="34" charset="0"/>
              </a:rPr>
              <a:t>Datasets </a:t>
            </a:r>
            <a:endParaRPr lang="zh-CN" altLang="en-US" sz="2400" b="1" dirty="0">
              <a:solidFill>
                <a:schemeClr val="bg1"/>
              </a:solidFill>
              <a:latin typeface="Arial" panose="020B0604020202020204" pitchFamily="34" charset="0"/>
              <a:ea typeface="Arial" panose="020B0604020202020204" pitchFamily="34" charset="0"/>
            </a:endParaRPr>
          </a:p>
        </p:txBody>
      </p:sp>
      <p:sp>
        <p:nvSpPr>
          <p:cNvPr id="9" name="矩形 58"/>
          <p:cNvSpPr/>
          <p:nvPr/>
        </p:nvSpPr>
        <p:spPr>
          <a:xfrm>
            <a:off x="597536" y="510630"/>
            <a:ext cx="2978150" cy="706755"/>
          </a:xfrm>
          <a:prstGeom prst="rect">
            <a:avLst/>
          </a:prstGeom>
          <a:effectLst>
            <a:outerShdw blurRad="50800" dist="50800" dir="5400000" sx="1000" sy="1000" algn="ctr" rotWithShape="0">
              <a:srgbClr val="000000"/>
            </a:outerShdw>
          </a:effectLst>
        </p:spPr>
        <p:txBody>
          <a:bodyPr wrap="none">
            <a:spAutoFit/>
          </a:bodyPr>
          <a:p>
            <a:pPr algn="ctr"/>
            <a:r>
              <a:rPr lang="zh-CN" altLang="en-US" sz="4000" dirty="0">
                <a:solidFill>
                  <a:schemeClr val="bg1"/>
                </a:solidFill>
                <a:latin typeface="Arial" panose="020B0604020202020204" pitchFamily="34" charset="0"/>
                <a:ea typeface="Arial" panose="020B0604020202020204" pitchFamily="34" charset="0"/>
              </a:rPr>
              <a:t>CONTENTS </a:t>
            </a:r>
            <a:endParaRPr lang="zh-CN" altLang="en-US" sz="4000" dirty="0">
              <a:solidFill>
                <a:schemeClr val="bg1"/>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59" name="矩形 58"/>
          <p:cNvSpPr/>
          <p:nvPr/>
        </p:nvSpPr>
        <p:spPr>
          <a:xfrm>
            <a:off x="105410" y="497205"/>
            <a:ext cx="3307080" cy="645160"/>
          </a:xfrm>
          <a:prstGeom prst="rect">
            <a:avLst/>
          </a:prstGeom>
          <a:effectLst>
            <a:outerShdw blurRad="50800" dist="50800" dir="5400000" sx="1000" sy="1000" algn="ctr" rotWithShape="0">
              <a:srgbClr val="000000"/>
            </a:outerShdw>
          </a:effectLst>
        </p:spPr>
        <p:txBody>
          <a:bodyPr wrap="none">
            <a:spAutoFit/>
          </a:bodyPr>
          <a:lstStyle/>
          <a:p>
            <a:pPr lvl="1" algn="ctr"/>
            <a:r>
              <a:rPr lang="en-US" altLang="zh-CN" sz="3600" b="1" dirty="0">
                <a:solidFill>
                  <a:schemeClr val="bg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Intruduction</a:t>
            </a:r>
            <a:endParaRPr lang="en-US" altLang="zh-CN" sz="3600" b="1" dirty="0">
              <a:solidFill>
                <a:schemeClr val="bg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endParaRPr>
          </a:p>
        </p:txBody>
      </p:sp>
      <p:sp>
        <p:nvSpPr>
          <p:cNvPr id="4" name="矩形 58"/>
          <p:cNvSpPr/>
          <p:nvPr/>
        </p:nvSpPr>
        <p:spPr>
          <a:xfrm>
            <a:off x="490855" y="1680210"/>
            <a:ext cx="10868660" cy="3938270"/>
          </a:xfrm>
          <a:prstGeom prst="rect">
            <a:avLst/>
          </a:prstGeom>
          <a:solidFill>
            <a:schemeClr val="tx1">
              <a:alpha val="65000"/>
            </a:schemeClr>
          </a:solidFill>
          <a:effectLst>
            <a:outerShdw blurRad="50800" dist="50800" dir="5400000" sx="1000" sy="1000" algn="ctr" rotWithShape="0">
              <a:srgbClr val="000000"/>
            </a:outerShdw>
          </a:effectLst>
        </p:spPr>
        <p:txBody>
          <a:bodyPr wrap="square">
            <a:spAutoFit/>
          </a:bodyPr>
          <a:p>
            <a:pPr lvl="1" algn="l"/>
            <a:endParaRPr lang="en-US" altLang="zh-CN" sz="2500" b="1" dirty="0">
              <a:solidFill>
                <a:schemeClr val="bg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endParaRPr>
          </a:p>
          <a:p>
            <a:pPr lvl="1" algn="l"/>
            <a:r>
              <a:rPr lang="en-US" altLang="zh-CN" sz="2500" b="1" dirty="0">
                <a:solidFill>
                  <a:schemeClr val="bg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Artificial intelligence (AI) has become a powerful tool in diverse areas such as voice generation, content creation, and facial image synthesis. While its capabilities hold vast potential for various applications, there is a dual perspective on its impact. Concerns arise regarding the potential misuse of AI for malicious purposes, posing threats to individuals. Simultaneously, within educational settings, students are increasingly turning to AI for scientific tasks, prompting worries about the potential negative effects on their learning experiences.</a:t>
            </a:r>
            <a:endParaRPr lang="en-US" altLang="zh-CN" sz="2500" b="1" dirty="0">
              <a:solidFill>
                <a:schemeClr val="bg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4" name="矩形 58"/>
          <p:cNvSpPr/>
          <p:nvPr/>
        </p:nvSpPr>
        <p:spPr>
          <a:xfrm>
            <a:off x="467995" y="1231265"/>
            <a:ext cx="11262360" cy="4399915"/>
          </a:xfrm>
          <a:prstGeom prst="rect">
            <a:avLst/>
          </a:prstGeom>
          <a:solidFill>
            <a:schemeClr val="tx1">
              <a:alpha val="65000"/>
            </a:schemeClr>
          </a:solidFill>
          <a:effectLst>
            <a:outerShdw blurRad="50800" dist="50800" dir="5400000" sx="1000" sy="1000" algn="ctr" rotWithShape="0">
              <a:srgbClr val="000000"/>
            </a:outerShdw>
          </a:effectLst>
        </p:spPr>
        <p:txBody>
          <a:bodyPr wrap="square">
            <a:spAutoFit/>
          </a:bodyPr>
          <a:p>
            <a:pPr lvl="1" algn="l"/>
            <a:r>
              <a:rPr lang="en-US" altLang="zh-CN" sz="2800" b="1" dirty="0">
                <a:solidFill>
                  <a:schemeClr val="bg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Considering the broader implications of AI in the context of human behavior, it becomes evident that some individuals may exploit this technology for harmful purposes. Recognizing the need for safeguards, it is crucial to establish limits on the applications of generative AI. One primary focus is the initial stage of determining the authenticity of generated content, whether it be in the form of audio, images, or text. The overarching goal of such initiatives is to strike a balance between harnessing the benefits of AI and mitigating potential risks to ensure responsible and ethical use.</a:t>
            </a:r>
            <a:endParaRPr lang="en-US" altLang="zh-CN" sz="2800" b="1" dirty="0">
              <a:solidFill>
                <a:schemeClr val="bg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449" name="Shape 1449"/>
          <p:cNvSpPr/>
          <p:nvPr/>
        </p:nvSpPr>
        <p:spPr>
          <a:xfrm>
            <a:off x="0" y="1296670"/>
            <a:ext cx="826135" cy="761365"/>
          </a:xfrm>
          <a:custGeom>
            <a:avLst/>
            <a:gdLst/>
            <a:ahLst/>
            <a:cxnLst>
              <a:cxn ang="0">
                <a:pos x="wd2" y="hd2"/>
              </a:cxn>
              <a:cxn ang="5400000">
                <a:pos x="wd2" y="hd2"/>
              </a:cxn>
              <a:cxn ang="10800000">
                <a:pos x="wd2" y="hd2"/>
              </a:cxn>
              <a:cxn ang="16200000">
                <a:pos x="wd2" y="hd2"/>
              </a:cxn>
            </a:cxnLst>
            <a:rect l="0" t="0" r="r" b="b"/>
            <a:pathLst>
              <a:path w="20938" h="21600" extrusionOk="0">
                <a:moveTo>
                  <a:pt x="20735" y="7896"/>
                </a:moveTo>
                <a:cubicBezTo>
                  <a:pt x="20581" y="7162"/>
                  <a:pt x="20224" y="6598"/>
                  <a:pt x="19560" y="6204"/>
                </a:cubicBezTo>
                <a:cubicBezTo>
                  <a:pt x="18896" y="5809"/>
                  <a:pt x="17875" y="5809"/>
                  <a:pt x="17364" y="5978"/>
                </a:cubicBezTo>
                <a:cubicBezTo>
                  <a:pt x="15986" y="733"/>
                  <a:pt x="15986" y="733"/>
                  <a:pt x="15986" y="733"/>
                </a:cubicBezTo>
                <a:cubicBezTo>
                  <a:pt x="15832" y="338"/>
                  <a:pt x="15628" y="169"/>
                  <a:pt x="15322" y="0"/>
                </a:cubicBezTo>
                <a:cubicBezTo>
                  <a:pt x="14964" y="0"/>
                  <a:pt x="14607" y="169"/>
                  <a:pt x="14454" y="338"/>
                </a:cubicBezTo>
                <a:cubicBezTo>
                  <a:pt x="11237" y="4286"/>
                  <a:pt x="9858" y="5470"/>
                  <a:pt x="6283" y="7162"/>
                </a:cubicBezTo>
                <a:cubicBezTo>
                  <a:pt x="3373" y="8065"/>
                  <a:pt x="3373" y="8065"/>
                  <a:pt x="3373" y="8065"/>
                </a:cubicBezTo>
                <a:cubicBezTo>
                  <a:pt x="1024" y="8854"/>
                  <a:pt x="-508" y="11674"/>
                  <a:pt x="156" y="14494"/>
                </a:cubicBezTo>
                <a:cubicBezTo>
                  <a:pt x="513" y="15791"/>
                  <a:pt x="1330" y="16919"/>
                  <a:pt x="2556" y="17483"/>
                </a:cubicBezTo>
                <a:cubicBezTo>
                  <a:pt x="3220" y="18047"/>
                  <a:pt x="3883" y="18216"/>
                  <a:pt x="4752" y="18216"/>
                </a:cubicBezTo>
                <a:cubicBezTo>
                  <a:pt x="5109" y="18216"/>
                  <a:pt x="5415" y="18216"/>
                  <a:pt x="5773" y="18047"/>
                </a:cubicBezTo>
                <a:cubicBezTo>
                  <a:pt x="6130" y="19175"/>
                  <a:pt x="6130" y="19175"/>
                  <a:pt x="6130" y="19175"/>
                </a:cubicBezTo>
                <a:cubicBezTo>
                  <a:pt x="6283" y="19908"/>
                  <a:pt x="6641" y="20472"/>
                  <a:pt x="6947" y="20867"/>
                </a:cubicBezTo>
                <a:cubicBezTo>
                  <a:pt x="7458" y="21431"/>
                  <a:pt x="7458" y="21431"/>
                  <a:pt x="7458" y="21431"/>
                </a:cubicBezTo>
                <a:cubicBezTo>
                  <a:pt x="7662" y="21600"/>
                  <a:pt x="7815" y="21600"/>
                  <a:pt x="8173" y="21600"/>
                </a:cubicBezTo>
                <a:cubicBezTo>
                  <a:pt x="8326" y="21600"/>
                  <a:pt x="8683" y="21431"/>
                  <a:pt x="8837" y="21262"/>
                </a:cubicBezTo>
                <a:cubicBezTo>
                  <a:pt x="9194" y="20867"/>
                  <a:pt x="9194" y="20303"/>
                  <a:pt x="8683" y="19908"/>
                </a:cubicBezTo>
                <a:cubicBezTo>
                  <a:pt x="8326" y="19344"/>
                  <a:pt x="8326" y="19344"/>
                  <a:pt x="8326" y="19344"/>
                </a:cubicBezTo>
                <a:cubicBezTo>
                  <a:pt x="8173" y="19175"/>
                  <a:pt x="7969" y="19006"/>
                  <a:pt x="7815" y="18611"/>
                </a:cubicBezTo>
                <a:cubicBezTo>
                  <a:pt x="7662" y="17483"/>
                  <a:pt x="7662" y="17483"/>
                  <a:pt x="7662" y="17483"/>
                </a:cubicBezTo>
                <a:cubicBezTo>
                  <a:pt x="8837" y="17088"/>
                  <a:pt x="8837" y="17088"/>
                  <a:pt x="8837" y="17088"/>
                </a:cubicBezTo>
                <a:cubicBezTo>
                  <a:pt x="12564" y="16524"/>
                  <a:pt x="14301" y="16524"/>
                  <a:pt x="18896" y="18047"/>
                </a:cubicBezTo>
                <a:cubicBezTo>
                  <a:pt x="19049" y="18047"/>
                  <a:pt x="19049" y="18047"/>
                  <a:pt x="19203" y="18047"/>
                </a:cubicBezTo>
                <a:cubicBezTo>
                  <a:pt x="19407" y="18047"/>
                  <a:pt x="19713" y="17878"/>
                  <a:pt x="19918" y="17652"/>
                </a:cubicBezTo>
                <a:cubicBezTo>
                  <a:pt x="20071" y="17483"/>
                  <a:pt x="20071" y="17088"/>
                  <a:pt x="20071" y="16750"/>
                </a:cubicBezTo>
                <a:cubicBezTo>
                  <a:pt x="18692" y="11674"/>
                  <a:pt x="18692" y="11674"/>
                  <a:pt x="18692" y="11674"/>
                </a:cubicBezTo>
                <a:cubicBezTo>
                  <a:pt x="19407" y="11279"/>
                  <a:pt x="20071" y="10885"/>
                  <a:pt x="20581" y="9982"/>
                </a:cubicBezTo>
                <a:cubicBezTo>
                  <a:pt x="20939" y="9418"/>
                  <a:pt x="21092" y="8629"/>
                  <a:pt x="20735" y="7896"/>
                </a:cubicBezTo>
                <a:close/>
                <a:moveTo>
                  <a:pt x="3373" y="15791"/>
                </a:moveTo>
                <a:cubicBezTo>
                  <a:pt x="2709" y="15396"/>
                  <a:pt x="2198" y="14663"/>
                  <a:pt x="2045" y="13930"/>
                </a:cubicBezTo>
                <a:cubicBezTo>
                  <a:pt x="1535" y="12238"/>
                  <a:pt x="2352" y="10321"/>
                  <a:pt x="3883" y="9982"/>
                </a:cubicBezTo>
                <a:cubicBezTo>
                  <a:pt x="5926" y="9193"/>
                  <a:pt x="5926" y="9193"/>
                  <a:pt x="5926" y="9193"/>
                </a:cubicBezTo>
                <a:cubicBezTo>
                  <a:pt x="6947" y="12971"/>
                  <a:pt x="6947" y="12971"/>
                  <a:pt x="6947" y="12971"/>
                </a:cubicBezTo>
                <a:cubicBezTo>
                  <a:pt x="7458" y="15396"/>
                  <a:pt x="7458" y="15396"/>
                  <a:pt x="7458" y="15396"/>
                </a:cubicBezTo>
                <a:cubicBezTo>
                  <a:pt x="5415" y="15960"/>
                  <a:pt x="5415" y="15960"/>
                  <a:pt x="5415" y="15960"/>
                </a:cubicBezTo>
                <a:cubicBezTo>
                  <a:pt x="4752" y="16355"/>
                  <a:pt x="4088" y="16186"/>
                  <a:pt x="3373" y="15791"/>
                </a:cubicBezTo>
                <a:close/>
                <a:moveTo>
                  <a:pt x="12564" y="14663"/>
                </a:moveTo>
                <a:cubicBezTo>
                  <a:pt x="11543" y="14663"/>
                  <a:pt x="10522" y="14832"/>
                  <a:pt x="9347" y="15058"/>
                </a:cubicBezTo>
                <a:cubicBezTo>
                  <a:pt x="7969" y="9757"/>
                  <a:pt x="7969" y="9757"/>
                  <a:pt x="7969" y="9757"/>
                </a:cubicBezTo>
                <a:cubicBezTo>
                  <a:pt x="7662" y="8629"/>
                  <a:pt x="7662" y="8629"/>
                  <a:pt x="7662" y="8629"/>
                </a:cubicBezTo>
                <a:cubicBezTo>
                  <a:pt x="10522" y="7162"/>
                  <a:pt x="12054" y="5978"/>
                  <a:pt x="14607" y="2989"/>
                </a:cubicBezTo>
                <a:cubicBezTo>
                  <a:pt x="17875" y="15622"/>
                  <a:pt x="17875" y="15622"/>
                  <a:pt x="17875" y="15622"/>
                </a:cubicBezTo>
                <a:cubicBezTo>
                  <a:pt x="15628" y="15058"/>
                  <a:pt x="14096" y="14663"/>
                  <a:pt x="12564" y="14663"/>
                </a:cubicBezTo>
                <a:close/>
                <a:moveTo>
                  <a:pt x="19049" y="9023"/>
                </a:moveTo>
                <a:cubicBezTo>
                  <a:pt x="18896" y="9193"/>
                  <a:pt x="18539" y="9418"/>
                  <a:pt x="18181" y="9587"/>
                </a:cubicBezTo>
                <a:cubicBezTo>
                  <a:pt x="17875" y="7896"/>
                  <a:pt x="17875" y="7896"/>
                  <a:pt x="17875" y="7896"/>
                </a:cubicBezTo>
                <a:cubicBezTo>
                  <a:pt x="18181" y="7896"/>
                  <a:pt x="18539" y="7896"/>
                  <a:pt x="18692" y="8065"/>
                </a:cubicBezTo>
                <a:cubicBezTo>
                  <a:pt x="18896" y="8065"/>
                  <a:pt x="19049" y="8065"/>
                  <a:pt x="19049" y="8460"/>
                </a:cubicBezTo>
                <a:cubicBezTo>
                  <a:pt x="19203" y="8854"/>
                  <a:pt x="19049" y="8854"/>
                  <a:pt x="19049" y="9023"/>
                </a:cubicBezTo>
                <a:close/>
                <a:moveTo>
                  <a:pt x="13279" y="7332"/>
                </a:moveTo>
                <a:cubicBezTo>
                  <a:pt x="13586" y="7726"/>
                  <a:pt x="13432" y="8290"/>
                  <a:pt x="13075" y="8629"/>
                </a:cubicBezTo>
                <a:cubicBezTo>
                  <a:pt x="12258" y="9193"/>
                  <a:pt x="11390" y="9757"/>
                  <a:pt x="11237" y="9757"/>
                </a:cubicBezTo>
                <a:cubicBezTo>
                  <a:pt x="11237" y="9982"/>
                  <a:pt x="11032" y="9982"/>
                  <a:pt x="10879" y="9982"/>
                </a:cubicBezTo>
                <a:cubicBezTo>
                  <a:pt x="10726" y="9982"/>
                  <a:pt x="10369" y="9757"/>
                  <a:pt x="10215" y="9418"/>
                </a:cubicBezTo>
                <a:cubicBezTo>
                  <a:pt x="10011" y="9023"/>
                  <a:pt x="10215" y="8460"/>
                  <a:pt x="10522" y="8290"/>
                </a:cubicBezTo>
                <a:cubicBezTo>
                  <a:pt x="10522" y="8290"/>
                  <a:pt x="11390" y="7726"/>
                  <a:pt x="12258" y="7162"/>
                </a:cubicBezTo>
                <a:cubicBezTo>
                  <a:pt x="12564" y="6937"/>
                  <a:pt x="13075" y="6937"/>
                  <a:pt x="13279" y="7332"/>
                </a:cubicBezTo>
                <a:close/>
              </a:path>
            </a:pathLst>
          </a:custGeom>
          <a:solidFill>
            <a:schemeClr val="bg1">
              <a:alpha val="30000"/>
            </a:schemeClr>
          </a:solidFill>
          <a:ln w="12700">
            <a:miter lim="400000"/>
          </a:ln>
        </p:spPr>
        <p:txBody>
          <a:bodyPr lIns="22860" rIns="22860" anchor="ctr"/>
          <a:lstStyle/>
          <a:p>
            <a:pPr defTabSz="228600" hangingPunct="0">
              <a:lnSpc>
                <a:spcPct val="93000"/>
              </a:lnSpc>
              <a:defRPr sz="1800">
                <a:solidFill>
                  <a:srgbClr val="000000"/>
                </a:solidFill>
              </a:defRPr>
            </a:pPr>
            <a:endParaRPr sz="900" kern="0">
              <a:solidFill>
                <a:schemeClr val="bg1"/>
              </a:solidFill>
              <a:latin typeface="Arial" panose="020B0604020202020204" pitchFamily="34" charset="0"/>
              <a:sym typeface="Arial" panose="020B0604020202020204" pitchFamily="34" charset="0"/>
            </a:endParaRPr>
          </a:p>
        </p:txBody>
      </p:sp>
      <p:sp>
        <p:nvSpPr>
          <p:cNvPr id="19" name="矩形 18"/>
          <p:cNvSpPr/>
          <p:nvPr/>
        </p:nvSpPr>
        <p:spPr>
          <a:xfrm>
            <a:off x="3926205" y="494030"/>
            <a:ext cx="4478655" cy="68199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3200" dirty="0">
                <a:solidFill>
                  <a:schemeClr val="bg1"/>
                </a:solidFill>
                <a:latin typeface="Arial" panose="020B0604020202020204" pitchFamily="34" charset="0"/>
                <a:ea typeface="Arial" panose="020B0604020202020204" pitchFamily="34" charset="0"/>
              </a:rPr>
              <a:t>Project Overview</a:t>
            </a:r>
            <a:endParaRPr lang="zh-CN" altLang="en-US" sz="3200" dirty="0">
              <a:solidFill>
                <a:schemeClr val="bg1"/>
              </a:solidFill>
              <a:latin typeface="Arial" panose="020B0604020202020204" pitchFamily="34" charset="0"/>
              <a:ea typeface="Arial" panose="020B0604020202020204" pitchFamily="34" charset="0"/>
            </a:endParaRPr>
          </a:p>
        </p:txBody>
      </p:sp>
      <p:sp>
        <p:nvSpPr>
          <p:cNvPr id="2" name="Text Box 1"/>
          <p:cNvSpPr txBox="1"/>
          <p:nvPr/>
        </p:nvSpPr>
        <p:spPr>
          <a:xfrm>
            <a:off x="965835" y="1473200"/>
            <a:ext cx="11035665" cy="3769360"/>
          </a:xfrm>
          <a:prstGeom prst="rect">
            <a:avLst/>
          </a:prstGeom>
          <a:solidFill>
            <a:schemeClr val="tx2">
              <a:lumMod val="85000"/>
              <a:lumOff val="15000"/>
              <a:alpha val="50000"/>
            </a:schemeClr>
          </a:solidFill>
        </p:spPr>
        <p:txBody>
          <a:bodyPr wrap="square" rtlCol="0">
            <a:spAutoFit/>
          </a:bodyPr>
          <a:p>
            <a:pPr algn="l"/>
            <a:r>
              <a:rPr lang="zh-CN" altLang="en-US" sz="2800" dirty="0">
                <a:solidFill>
                  <a:schemeClr val="bg1"/>
                </a:solidFill>
                <a:latin typeface="Arial" panose="020B0604020202020204" pitchFamily="34" charset="0"/>
                <a:ea typeface="Arial" panose="020B0604020202020204" pitchFamily="34" charset="0"/>
                <a:sym typeface="+mn-ea"/>
              </a:rPr>
              <a:t>Probem definition:</a:t>
            </a:r>
            <a:endParaRPr lang="zh-CN" altLang="en-US" sz="2800" dirty="0">
              <a:solidFill>
                <a:schemeClr val="bg1"/>
              </a:solidFill>
              <a:latin typeface="Arial" panose="020B0604020202020204" pitchFamily="34" charset="0"/>
              <a:ea typeface="Arial" panose="020B0604020202020204" pitchFamily="34" charset="0"/>
            </a:endParaRPr>
          </a:p>
          <a:p>
            <a:pPr algn="l"/>
            <a:endParaRPr lang="en-US" sz="2200">
              <a:solidFill>
                <a:schemeClr val="bg1"/>
              </a:solidFill>
            </a:endParaRPr>
          </a:p>
          <a:p>
            <a:pPr algn="l"/>
            <a:endParaRPr lang="en-US" sz="2100">
              <a:solidFill>
                <a:schemeClr val="bg1"/>
              </a:solidFill>
            </a:endParaRPr>
          </a:p>
          <a:p>
            <a:pPr algn="l"/>
            <a:r>
              <a:rPr lang="en-US" sz="2100">
                <a:solidFill>
                  <a:schemeClr val="bg1"/>
                </a:solidFill>
              </a:rPr>
              <a:t>The core issue involves the rapid and powerful advancements in artificial intelligence, particularly in generating voice, articles, and lifelike images. The misuse of this technology poses significant threats, including potential harm to individuals. Furthermore, the widespread adoption of AI by students for scientific tasks is negatively impacting education. To address these concerns, there is a critical need to thoroughly examine AI's capabilities and establish boundaries for its usage. A key focus is on developing methods to discern whether audio, imagery, or text is genuinely created or artificially generated by AI, forming the initial step in a broader project objective.</a:t>
            </a:r>
            <a:endParaRPr lang="en-US" sz="21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449"/>
                                        </p:tgtEl>
                                        <p:attrNameLst>
                                          <p:attrName>style.visibility</p:attrName>
                                        </p:attrNameLst>
                                      </p:cBhvr>
                                      <p:to>
                                        <p:strVal val="visible"/>
                                      </p:to>
                                    </p:set>
                                    <p:anim calcmode="lin" valueType="num">
                                      <p:cBhvr additive="base">
                                        <p:cTn id="7" dur="500" fill="hold"/>
                                        <p:tgtEl>
                                          <p:spTgt spid="1449"/>
                                        </p:tgtEl>
                                        <p:attrNameLst>
                                          <p:attrName>ppt_x</p:attrName>
                                        </p:attrNameLst>
                                      </p:cBhvr>
                                      <p:tavLst>
                                        <p:tav tm="0">
                                          <p:val>
                                            <p:strVal val="#ppt_x"/>
                                          </p:val>
                                        </p:tav>
                                        <p:tav tm="100000">
                                          <p:val>
                                            <p:strVal val="#ppt_x"/>
                                          </p:val>
                                        </p:tav>
                                      </p:tavLst>
                                    </p:anim>
                                    <p:anim calcmode="lin" valueType="num">
                                      <p:cBhvr additive="base">
                                        <p:cTn id="8" dur="500" fill="hold"/>
                                        <p:tgtEl>
                                          <p:spTgt spid="14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9"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439" name="Shape 1439"/>
          <p:cNvSpPr/>
          <p:nvPr/>
        </p:nvSpPr>
        <p:spPr>
          <a:xfrm>
            <a:off x="423545" y="2523490"/>
            <a:ext cx="4086225" cy="1424940"/>
          </a:xfrm>
          <a:prstGeom prst="rect">
            <a:avLst/>
          </a:prstGeom>
          <a:solidFill>
            <a:schemeClr val="tx2">
              <a:lumMod val="85000"/>
              <a:lumOff val="1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sz="2400" b="1">
                <a:solidFill>
                  <a:schemeClr val="bg1"/>
                </a:solidFill>
                <a:sym typeface="Arial" panose="020B0604020202020204" pitchFamily="34" charset="0"/>
              </a:rPr>
              <a:t>Detection of Ai generated </a:t>
            </a:r>
            <a:endParaRPr sz="2400" b="1">
              <a:solidFill>
                <a:schemeClr val="bg1"/>
              </a:solidFill>
              <a:sym typeface="Arial" panose="020B0604020202020204" pitchFamily="34" charset="0"/>
            </a:endParaRPr>
          </a:p>
        </p:txBody>
      </p:sp>
      <p:sp>
        <p:nvSpPr>
          <p:cNvPr id="19" name="矩形 18"/>
          <p:cNvSpPr/>
          <p:nvPr/>
        </p:nvSpPr>
        <p:spPr>
          <a:xfrm>
            <a:off x="3926205" y="494030"/>
            <a:ext cx="4478655" cy="607695"/>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2800" dirty="0">
                <a:solidFill>
                  <a:schemeClr val="bg1"/>
                </a:solidFill>
                <a:latin typeface="Arial" panose="020B0604020202020204" pitchFamily="34" charset="0"/>
                <a:ea typeface="Arial" panose="020B0604020202020204" pitchFamily="34" charset="0"/>
              </a:rPr>
              <a:t>Key Features</a:t>
            </a:r>
            <a:endParaRPr lang="en-US" altLang="zh-CN" sz="2800" dirty="0">
              <a:solidFill>
                <a:schemeClr val="bg1"/>
              </a:solidFill>
              <a:latin typeface="Arial" panose="020B0604020202020204" pitchFamily="34" charset="0"/>
              <a:ea typeface="Arial" panose="020B0604020202020204" pitchFamily="34" charset="0"/>
            </a:endParaRPr>
          </a:p>
        </p:txBody>
      </p:sp>
      <p:grpSp>
        <p:nvGrpSpPr>
          <p:cNvPr id="3" name="组合 2"/>
          <p:cNvGrpSpPr/>
          <p:nvPr/>
        </p:nvGrpSpPr>
        <p:grpSpPr>
          <a:xfrm>
            <a:off x="5108046" y="4498975"/>
            <a:ext cx="6108594" cy="368300"/>
            <a:chOff x="5053141" y="4540748"/>
            <a:chExt cx="6024090" cy="368300"/>
          </a:xfrm>
        </p:grpSpPr>
        <p:sp>
          <p:nvSpPr>
            <p:cNvPr id="30" name="矩形 29"/>
            <p:cNvSpPr/>
            <p:nvPr/>
          </p:nvSpPr>
          <p:spPr>
            <a:xfrm>
              <a:off x="5053141" y="4540748"/>
              <a:ext cx="2085716" cy="368300"/>
            </a:xfrm>
            <a:prstGeom prst="rect">
              <a:avLst/>
            </a:prstGeom>
          </p:spPr>
          <p:txBody>
            <a:bodyPr wrap="square">
              <a:spAutoFit/>
              <a:scene3d>
                <a:camera prst="orthographicFront"/>
                <a:lightRig rig="threePt" dir="t"/>
              </a:scene3d>
              <a:sp3d contourW="12700"/>
            </a:bodyPr>
            <a:lstStyle/>
            <a:p>
              <a:pPr algn="ctr">
                <a:lnSpc>
                  <a:spcPct val="200000"/>
                </a:lnSpc>
              </a:pPr>
              <a:endParaRPr lang="zh-CN" altLang="en-US" sz="900" dirty="0">
                <a:solidFill>
                  <a:schemeClr val="bg1"/>
                </a:solidFill>
                <a:latin typeface="Arial" panose="020B0604020202020204" pitchFamily="34" charset="0"/>
                <a:ea typeface="Arial" panose="020B0604020202020204" pitchFamily="34" charset="0"/>
              </a:endParaRPr>
            </a:p>
          </p:txBody>
        </p:sp>
        <p:sp>
          <p:nvSpPr>
            <p:cNvPr id="31" name="矩形 30"/>
            <p:cNvSpPr/>
            <p:nvPr/>
          </p:nvSpPr>
          <p:spPr>
            <a:xfrm>
              <a:off x="8991515" y="4540748"/>
              <a:ext cx="2085716" cy="368300"/>
            </a:xfrm>
            <a:prstGeom prst="rect">
              <a:avLst/>
            </a:prstGeom>
          </p:spPr>
          <p:txBody>
            <a:bodyPr wrap="square">
              <a:spAutoFit/>
              <a:scene3d>
                <a:camera prst="orthographicFront"/>
                <a:lightRig rig="threePt" dir="t"/>
              </a:scene3d>
              <a:sp3d contourW="12700"/>
            </a:bodyPr>
            <a:lstStyle/>
            <a:p>
              <a:pPr algn="ctr">
                <a:lnSpc>
                  <a:spcPct val="200000"/>
                </a:lnSpc>
              </a:pPr>
              <a:endParaRPr lang="zh-CN" altLang="en-US" sz="900" dirty="0">
                <a:solidFill>
                  <a:schemeClr val="bg1"/>
                </a:solidFill>
                <a:latin typeface="Arial" panose="020B0604020202020204" pitchFamily="34" charset="0"/>
                <a:ea typeface="Arial" panose="020B0604020202020204" pitchFamily="34" charset="0"/>
              </a:endParaRPr>
            </a:p>
          </p:txBody>
        </p:sp>
      </p:grpSp>
      <p:grpSp>
        <p:nvGrpSpPr>
          <p:cNvPr id="9" name="组合 2"/>
          <p:cNvGrpSpPr/>
          <p:nvPr/>
        </p:nvGrpSpPr>
        <p:grpSpPr>
          <a:xfrm>
            <a:off x="5108681" y="4487545"/>
            <a:ext cx="6108594" cy="368300"/>
            <a:chOff x="5053141" y="4540748"/>
            <a:chExt cx="6024090" cy="368300"/>
          </a:xfrm>
        </p:grpSpPr>
        <p:sp>
          <p:nvSpPr>
            <p:cNvPr id="10" name="矩形 29"/>
            <p:cNvSpPr/>
            <p:nvPr/>
          </p:nvSpPr>
          <p:spPr>
            <a:xfrm>
              <a:off x="5053141" y="4540748"/>
              <a:ext cx="2085716" cy="368300"/>
            </a:xfrm>
            <a:prstGeom prst="rect">
              <a:avLst/>
            </a:prstGeom>
          </p:spPr>
          <p:txBody>
            <a:bodyPr wrap="square">
              <a:spAutoFit/>
              <a:scene3d>
                <a:camera prst="orthographicFront"/>
                <a:lightRig rig="threePt" dir="t"/>
              </a:scene3d>
              <a:sp3d contourW="12700"/>
            </a:bodyPr>
            <a:p>
              <a:pPr algn="ctr">
                <a:lnSpc>
                  <a:spcPct val="200000"/>
                </a:lnSpc>
              </a:pPr>
              <a:endParaRPr lang="zh-CN" altLang="en-US" sz="900" dirty="0">
                <a:solidFill>
                  <a:schemeClr val="bg1"/>
                </a:solidFill>
                <a:latin typeface="Arial" panose="020B0604020202020204" pitchFamily="34" charset="0"/>
                <a:ea typeface="Arial" panose="020B0604020202020204" pitchFamily="34" charset="0"/>
              </a:endParaRPr>
            </a:p>
          </p:txBody>
        </p:sp>
        <p:sp>
          <p:nvSpPr>
            <p:cNvPr id="11" name="矩形 30"/>
            <p:cNvSpPr/>
            <p:nvPr/>
          </p:nvSpPr>
          <p:spPr>
            <a:xfrm>
              <a:off x="8991515" y="4540748"/>
              <a:ext cx="2085716" cy="368300"/>
            </a:xfrm>
            <a:prstGeom prst="rect">
              <a:avLst/>
            </a:prstGeom>
          </p:spPr>
          <p:txBody>
            <a:bodyPr wrap="square">
              <a:spAutoFit/>
              <a:scene3d>
                <a:camera prst="orthographicFront"/>
                <a:lightRig rig="threePt" dir="t"/>
              </a:scene3d>
              <a:sp3d contourW="12700"/>
            </a:bodyPr>
            <a:p>
              <a:pPr algn="ctr">
                <a:lnSpc>
                  <a:spcPct val="200000"/>
                </a:lnSpc>
              </a:pPr>
              <a:endParaRPr lang="zh-CN" altLang="en-US" sz="900" dirty="0">
                <a:solidFill>
                  <a:schemeClr val="bg1"/>
                </a:solidFill>
                <a:latin typeface="Arial" panose="020B0604020202020204" pitchFamily="34" charset="0"/>
                <a:ea typeface="Arial" panose="020B0604020202020204" pitchFamily="34" charset="0"/>
              </a:endParaRPr>
            </a:p>
          </p:txBody>
        </p:sp>
      </p:grpSp>
      <p:sp>
        <p:nvSpPr>
          <p:cNvPr id="13" name="Shape 1440"/>
          <p:cNvSpPr/>
          <p:nvPr/>
        </p:nvSpPr>
        <p:spPr>
          <a:xfrm>
            <a:off x="7223125" y="2672080"/>
            <a:ext cx="3866515" cy="1694180"/>
          </a:xfrm>
          <a:prstGeom prst="rect">
            <a:avLst/>
          </a:prstGeom>
          <a:solidFill>
            <a:schemeClr val="tx2">
              <a:lumMod val="85000"/>
              <a:lumOff val="15000"/>
              <a:alpha val="50000"/>
            </a:schemeClr>
          </a:solidFill>
          <a:ln w="12700">
            <a:miter lim="400000"/>
          </a:ln>
        </p:spPr>
        <p:txBody>
          <a:bodyPr lIns="25400" tIns="25400" rIns="25400" bIns="25400" anchor="ctr"/>
          <a:p>
            <a:pPr algn="ctr" defTabSz="412750" hangingPunct="0"/>
            <a:r>
              <a:rPr lang="ug-CN" sz="2000" b="1" kern="0">
                <a:solidFill>
                  <a:schemeClr val="bg1"/>
                </a:solidFill>
                <a:latin typeface="Arial" panose="020B0604020202020204" pitchFamily="34" charset="0"/>
                <a:sym typeface="Arial" panose="020B0604020202020204" pitchFamily="34" charset="0"/>
              </a:rPr>
              <a:t>regestration functionalities</a:t>
            </a:r>
            <a:endParaRPr lang="ug-CN" sz="2000" b="1" kern="0">
              <a:solidFill>
                <a:schemeClr val="bg1"/>
              </a:solidFill>
              <a:latin typeface="Arial" panose="020B0604020202020204" pitchFamily="34" charset="0"/>
              <a:sym typeface="Arial" panose="020B0604020202020204" pitchFamily="34" charset="0"/>
            </a:endParaRPr>
          </a:p>
        </p:txBody>
      </p:sp>
      <p:sp>
        <p:nvSpPr>
          <p:cNvPr id="100" name="Text Box 99"/>
          <p:cNvSpPr txBox="1"/>
          <p:nvPr/>
        </p:nvSpPr>
        <p:spPr>
          <a:xfrm>
            <a:off x="2051685" y="1533525"/>
            <a:ext cx="8292465" cy="829945"/>
          </a:xfrm>
          <a:prstGeom prst="rect">
            <a:avLst/>
          </a:prstGeom>
          <a:noFill/>
          <a:ln w="9525">
            <a:noFill/>
          </a:ln>
        </p:spPr>
        <p:txBody>
          <a:bodyPr wrap="square">
            <a:spAutoFit/>
          </a:bodyPr>
          <a:p>
            <a:pPr marL="0" indent="0" algn="ctr"/>
            <a:r>
              <a:rPr lang="en-US" sz="2400" b="1">
                <a:solidFill>
                  <a:schemeClr val="bg1"/>
                </a:solidFill>
                <a:latin typeface="Tw Cen MT" charset="0"/>
                <a:cs typeface="华文仿宋" charset="0"/>
              </a:rPr>
              <a:t>key features of our web application system for detecting AI-generated</a:t>
            </a:r>
            <a:endParaRPr lang="en-US" sz="2400" b="1">
              <a:solidFill>
                <a:schemeClr val="bg1"/>
              </a:solidFill>
              <a:latin typeface="Tw Cen MT" charset="0"/>
              <a:cs typeface="华文仿宋" charset="0"/>
            </a:endParaRPr>
          </a:p>
        </p:txBody>
      </p:sp>
      <p:sp>
        <p:nvSpPr>
          <p:cNvPr id="17" name="Shape 1440"/>
          <p:cNvSpPr/>
          <p:nvPr/>
        </p:nvSpPr>
        <p:spPr>
          <a:xfrm>
            <a:off x="1329690" y="4168140"/>
            <a:ext cx="3180080" cy="1030605"/>
          </a:xfrm>
          <a:prstGeom prst="rect">
            <a:avLst/>
          </a:prstGeom>
          <a:solidFill>
            <a:schemeClr val="tx2">
              <a:lumMod val="85000"/>
              <a:lumOff val="15000"/>
              <a:alpha val="50000"/>
            </a:schemeClr>
          </a:solidFill>
          <a:ln w="12700">
            <a:miter lim="400000"/>
          </a:ln>
        </p:spPr>
        <p:txBody>
          <a:bodyPr lIns="25400" tIns="25400" rIns="25400" bIns="25400" anchor="ctr"/>
          <a:p>
            <a:pPr algn="ctr" defTabSz="412750" hangingPunct="0"/>
            <a:r>
              <a:rPr lang="ug-CN" sz="2000" b="1" kern="0">
                <a:solidFill>
                  <a:schemeClr val="bg1"/>
                </a:solidFill>
                <a:latin typeface="Arial" panose="020B0604020202020204" pitchFamily="34" charset="0"/>
                <a:sym typeface="Arial" panose="020B0604020202020204" pitchFamily="34" charset="0"/>
              </a:rPr>
              <a:t>Feedback Mechanism</a:t>
            </a:r>
            <a:endParaRPr lang="ug-CN" sz="2000" b="1" kern="0">
              <a:solidFill>
                <a:schemeClr val="bg1"/>
              </a:solidFill>
              <a:latin typeface="Arial" panose="020B0604020202020204" pitchFamily="34" charset="0"/>
              <a:sym typeface="Arial" panose="020B0604020202020204" pitchFamily="34" charset="0"/>
            </a:endParaRPr>
          </a:p>
        </p:txBody>
      </p:sp>
      <p:sp>
        <p:nvSpPr>
          <p:cNvPr id="18" name="Shape 1440"/>
          <p:cNvSpPr/>
          <p:nvPr/>
        </p:nvSpPr>
        <p:spPr>
          <a:xfrm>
            <a:off x="5033010" y="4487545"/>
            <a:ext cx="3866515" cy="1694180"/>
          </a:xfrm>
          <a:prstGeom prst="rect">
            <a:avLst/>
          </a:prstGeom>
          <a:solidFill>
            <a:schemeClr val="tx2">
              <a:lumMod val="85000"/>
              <a:lumOff val="15000"/>
              <a:alpha val="50000"/>
            </a:schemeClr>
          </a:solidFill>
          <a:ln w="12700">
            <a:miter lim="400000"/>
          </a:ln>
        </p:spPr>
        <p:txBody>
          <a:bodyPr lIns="25400" tIns="25400" rIns="25400" bIns="25400" anchor="ctr"/>
          <a:p>
            <a:pPr algn="ctr" defTabSz="412750" hangingPunct="0"/>
            <a:r>
              <a:rPr lang="en-US" altLang="ug-CN" sz="2000" b="1" kern="0">
                <a:solidFill>
                  <a:schemeClr val="bg1"/>
                </a:solidFill>
                <a:latin typeface="Arial" panose="020B0604020202020204" pitchFamily="34" charset="0"/>
                <a:sym typeface="Arial" panose="020B0604020202020204" pitchFamily="34" charset="0"/>
              </a:rPr>
              <a:t>Contribution of the user to collect data</a:t>
            </a:r>
            <a:endParaRPr lang="en-US" altLang="ug-CN" sz="2000" b="1" kern="0">
              <a:solidFill>
                <a:schemeClr val="bg1"/>
              </a:solidFill>
              <a:latin typeface="Arial" panose="020B0604020202020204" pitchFamily="34" charset="0"/>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39"/>
                                        </p:tgtEl>
                                        <p:attrNameLst>
                                          <p:attrName>style.visibility</p:attrName>
                                        </p:attrNameLst>
                                      </p:cBhvr>
                                      <p:to>
                                        <p:strVal val="visible"/>
                                      </p:to>
                                    </p:set>
                                    <p:anim calcmode="lin" valueType="num">
                                      <p:cBhvr additive="base">
                                        <p:cTn id="7" dur="500" fill="hold"/>
                                        <p:tgtEl>
                                          <p:spTgt spid="1439"/>
                                        </p:tgtEl>
                                        <p:attrNameLst>
                                          <p:attrName>ppt_x</p:attrName>
                                        </p:attrNameLst>
                                      </p:cBhvr>
                                      <p:tavLst>
                                        <p:tav tm="0">
                                          <p:val>
                                            <p:strVal val="#ppt_x"/>
                                          </p:val>
                                        </p:tav>
                                        <p:tav tm="100000">
                                          <p:val>
                                            <p:strVal val="#ppt_x"/>
                                          </p:val>
                                        </p:tav>
                                      </p:tavLst>
                                    </p:anim>
                                    <p:anim calcmode="lin" valueType="num">
                                      <p:cBhvr additive="base">
                                        <p:cTn id="8" dur="500" fill="hold"/>
                                        <p:tgtEl>
                                          <p:spTgt spid="143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9" grpId="0" bldLvl="0" animBg="1"/>
      <p:bldP spid="13" grpId="0" bldLvl="0" animBg="1"/>
      <p:bldP spid="17" grpId="0" bldLvl="0" animBg="1"/>
      <p:bldP spid="18"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52" name="Text Box 51"/>
          <p:cNvSpPr txBox="1"/>
          <p:nvPr/>
        </p:nvSpPr>
        <p:spPr>
          <a:xfrm>
            <a:off x="1126490" y="1066800"/>
            <a:ext cx="10916920" cy="4937760"/>
          </a:xfrm>
          <a:prstGeom prst="rect">
            <a:avLst/>
          </a:prstGeom>
          <a:solidFill>
            <a:schemeClr val="tx2">
              <a:lumMod val="85000"/>
              <a:lumOff val="15000"/>
              <a:alpha val="53000"/>
            </a:schemeClr>
          </a:solidFill>
        </p:spPr>
        <p:txBody>
          <a:bodyPr wrap="square" rtlCol="0">
            <a:spAutoFit/>
          </a:bodyPr>
          <a:p>
            <a:pPr algn="just">
              <a:lnSpc>
                <a:spcPct val="90000"/>
              </a:lnSpc>
            </a:pPr>
            <a:endParaRPr lang="en-US">
              <a:solidFill>
                <a:schemeClr val="bg1"/>
              </a:solidFill>
            </a:endParaRPr>
          </a:p>
        </p:txBody>
      </p:sp>
      <p:grpSp>
        <p:nvGrpSpPr>
          <p:cNvPr id="15" name="组合 14"/>
          <p:cNvGrpSpPr/>
          <p:nvPr/>
        </p:nvGrpSpPr>
        <p:grpSpPr>
          <a:xfrm rot="0">
            <a:off x="1252353" y="1321435"/>
            <a:ext cx="8730001" cy="4058588"/>
            <a:chOff x="5739890" y="1278506"/>
            <a:chExt cx="7961508" cy="4058671"/>
          </a:xfrm>
        </p:grpSpPr>
        <p:grpSp>
          <p:nvGrpSpPr>
            <p:cNvPr id="14" name="组合 13"/>
            <p:cNvGrpSpPr/>
            <p:nvPr/>
          </p:nvGrpSpPr>
          <p:grpSpPr>
            <a:xfrm>
              <a:off x="5739890" y="1404249"/>
              <a:ext cx="867308" cy="3829787"/>
              <a:chOff x="5739890" y="1232927"/>
              <a:chExt cx="867308" cy="3829787"/>
            </a:xfrm>
          </p:grpSpPr>
          <p:sp>
            <p:nvSpPr>
              <p:cNvPr id="1429" name="Shape 1429"/>
              <p:cNvSpPr/>
              <p:nvPr/>
            </p:nvSpPr>
            <p:spPr>
              <a:xfrm rot="13500000">
                <a:off x="5771041" y="1232926"/>
                <a:ext cx="836156" cy="836158"/>
              </a:xfrm>
              <a:prstGeom prst="roundRect">
                <a:avLst>
                  <a:gd name="adj" fmla="val 32703"/>
                </a:avLst>
              </a:prstGeom>
              <a:blipFill>
                <a:blip r:embed="rId2"/>
                <a:stretch>
                  <a:fillRect/>
                </a:stretch>
              </a:blipFill>
              <a:ln w="12700">
                <a:miter lim="400000"/>
              </a:ln>
            </p:spPr>
            <p:txBody>
              <a:bodyPr lIns="25400" tIns="25400" rIns="25400" bIns="25400" anchor="ctr"/>
              <a:lstStyle/>
              <a:p>
                <a:pPr algn="just" defTabSz="412750" hangingPunct="0">
                  <a:lnSpc>
                    <a:spcPct val="90000"/>
                  </a:lnSpc>
                </a:pPr>
                <a:endParaRPr sz="1600" kern="0">
                  <a:solidFill>
                    <a:schemeClr val="bg1"/>
                  </a:solidFill>
                  <a:latin typeface="Arial" panose="020B0604020202020204" pitchFamily="34" charset="0"/>
                  <a:sym typeface="Arial" panose="020B0604020202020204" pitchFamily="34" charset="0"/>
                </a:endParaRPr>
              </a:p>
            </p:txBody>
          </p:sp>
          <p:sp>
            <p:nvSpPr>
              <p:cNvPr id="1430" name="Shape 1430"/>
              <p:cNvSpPr/>
              <p:nvPr/>
            </p:nvSpPr>
            <p:spPr>
              <a:xfrm rot="13500000">
                <a:off x="5771741" y="2841000"/>
                <a:ext cx="834756" cy="834756"/>
              </a:xfrm>
              <a:prstGeom prst="roundRect">
                <a:avLst>
                  <a:gd name="adj" fmla="val 32703"/>
                </a:avLst>
              </a:prstGeom>
              <a:gradFill>
                <a:gsLst>
                  <a:gs pos="0">
                    <a:srgbClr val="70A6B0"/>
                  </a:gs>
                  <a:gs pos="100000">
                    <a:srgbClr val="0E7072"/>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90000"/>
                  </a:lnSpc>
                </a:pPr>
                <a:endParaRPr sz="2400">
                  <a:solidFill>
                    <a:schemeClr val="bg1"/>
                  </a:solidFill>
                  <a:sym typeface="Arial" panose="020B0604020202020204" pitchFamily="34" charset="0"/>
                </a:endParaRPr>
              </a:p>
            </p:txBody>
          </p:sp>
          <p:sp>
            <p:nvSpPr>
              <p:cNvPr id="1431" name="Shape 1431"/>
              <p:cNvSpPr/>
              <p:nvPr/>
            </p:nvSpPr>
            <p:spPr>
              <a:xfrm rot="13500000">
                <a:off x="5739890" y="4227958"/>
                <a:ext cx="834756" cy="834756"/>
              </a:xfrm>
              <a:prstGeom prst="roundRect">
                <a:avLst>
                  <a:gd name="adj" fmla="val 32703"/>
                </a:avLst>
              </a:prstGeom>
              <a:blipFill>
                <a:blip r:embed="rId2"/>
                <a:stretch>
                  <a:fillRect/>
                </a:stretch>
              </a:blipFill>
              <a:ln w="12700">
                <a:miter lim="400000"/>
              </a:ln>
            </p:spPr>
            <p:txBody>
              <a:bodyPr lIns="25400" tIns="25400" rIns="25400" bIns="25400" anchor="ctr"/>
              <a:lstStyle/>
              <a:p>
                <a:pPr algn="just" defTabSz="412750" hangingPunct="0">
                  <a:lnSpc>
                    <a:spcPct val="90000"/>
                  </a:lnSpc>
                </a:pPr>
                <a:endParaRPr sz="1600" kern="0">
                  <a:solidFill>
                    <a:schemeClr val="bg1"/>
                  </a:solidFill>
                  <a:latin typeface="Arial" panose="020B0604020202020204" pitchFamily="34" charset="0"/>
                  <a:sym typeface="Arial" panose="020B0604020202020204" pitchFamily="34" charset="0"/>
                </a:endParaRPr>
              </a:p>
            </p:txBody>
          </p:sp>
        </p:grpSp>
        <p:sp>
          <p:nvSpPr>
            <p:cNvPr id="1432" name="Shape 1432"/>
            <p:cNvSpPr/>
            <p:nvPr/>
          </p:nvSpPr>
          <p:spPr>
            <a:xfrm>
              <a:off x="6166259" y="1521781"/>
              <a:ext cx="45720" cy="258450"/>
            </a:xfrm>
            <a:prstGeom prst="rect">
              <a:avLst/>
            </a:prstGeom>
            <a:ln w="12700">
              <a:miter lim="400000"/>
            </a:ln>
          </p:spPr>
          <p:txBody>
            <a:bodyPr wrap="square" lIns="25400" tIns="25400" rIns="25400" bIns="25400" anchor="ctr">
              <a:spAutoFit/>
            </a:bodyPr>
            <a:lstStyle>
              <a:lvl1pPr algn="l">
                <a:lnSpc>
                  <a:spcPct val="100000"/>
                </a:lnSpc>
                <a:defRPr sz="3000">
                  <a:solidFill>
                    <a:srgbClr val="75C1EA"/>
                  </a:solidFill>
                  <a:latin typeface="+mj-lt"/>
                  <a:ea typeface="+mj-ea"/>
                  <a:cs typeface="+mj-cs"/>
                  <a:sym typeface="Montserrat-Regular"/>
                </a:defRPr>
              </a:lvl1pPr>
            </a:lstStyle>
            <a:p>
              <a:pPr algn="just" defTabSz="412750" hangingPunct="0">
                <a:lnSpc>
                  <a:spcPct val="90000"/>
                </a:lnSpc>
              </a:pPr>
              <a:endParaRPr sz="1500" kern="0" dirty="0">
                <a:solidFill>
                  <a:schemeClr val="bg1"/>
                </a:solidFill>
                <a:latin typeface="Arial" panose="020B0604020202020204" pitchFamily="34" charset="0"/>
                <a:sym typeface="Arial" panose="020B0604020202020204" pitchFamily="34" charset="0"/>
              </a:endParaRPr>
            </a:p>
          </p:txBody>
        </p:sp>
        <p:sp>
          <p:nvSpPr>
            <p:cNvPr id="1433" name="Shape 1433"/>
            <p:cNvSpPr/>
            <p:nvPr/>
          </p:nvSpPr>
          <p:spPr>
            <a:xfrm>
              <a:off x="6166259" y="3280645"/>
              <a:ext cx="45720" cy="258450"/>
            </a:xfrm>
            <a:prstGeom prst="rect">
              <a:avLst/>
            </a:prstGeom>
            <a:ln w="12700">
              <a:miter lim="400000"/>
            </a:ln>
          </p:spPr>
          <p:txBody>
            <a:bodyPr wrap="square" lIns="25400" tIns="25400" rIns="25400" bIns="25400" anchor="ctr">
              <a:spAutoFit/>
            </a:bodyPr>
            <a:lstStyle>
              <a:lvl1pPr algn="l">
                <a:lnSpc>
                  <a:spcPct val="100000"/>
                </a:lnSpc>
                <a:defRPr sz="3000">
                  <a:solidFill>
                    <a:srgbClr val="527AD9"/>
                  </a:solidFill>
                  <a:latin typeface="+mj-lt"/>
                  <a:ea typeface="+mj-ea"/>
                  <a:cs typeface="+mj-cs"/>
                  <a:sym typeface="Montserrat-Regular"/>
                </a:defRPr>
              </a:lvl1pPr>
            </a:lstStyle>
            <a:p>
              <a:pPr algn="just" defTabSz="412750" hangingPunct="0">
                <a:lnSpc>
                  <a:spcPct val="90000"/>
                </a:lnSpc>
              </a:pPr>
              <a:endParaRPr sz="1500" kern="0" dirty="0">
                <a:solidFill>
                  <a:schemeClr val="bg1"/>
                </a:solidFill>
                <a:latin typeface="Arial" panose="020B0604020202020204" pitchFamily="34" charset="0"/>
                <a:sym typeface="Arial" panose="020B0604020202020204" pitchFamily="34" charset="0"/>
              </a:endParaRPr>
            </a:p>
          </p:txBody>
        </p:sp>
        <p:sp>
          <p:nvSpPr>
            <p:cNvPr id="1434" name="Shape 1434"/>
            <p:cNvSpPr/>
            <p:nvPr/>
          </p:nvSpPr>
          <p:spPr>
            <a:xfrm>
              <a:off x="6166259" y="5078727"/>
              <a:ext cx="45720" cy="258450"/>
            </a:xfrm>
            <a:prstGeom prst="rect">
              <a:avLst/>
            </a:prstGeom>
            <a:ln w="12700">
              <a:miter lim="400000"/>
            </a:ln>
          </p:spPr>
          <p:txBody>
            <a:bodyPr wrap="square" lIns="25400" tIns="25400" rIns="25400" bIns="25400" anchor="ctr">
              <a:spAutoFit/>
            </a:bodyPr>
            <a:lstStyle>
              <a:lvl1pPr algn="l">
                <a:lnSpc>
                  <a:spcPct val="100000"/>
                </a:lnSpc>
                <a:defRPr sz="3000">
                  <a:solidFill>
                    <a:srgbClr val="75C1EA"/>
                  </a:solidFill>
                  <a:latin typeface="+mj-lt"/>
                  <a:ea typeface="+mj-ea"/>
                  <a:cs typeface="+mj-cs"/>
                  <a:sym typeface="Montserrat-Regular"/>
                </a:defRPr>
              </a:lvl1pPr>
            </a:lstStyle>
            <a:p>
              <a:pPr algn="just" defTabSz="412750" hangingPunct="0">
                <a:lnSpc>
                  <a:spcPct val="90000"/>
                </a:lnSpc>
              </a:pPr>
              <a:endParaRPr sz="1500" kern="0" dirty="0">
                <a:solidFill>
                  <a:schemeClr val="bg1"/>
                </a:solidFill>
                <a:latin typeface="Arial" panose="020B0604020202020204" pitchFamily="34" charset="0"/>
                <a:sym typeface="Arial" panose="020B0604020202020204" pitchFamily="34" charset="0"/>
              </a:endParaRPr>
            </a:p>
          </p:txBody>
        </p:sp>
        <p:sp>
          <p:nvSpPr>
            <p:cNvPr id="25" name="矩形 24"/>
            <p:cNvSpPr/>
            <p:nvPr/>
          </p:nvSpPr>
          <p:spPr>
            <a:xfrm>
              <a:off x="6957181" y="1278506"/>
              <a:ext cx="4417246" cy="368308"/>
            </a:xfrm>
            <a:prstGeom prst="rect">
              <a:avLst/>
            </a:prstGeom>
          </p:spPr>
          <p:txBody>
            <a:bodyPr wrap="square">
              <a:spAutoFit/>
              <a:scene3d>
                <a:camera prst="orthographicFront"/>
                <a:lightRig rig="threePt" dir="t"/>
              </a:scene3d>
              <a:sp3d contourW="12700"/>
            </a:bodyPr>
            <a:lstStyle/>
            <a:p>
              <a:pPr algn="just">
                <a:lnSpc>
                  <a:spcPct val="90000"/>
                </a:lnSpc>
              </a:pPr>
              <a:r>
                <a:rPr lang="en-US" sz="2000" b="1">
                  <a:solidFill>
                    <a:schemeClr val="bg1"/>
                  </a:solidFill>
                  <a:sym typeface="+mn-ea"/>
                </a:rPr>
                <a:t>Real vs AI generated human facese</a:t>
              </a:r>
              <a:endParaRPr lang="zh-CN" altLang="en-US" sz="2000" b="1" dirty="0">
                <a:solidFill>
                  <a:schemeClr val="bg1"/>
                </a:solidFill>
                <a:latin typeface="Arial" panose="020B0604020202020204" pitchFamily="34" charset="0"/>
                <a:ea typeface="Arial" panose="020B0604020202020204" pitchFamily="34" charset="0"/>
              </a:endParaRPr>
            </a:p>
          </p:txBody>
        </p:sp>
        <p:grpSp>
          <p:nvGrpSpPr>
            <p:cNvPr id="66" name="组合 65"/>
            <p:cNvGrpSpPr/>
            <p:nvPr/>
          </p:nvGrpSpPr>
          <p:grpSpPr>
            <a:xfrm>
              <a:off x="6957181" y="2877184"/>
              <a:ext cx="6744217" cy="507281"/>
              <a:chOff x="6329046" y="1157148"/>
              <a:chExt cx="6744217" cy="507281"/>
            </a:xfrm>
          </p:grpSpPr>
          <p:sp>
            <p:nvSpPr>
              <p:cNvPr id="67" name="矩形 66"/>
              <p:cNvSpPr/>
              <p:nvPr/>
            </p:nvSpPr>
            <p:spPr>
              <a:xfrm>
                <a:off x="6367267" y="1469574"/>
                <a:ext cx="6705996" cy="194855"/>
              </a:xfrm>
              <a:prstGeom prst="rect">
                <a:avLst/>
              </a:prstGeom>
            </p:spPr>
            <p:txBody>
              <a:bodyPr wrap="square">
                <a:spAutoFit/>
                <a:scene3d>
                  <a:camera prst="orthographicFront"/>
                  <a:lightRig rig="threePt" dir="t"/>
                </a:scene3d>
                <a:sp3d contourW="12700"/>
              </a:bodyPr>
              <a:lstStyle/>
              <a:p>
                <a:pPr algn="just">
                  <a:lnSpc>
                    <a:spcPct val="90000"/>
                  </a:lnSpc>
                </a:pPr>
                <a:r>
                  <a:rPr lang="zh-CN" altLang="en-US" sz="1600" dirty="0">
                    <a:solidFill>
                      <a:schemeClr val="bg1"/>
                    </a:solidFill>
                    <a:latin typeface="Arial" panose="020B0604020202020204" pitchFamily="34" charset="0"/>
                    <a:ea typeface="Arial" panose="020B0604020202020204" pitchFamily="34" charset="0"/>
                  </a:rPr>
                  <a:t>AI-ArtBench is a dataset that contains 180,000+ art images. 60,000 of them are human-drawn art that was directly taken from ArtBench-10 dataset </a:t>
                </a:r>
                <a:endParaRPr lang="zh-CN" altLang="en-US" sz="1600" dirty="0">
                  <a:solidFill>
                    <a:schemeClr val="bg1"/>
                  </a:solidFill>
                  <a:latin typeface="Arial" panose="020B0604020202020204" pitchFamily="34" charset="0"/>
                  <a:ea typeface="Arial" panose="020B0604020202020204" pitchFamily="34" charset="0"/>
                </a:endParaRPr>
              </a:p>
            </p:txBody>
          </p:sp>
          <p:sp>
            <p:nvSpPr>
              <p:cNvPr id="68" name="矩形 67"/>
              <p:cNvSpPr/>
              <p:nvPr/>
            </p:nvSpPr>
            <p:spPr>
              <a:xfrm>
                <a:off x="6329046" y="1157148"/>
                <a:ext cx="4417246" cy="134533"/>
              </a:xfrm>
              <a:prstGeom prst="rect">
                <a:avLst/>
              </a:prstGeom>
            </p:spPr>
            <p:txBody>
              <a:bodyPr wrap="square">
                <a:spAutoFit/>
                <a:scene3d>
                  <a:camera prst="orthographicFront"/>
                  <a:lightRig rig="threePt" dir="t"/>
                </a:scene3d>
                <a:sp3d contourW="12700"/>
              </a:bodyPr>
              <a:lstStyle/>
              <a:p>
                <a:pPr algn="just">
                  <a:lnSpc>
                    <a:spcPct val="90000"/>
                  </a:lnSpc>
                </a:pPr>
                <a:r>
                  <a:rPr lang="zh-CN" altLang="en-US" sz="2000" b="1" dirty="0">
                    <a:solidFill>
                      <a:schemeClr val="bg1"/>
                    </a:solidFill>
                    <a:latin typeface="Arial" panose="020B0604020202020204" pitchFamily="34" charset="0"/>
                    <a:ea typeface="Arial" panose="020B0604020202020204" pitchFamily="34" charset="0"/>
                  </a:rPr>
                  <a:t>AI-ArtBench</a:t>
                </a:r>
                <a:endParaRPr lang="zh-CN" altLang="en-US" sz="2000" b="1" dirty="0">
                  <a:solidFill>
                    <a:schemeClr val="bg1"/>
                  </a:solidFill>
                  <a:latin typeface="Arial" panose="020B0604020202020204" pitchFamily="34" charset="0"/>
                  <a:ea typeface="Arial" panose="020B0604020202020204" pitchFamily="34" charset="0"/>
                </a:endParaRPr>
              </a:p>
            </p:txBody>
          </p:sp>
        </p:grpSp>
        <p:grpSp>
          <p:nvGrpSpPr>
            <p:cNvPr id="69" name="组合 68"/>
            <p:cNvGrpSpPr/>
            <p:nvPr/>
          </p:nvGrpSpPr>
          <p:grpSpPr>
            <a:xfrm>
              <a:off x="6925330" y="4256147"/>
              <a:ext cx="6305258" cy="657014"/>
              <a:chOff x="6297195" y="937433"/>
              <a:chExt cx="6305258" cy="657014"/>
            </a:xfrm>
          </p:grpSpPr>
          <p:sp>
            <p:nvSpPr>
              <p:cNvPr id="70" name="矩形 69"/>
              <p:cNvSpPr/>
              <p:nvPr/>
            </p:nvSpPr>
            <p:spPr>
              <a:xfrm>
                <a:off x="6367266" y="1397817"/>
                <a:ext cx="6235187" cy="196630"/>
              </a:xfrm>
              <a:prstGeom prst="rect">
                <a:avLst/>
              </a:prstGeom>
            </p:spPr>
            <p:txBody>
              <a:bodyPr wrap="square">
                <a:spAutoFit/>
                <a:scene3d>
                  <a:camera prst="orthographicFront"/>
                  <a:lightRig rig="threePt" dir="t"/>
                </a:scene3d>
                <a:sp3d contourW="12700"/>
              </a:bodyPr>
              <a:lstStyle/>
              <a:p>
                <a:pPr lvl="3" algn="just">
                  <a:lnSpc>
                    <a:spcPct val="90000"/>
                  </a:lnSpc>
                </a:pPr>
                <a:r>
                  <a:rPr lang="zh-CN" altLang="en-US" sz="1600" dirty="0">
                    <a:solidFill>
                      <a:schemeClr val="bg1"/>
                    </a:solidFill>
                    <a:latin typeface="Arial" panose="020B0604020202020204" pitchFamily="34" charset="0"/>
                    <a:ea typeface="Arial" panose="020B0604020202020204" pitchFamily="34" charset="0"/>
                  </a:rPr>
                  <a:t>dataset for real and ai generated text</a:t>
                </a:r>
                <a:endParaRPr lang="zh-CN" altLang="en-US" sz="1600" dirty="0">
                  <a:solidFill>
                    <a:schemeClr val="bg1"/>
                  </a:solidFill>
                  <a:latin typeface="Arial" panose="020B0604020202020204" pitchFamily="34" charset="0"/>
                  <a:ea typeface="Arial" panose="020B0604020202020204" pitchFamily="34" charset="0"/>
                </a:endParaRPr>
              </a:p>
            </p:txBody>
          </p:sp>
          <p:sp>
            <p:nvSpPr>
              <p:cNvPr id="71" name="矩形 70"/>
              <p:cNvSpPr/>
              <p:nvPr/>
            </p:nvSpPr>
            <p:spPr>
              <a:xfrm>
                <a:off x="6297195" y="937433"/>
                <a:ext cx="4417246" cy="231793"/>
              </a:xfrm>
              <a:prstGeom prst="rect">
                <a:avLst/>
              </a:prstGeom>
            </p:spPr>
            <p:txBody>
              <a:bodyPr wrap="square">
                <a:spAutoFit/>
                <a:scene3d>
                  <a:camera prst="orthographicFront"/>
                  <a:lightRig rig="threePt" dir="t"/>
                </a:scene3d>
                <a:sp3d contourW="12700"/>
              </a:bodyPr>
              <a:lstStyle/>
              <a:p>
                <a:pPr algn="just">
                  <a:lnSpc>
                    <a:spcPct val="90000"/>
                  </a:lnSpc>
                </a:pPr>
                <a:r>
                  <a:rPr lang="zh-CN" altLang="en-US" sz="2000" b="1" dirty="0">
                    <a:solidFill>
                      <a:schemeClr val="bg1"/>
                    </a:solidFill>
                    <a:latin typeface="Arial" panose="020B0604020202020204" pitchFamily="34" charset="0"/>
                    <a:ea typeface="Arial" panose="020B0604020202020204" pitchFamily="34" charset="0"/>
                  </a:rPr>
                  <a:t>DAIGT | External Dataset</a:t>
                </a:r>
                <a:endParaRPr lang="zh-CN" altLang="en-US" sz="2000" b="1" dirty="0">
                  <a:solidFill>
                    <a:schemeClr val="bg1"/>
                  </a:solidFill>
                  <a:latin typeface="Arial" panose="020B0604020202020204" pitchFamily="34" charset="0"/>
                  <a:ea typeface="Arial" panose="020B0604020202020204" pitchFamily="34" charset="0"/>
                </a:endParaRPr>
              </a:p>
            </p:txBody>
          </p:sp>
        </p:grpSp>
      </p:grpSp>
      <p:sp>
        <p:nvSpPr>
          <p:cNvPr id="22" name="矩形 21"/>
          <p:cNvSpPr/>
          <p:nvPr/>
        </p:nvSpPr>
        <p:spPr>
          <a:xfrm>
            <a:off x="1450893" y="1587374"/>
            <a:ext cx="521970" cy="423545"/>
          </a:xfrm>
          <a:prstGeom prst="rect">
            <a:avLst/>
          </a:prstGeom>
        </p:spPr>
        <p:txBody>
          <a:bodyPr wrap="none">
            <a:spAutoFit/>
          </a:bodyPr>
          <a:lstStyle/>
          <a:p>
            <a:pPr algn="just">
              <a:lnSpc>
                <a:spcPct val="90000"/>
              </a:lnSpc>
            </a:pPr>
            <a:r>
              <a:rPr lang="en-US" altLang="zh-CN" sz="2400" dirty="0">
                <a:solidFill>
                  <a:schemeClr val="bg1"/>
                </a:solidFill>
                <a:latin typeface="Arial" panose="020B0604020202020204" pitchFamily="34" charset="0"/>
                <a:ea typeface="Arial" panose="020B0604020202020204" pitchFamily="34" charset="0"/>
              </a:rPr>
              <a:t>01</a:t>
            </a:r>
            <a:endParaRPr lang="en-US" altLang="zh-CN" sz="2400" dirty="0">
              <a:solidFill>
                <a:schemeClr val="bg1"/>
              </a:solidFill>
              <a:latin typeface="Arial" panose="020B0604020202020204" pitchFamily="34" charset="0"/>
              <a:ea typeface="Arial" panose="020B0604020202020204" pitchFamily="34" charset="0"/>
            </a:endParaRPr>
          </a:p>
        </p:txBody>
      </p:sp>
      <p:sp>
        <p:nvSpPr>
          <p:cNvPr id="76" name="矩形 75"/>
          <p:cNvSpPr/>
          <p:nvPr/>
        </p:nvSpPr>
        <p:spPr>
          <a:xfrm>
            <a:off x="1438193" y="3184493"/>
            <a:ext cx="521970" cy="423545"/>
          </a:xfrm>
          <a:prstGeom prst="rect">
            <a:avLst/>
          </a:prstGeom>
        </p:spPr>
        <p:txBody>
          <a:bodyPr wrap="none">
            <a:spAutoFit/>
          </a:bodyPr>
          <a:lstStyle/>
          <a:p>
            <a:pPr algn="just">
              <a:lnSpc>
                <a:spcPct val="90000"/>
              </a:lnSpc>
            </a:pPr>
            <a:r>
              <a:rPr lang="en-US" altLang="zh-CN" sz="2400" dirty="0">
                <a:solidFill>
                  <a:schemeClr val="bg1"/>
                </a:solidFill>
                <a:latin typeface="Arial" panose="020B0604020202020204" pitchFamily="34" charset="0"/>
                <a:ea typeface="Arial" panose="020B0604020202020204" pitchFamily="34" charset="0"/>
              </a:rPr>
              <a:t>02</a:t>
            </a:r>
            <a:endParaRPr lang="en-US" altLang="zh-CN" sz="2400" dirty="0">
              <a:solidFill>
                <a:schemeClr val="bg1"/>
              </a:solidFill>
              <a:latin typeface="Arial" panose="020B0604020202020204" pitchFamily="34" charset="0"/>
              <a:ea typeface="Arial" panose="020B0604020202020204" pitchFamily="34" charset="0"/>
            </a:endParaRPr>
          </a:p>
        </p:txBody>
      </p:sp>
      <p:sp>
        <p:nvSpPr>
          <p:cNvPr id="77" name="矩形 76"/>
          <p:cNvSpPr/>
          <p:nvPr/>
        </p:nvSpPr>
        <p:spPr>
          <a:xfrm>
            <a:off x="1450258" y="4781612"/>
            <a:ext cx="521970" cy="423545"/>
          </a:xfrm>
          <a:prstGeom prst="rect">
            <a:avLst/>
          </a:prstGeom>
        </p:spPr>
        <p:txBody>
          <a:bodyPr wrap="none">
            <a:spAutoFit/>
          </a:bodyPr>
          <a:lstStyle/>
          <a:p>
            <a:pPr algn="just">
              <a:lnSpc>
                <a:spcPct val="90000"/>
              </a:lnSpc>
            </a:pPr>
            <a:r>
              <a:rPr lang="en-US" altLang="zh-CN" sz="2400" dirty="0">
                <a:solidFill>
                  <a:schemeClr val="bg1"/>
                </a:solidFill>
                <a:latin typeface="Arial" panose="020B0604020202020204" pitchFamily="34" charset="0"/>
                <a:ea typeface="Arial" panose="020B0604020202020204" pitchFamily="34" charset="0"/>
              </a:rPr>
              <a:t>03</a:t>
            </a:r>
            <a:endParaRPr lang="en-US" altLang="zh-CN" sz="2400" dirty="0">
              <a:solidFill>
                <a:schemeClr val="bg1"/>
              </a:solidFill>
              <a:latin typeface="Arial" panose="020B0604020202020204" pitchFamily="34" charset="0"/>
              <a:ea typeface="Arial" panose="020B0604020202020204" pitchFamily="34" charset="0"/>
            </a:endParaRPr>
          </a:p>
        </p:txBody>
      </p:sp>
      <p:sp>
        <p:nvSpPr>
          <p:cNvPr id="50" name="Text Box 49"/>
          <p:cNvSpPr txBox="1"/>
          <p:nvPr/>
        </p:nvSpPr>
        <p:spPr>
          <a:xfrm>
            <a:off x="2088515" y="411480"/>
            <a:ext cx="1877060" cy="534035"/>
          </a:xfrm>
          <a:prstGeom prst="rect">
            <a:avLst/>
          </a:prstGeom>
          <a:noFill/>
        </p:spPr>
        <p:txBody>
          <a:bodyPr wrap="none" rtlCol="0">
            <a:spAutoFit/>
          </a:bodyPr>
          <a:p>
            <a:pPr algn="just">
              <a:lnSpc>
                <a:spcPct val="90000"/>
              </a:lnSpc>
            </a:pPr>
            <a:r>
              <a:rPr lang="en-US" sz="3200" b="1">
                <a:solidFill>
                  <a:schemeClr val="bg1"/>
                </a:solidFill>
                <a:sym typeface="+mn-ea"/>
              </a:rPr>
              <a:t>Datasets</a:t>
            </a:r>
            <a:endParaRPr lang="en-US" sz="3200" b="1">
              <a:solidFill>
                <a:schemeClr val="bg1"/>
              </a:solidFill>
              <a:sym typeface="+mn-ea"/>
            </a:endParaRPr>
          </a:p>
        </p:txBody>
      </p:sp>
      <p:sp>
        <p:nvSpPr>
          <p:cNvPr id="88" name="Text Box 87"/>
          <p:cNvSpPr txBox="1"/>
          <p:nvPr/>
        </p:nvSpPr>
        <p:spPr>
          <a:xfrm>
            <a:off x="3348355" y="5973445"/>
            <a:ext cx="309880" cy="339725"/>
          </a:xfrm>
          <a:prstGeom prst="rect">
            <a:avLst/>
          </a:prstGeom>
          <a:noFill/>
        </p:spPr>
        <p:txBody>
          <a:bodyPr wrap="none" rtlCol="0">
            <a:spAutoFit/>
          </a:bodyPr>
          <a:p>
            <a:pPr algn="just">
              <a:lnSpc>
                <a:spcPct val="90000"/>
              </a:lnSpc>
            </a:pPr>
            <a:endParaRPr lang="en-US">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2">
            <a:extLst>
              <a:ext uri="{28A0092B-C50C-407E-A947-70E740481C1C}">
                <a14:useLocalDpi xmlns:a14="http://schemas.microsoft.com/office/drawing/2010/main" val="0"/>
              </a:ext>
            </a:extLst>
          </a:blip>
          <a:srcRect l="58578" r="13297"/>
          <a:stretch>
            <a:fillRect/>
          </a:stretch>
        </p:blipFill>
        <p:spPr>
          <a:xfrm>
            <a:off x="7434580" y="5080"/>
            <a:ext cx="4034790" cy="6858000"/>
          </a:xfrm>
          <a:prstGeom prst="rect">
            <a:avLst/>
          </a:prstGeom>
          <a:effectLst>
            <a:softEdge rad="0"/>
          </a:effectLst>
        </p:spPr>
      </p:pic>
      <p:sp>
        <p:nvSpPr>
          <p:cNvPr id="11" name="文本框 17"/>
          <p:cNvSpPr txBox="1"/>
          <p:nvPr/>
        </p:nvSpPr>
        <p:spPr>
          <a:xfrm>
            <a:off x="7434580" y="2789555"/>
            <a:ext cx="4034790" cy="1106805"/>
          </a:xfrm>
          <a:prstGeom prst="rect">
            <a:avLst/>
          </a:prstGeom>
          <a:noFill/>
          <a:effectLst>
            <a:outerShdw blurRad="50800" dist="50800" dir="5400000" sx="1000" sy="1000" algn="ctr" rotWithShape="0">
              <a:srgbClr val="000000"/>
            </a:outerShdw>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6600" dirty="0">
                <a:blipFill>
                  <a:blip r:embed="rId3"/>
                  <a:tile tx="0" ty="0" sx="100000" sy="100000" flip="none" algn="tl"/>
                </a:blipFill>
                <a:latin typeface="Arial" panose="020B0604020202020204" pitchFamily="34" charset="0"/>
                <a:ea typeface="Arial" panose="020B0604020202020204" pitchFamily="34" charset="0"/>
              </a:rPr>
              <a:t>THANKS</a:t>
            </a:r>
            <a:endParaRPr lang="en-US" altLang="zh-CN" sz="6600" dirty="0">
              <a:blipFill>
                <a:blip r:embed="rId3"/>
                <a:tile tx="0" ty="0" sx="100000" sy="100000" flip="none" algn="tl"/>
              </a:blip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游ゴシック Light"/>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游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2418</Words>
  <Application>WPS Presentation</Application>
  <PresentationFormat>宽屏</PresentationFormat>
  <Paragraphs>57</Paragraphs>
  <Slides>8</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8</vt:i4>
      </vt:variant>
    </vt:vector>
  </HeadingPairs>
  <TitlesOfParts>
    <vt:vector size="19" baseType="lpstr">
      <vt:lpstr>Arial</vt:lpstr>
      <vt:lpstr>SimSun</vt:lpstr>
      <vt:lpstr>Wingdings</vt:lpstr>
      <vt:lpstr>Tw Cen MT</vt:lpstr>
      <vt:lpstr>C059</vt:lpstr>
      <vt:lpstr>华文仿宋</vt:lpstr>
      <vt:lpstr>Montserrat-Regular</vt:lpstr>
      <vt:lpstr>Microsoft YaHei</vt:lpstr>
      <vt:lpstr>Droid Sans Fallback</vt:lpstr>
      <vt:lpstr>Arial Unicode MS</vt:lpstr>
      <vt:lpstr>Default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romani</cp:lastModifiedBy>
  <cp:revision>24</cp:revision>
  <dcterms:created xsi:type="dcterms:W3CDTF">2023-11-30T18:33:09Z</dcterms:created>
  <dcterms:modified xsi:type="dcterms:W3CDTF">2023-11-30T18:33:09Z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1033-11.1.0.11708</vt:lpwstr>
  </property>
  <property fmtid="{D5CDD505-2E9C-101B-9397-08002B2CF9AE}" pid="3" name="ICV">
    <vt:lpwstr/>
  </property>
</Properties>
</file>