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4" r:id="rId7"/>
    <p:sldId id="265" r:id="rId8"/>
    <p:sldId id="280" r:id="rId9"/>
    <p:sldId id="281" r:id="rId10"/>
    <p:sldId id="282" r:id="rId11"/>
    <p:sldId id="284" r:id="rId12"/>
    <p:sldId id="285" r:id="rId13"/>
    <p:sldId id="286" r:id="rId14"/>
    <p:sldId id="283" r:id="rId15"/>
    <p:sldId id="276" r:id="rId16"/>
    <p:sldId id="277" r:id="rId17"/>
    <p:sldId id="278" r:id="rId18"/>
    <p:sldId id="279" r:id="rId19"/>
    <p:sldId id="290" r:id="rId20"/>
    <p:sldId id="273" r:id="rId21"/>
    <p:sldId id="274" r:id="rId22"/>
    <p:sldId id="288" r:id="rId23"/>
    <p:sldId id="275" r:id="rId24"/>
    <p:sldId id="289" r:id="rId25"/>
    <p:sldId id="287" r:id="rId26"/>
    <p:sldId id="291" r:id="rId27"/>
    <p:sldId id="268" r:id="rId28"/>
    <p:sldId id="270" r:id="rId29"/>
    <p:sldId id="271" r:id="rId30"/>
    <p:sldId id="266" r:id="rId31"/>
    <p:sldId id="267" r:id="rId32"/>
    <p:sldId id="269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699EE68-3C46-4D72-BB8F-36BEF814346C}">
          <p14:sldIdLst>
            <p14:sldId id="256"/>
            <p14:sldId id="257"/>
            <p14:sldId id="258"/>
          </p14:sldIdLst>
        </p14:section>
        <p14:section name="intro" id="{1212C0ED-334C-4B1D-95EA-786D6BAA961B}">
          <p14:sldIdLst>
            <p14:sldId id="259"/>
            <p14:sldId id="263"/>
            <p14:sldId id="264"/>
            <p14:sldId id="265"/>
          </p14:sldIdLst>
        </p14:section>
        <p14:section name="system overview" id="{EC1A539A-0396-47D0-A2A6-B9B58C9119ED}">
          <p14:sldIdLst>
            <p14:sldId id="280"/>
            <p14:sldId id="281"/>
            <p14:sldId id="282"/>
            <p14:sldId id="284"/>
            <p14:sldId id="285"/>
            <p14:sldId id="286"/>
            <p14:sldId id="283"/>
          </p14:sldIdLst>
        </p14:section>
        <p14:section name="Audio Model" id="{0DC41D2D-A0A8-4252-AECF-4D96B4F80434}">
          <p14:sldIdLst>
            <p14:sldId id="276"/>
            <p14:sldId id="277"/>
            <p14:sldId id="278"/>
            <p14:sldId id="279"/>
          </p14:sldIdLst>
        </p14:section>
        <p14:section name="Text Model" id="{6EEC052B-F94F-49F8-876D-91F83FE5715B}">
          <p14:sldIdLst>
            <p14:sldId id="290"/>
            <p14:sldId id="273"/>
            <p14:sldId id="274"/>
            <p14:sldId id="288"/>
            <p14:sldId id="275"/>
            <p14:sldId id="289"/>
            <p14:sldId id="287"/>
          </p14:sldIdLst>
        </p14:section>
        <p14:section name="image" id="{2A630492-2C78-473B-BA0E-8ED581E6DCED}">
          <p14:sldIdLst>
            <p14:sldId id="291"/>
            <p14:sldId id="268"/>
            <p14:sldId id="270"/>
            <p14:sldId id="271"/>
          </p14:sldIdLst>
        </p14:section>
        <p14:section name="Conclusion" id="{2DD43383-BED1-4A70-9A6A-5B55A7A1DE02}">
          <p14:sldIdLst>
            <p14:sldId id="266"/>
            <p14:sldId id="267"/>
            <p14:sldId id="26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5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E5259-494E-8C6F-1CB9-C3850A219F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999787-7AF4-C718-99BC-01F0F3DFC3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6DEA9A-EA60-E7A5-DEAD-EFD8F54D6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E9C61-0C8C-4143-8DE6-5CBDE6F1A5AF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39717E-5454-5D6B-E927-93EFD51B4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FA2CED-E2A2-AE23-F941-08108D132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5885F-9874-487E-98A5-94D94C943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822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33C08-D092-4A5A-3658-129D015DD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2098EE-ACC4-48B8-6C4A-8A7B547E44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F45720-7ACD-56E7-831C-094E9CFCB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E9C61-0C8C-4143-8DE6-5CBDE6F1A5AF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BF36EE-1165-FEA2-79BD-CDD6A0600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01E42F-948E-A399-077C-1BB26A32C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5885F-9874-487E-98A5-94D94C943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829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9205B5-24E5-6A96-6E2F-51DB1CCFC2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A608D0-2C67-4FED-715A-A45300FBC0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59CD76-05CB-E8DC-5448-6721DDA95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E9C61-0C8C-4143-8DE6-5CBDE6F1A5AF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978F58-4E3F-6A0A-F423-03F331159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A3EF0A-64FB-30BE-C386-7635B9862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5885F-9874-487E-98A5-94D94C943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38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A90D4-AD96-9645-1507-332428FB5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E58490-FDDC-768B-48CD-130AF933F7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2A6DAD-8A50-3550-FE38-C1AECF19B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E9C61-0C8C-4143-8DE6-5CBDE6F1A5AF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788E44-E057-25A4-CD36-19B9B0420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54EAB8-0064-9EC9-4B1F-BDFC0A98A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5885F-9874-487E-98A5-94D94C943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818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5BFC6-AFC9-F8E8-EC63-C44B6EC86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A3C3A1-AD0C-8B13-19AA-62208B045A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FA761A-9E63-DE6E-2E10-AD71F69F3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E9C61-0C8C-4143-8DE6-5CBDE6F1A5AF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6F986C-A07D-D047-C5BA-9C274D6A3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588F2F-BE95-B060-AB2C-AF16BEEBC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5885F-9874-487E-98A5-94D94C943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380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97A3D-2442-52A3-3878-1E92335C7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7C5322-D8A8-67E6-3A13-1467B47C9F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ABEB1B-3891-623A-E5DC-7451112775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87653B-4F3C-B6FF-B785-A6E099E84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E9C61-0C8C-4143-8DE6-5CBDE6F1A5AF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0ADE85-7198-2B6F-99FE-B24CEFB0E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0F7D85-D3D5-70A7-3C98-6F9268914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5885F-9874-487E-98A5-94D94C943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284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225AB-5630-3204-DD51-12757A166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E16EFB-5D75-60AB-AD4B-0528EE09F6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02355A-5708-F195-326A-31B9533778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8D57C1-E001-1E29-23C9-87EED64279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C7CB21-B40E-2B1C-407D-4F1EEAC3E1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80CEAD-49B7-12FF-6BDF-005284178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E9C61-0C8C-4143-8DE6-5CBDE6F1A5AF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74FFC9-E718-8E0B-AFB3-A423EB4F0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4B57CF-64C4-56F8-8DB8-4275FCAB6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5885F-9874-487E-98A5-94D94C943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020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8697C-1347-F131-592E-37F476BE6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4EE937-9ECC-4E31-4B94-760FFDF0D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E9C61-0C8C-4143-8DE6-5CBDE6F1A5AF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C3E52B-AFA3-BF14-112F-DC64A0CB9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5456B6-874C-7DE3-35AB-C310E8795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5885F-9874-487E-98A5-94D94C943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172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6A4294-2603-215E-4EC7-FF49D0E0C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E9C61-0C8C-4143-8DE6-5CBDE6F1A5AF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6766D4-9195-6887-2D2D-18E8CCFE2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150FD3-642D-79B1-99CD-05A50ED9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5885F-9874-487E-98A5-94D94C943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51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3E01E-9516-A44B-05AE-B2211E228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CC2978-0768-19E6-94AF-6F652C42F5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B00AC4-805D-D392-F9F9-39A71FF488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838165-2FF9-DE02-F5EB-7D09A1F14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E9C61-0C8C-4143-8DE6-5CBDE6F1A5AF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30BA88-8E7C-55E8-51A1-C5484BB60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674F8C-660F-FD56-148C-D54A2BD50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5885F-9874-487E-98A5-94D94C943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059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8A7AA-228F-D2BF-B7A6-5F1781CDF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BF92C4-88B5-949A-3EDA-42F3F67D97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D58595-CC78-F458-9C87-1FD3D724CD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EDC77D-EB8A-4584-EA1D-778D22E2A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E9C61-0C8C-4143-8DE6-5CBDE6F1A5AF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37BCDC-9D11-9D70-9E2A-5A5BE1FF2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0AFF4D-044E-2C57-88D1-F21145377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5885F-9874-487E-98A5-94D94C943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378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3EFB52-BEDD-6466-33E1-2C5F4208E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B8BA4C-4E5E-821B-A04A-D59C6ED50B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78ECDC-3EF6-1207-AAF8-22B96B678E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38E9C61-0C8C-4143-8DE6-5CBDE6F1A5AF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A3A2C0-DC52-FE74-9D04-5E46C0E699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6FAFAE-AE46-4C91-0904-68D826D2AC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965885F-9874-487E-98A5-94D94C943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360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www.kaggle.com/datasets/zeyadusf/daigt-all-data-for-competition" TargetMode="External"/><Relationship Id="rId4" Type="http://schemas.openxmlformats.org/officeDocument/2006/relationships/hyperlink" Target="https://www.kaggle.com/competitions/llm-detect-ai-generated-text/data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svg"/><Relationship Id="rId3" Type="http://schemas.openxmlformats.org/officeDocument/2006/relationships/image" Target="../media/image3.png"/><Relationship Id="rId7" Type="http://schemas.openxmlformats.org/officeDocument/2006/relationships/image" Target="../media/image7.sv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svg"/><Relationship Id="rId15" Type="http://schemas.openxmlformats.org/officeDocument/2006/relationships/image" Target="../media/image15.sv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svg"/><Relationship Id="rId14" Type="http://schemas.openxmlformats.org/officeDocument/2006/relationships/image" Target="../media/image1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7" Type="http://schemas.openxmlformats.org/officeDocument/2006/relationships/image" Target="../media/image13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svg"/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13.svg"/><Relationship Id="rId5" Type="http://schemas.openxmlformats.org/officeDocument/2006/relationships/image" Target="../media/image7.sv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7.svg"/><Relationship Id="rId3" Type="http://schemas.openxmlformats.org/officeDocument/2006/relationships/image" Target="../media/image5.svg"/><Relationship Id="rId7" Type="http://schemas.openxmlformats.org/officeDocument/2006/relationships/image" Target="../media/image11.svg"/><Relationship Id="rId12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11" Type="http://schemas.openxmlformats.org/officeDocument/2006/relationships/image" Target="../media/image15.svg"/><Relationship Id="rId5" Type="http://schemas.openxmlformats.org/officeDocument/2006/relationships/image" Target="../media/image9.sv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11" Type="http://schemas.openxmlformats.org/officeDocument/2006/relationships/image" Target="../media/image7.svg"/><Relationship Id="rId5" Type="http://schemas.openxmlformats.org/officeDocument/2006/relationships/image" Target="../media/image11.svg"/><Relationship Id="rId10" Type="http://schemas.openxmlformats.org/officeDocument/2006/relationships/image" Target="../media/image6.png"/><Relationship Id="rId4" Type="http://schemas.openxmlformats.org/officeDocument/2006/relationships/image" Target="../media/image10.png"/><Relationship Id="rId9" Type="http://schemas.openxmlformats.org/officeDocument/2006/relationships/image" Target="../media/image15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Relationship Id="rId9" Type="http://schemas.openxmlformats.org/officeDocument/2006/relationships/image" Target="../media/image15.sv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person looking at another person&#10;&#10;Description automatically generated">
            <a:extLst>
              <a:ext uri="{FF2B5EF4-FFF2-40B4-BE49-F238E27FC236}">
                <a16:creationId xmlns:a16="http://schemas.microsoft.com/office/drawing/2014/main" id="{A1F0ACDC-F27C-A430-A50D-DFD6B58F8F6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20" b="9694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B2FECDC-6920-6C4C-9AF0-C593D03DCD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US" sz="6600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CATCH THE AI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5A2D87-38A4-D288-E1F6-4E8C012193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 GENERATED MEDIA DETECTION</a:t>
            </a:r>
          </a:p>
        </p:txBody>
      </p:sp>
      <p:pic>
        <p:nvPicPr>
          <p:cNvPr id="4" name="Picture 3" descr="A logo of a university&#10;&#10;Description automatically generated">
            <a:extLst>
              <a:ext uri="{FF2B5EF4-FFF2-40B4-BE49-F238E27FC236}">
                <a16:creationId xmlns:a16="http://schemas.microsoft.com/office/drawing/2014/main" id="{C7000AB0-80F4-EFDA-8AD7-2AAC3922AB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2766"/>
            <a:ext cx="1479262" cy="1009596"/>
          </a:xfrm>
          <a:prstGeom prst="rect">
            <a:avLst/>
          </a:prstGeom>
        </p:spPr>
      </p:pic>
      <p:pic>
        <p:nvPicPr>
          <p:cNvPr id="5" name="Picture 2" descr="A logo with a globe and text&#10;&#10;Description automatically generated">
            <a:extLst>
              <a:ext uri="{FF2B5EF4-FFF2-40B4-BE49-F238E27FC236}">
                <a16:creationId xmlns:a16="http://schemas.microsoft.com/office/drawing/2014/main" id="{FE63B89B-1EF2-F4C4-B802-F95005DF65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5557" y="112766"/>
            <a:ext cx="968886" cy="1009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7175B62-2C04-0771-1FC6-D44F2A8C0A97}"/>
              </a:ext>
            </a:extLst>
          </p:cNvPr>
          <p:cNvCxnSpPr>
            <a:cxnSpLocks/>
          </p:cNvCxnSpPr>
          <p:nvPr/>
        </p:nvCxnSpPr>
        <p:spPr>
          <a:xfrm>
            <a:off x="-590970" y="585865"/>
            <a:ext cx="0" cy="5686270"/>
          </a:xfrm>
          <a:prstGeom prst="lin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41820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split orient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E2209F0-A244-2E92-0811-7A41553D50C9}"/>
              </a:ext>
            </a:extLst>
          </p:cNvPr>
          <p:cNvCxnSpPr>
            <a:cxnSpLocks/>
          </p:cNvCxnSpPr>
          <p:nvPr/>
        </p:nvCxnSpPr>
        <p:spPr>
          <a:xfrm>
            <a:off x="221921" y="264843"/>
            <a:ext cx="0" cy="7043738"/>
          </a:xfrm>
          <a:prstGeom prst="lin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4" name="Graphic 3" descr="Badge 4 with solid fill">
            <a:extLst>
              <a:ext uri="{FF2B5EF4-FFF2-40B4-BE49-F238E27FC236}">
                <a16:creationId xmlns:a16="http://schemas.microsoft.com/office/drawing/2014/main" id="{61E1AD23-E27A-FD32-E79B-F991E10756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843" y="-70125"/>
            <a:ext cx="362157" cy="36215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9AA8943-E779-45FD-1592-7A3F9E806EDC}"/>
              </a:ext>
            </a:extLst>
          </p:cNvPr>
          <p:cNvSpPr txBox="1"/>
          <p:nvPr/>
        </p:nvSpPr>
        <p:spPr>
          <a:xfrm>
            <a:off x="8507387" y="-15745"/>
            <a:ext cx="413198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 with implementation and evaluation </a:t>
            </a:r>
            <a:endParaRPr 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47C46F-12A8-F6A7-844B-955CBA724682}"/>
              </a:ext>
            </a:extLst>
          </p:cNvPr>
          <p:cNvSpPr txBox="1"/>
          <p:nvPr/>
        </p:nvSpPr>
        <p:spPr>
          <a:xfrm>
            <a:off x="0" y="-89102"/>
            <a:ext cx="644366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1.Front.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0EEA44A-F539-6745-35A6-3215BED01FD8}"/>
              </a:ext>
            </a:extLst>
          </p:cNvPr>
          <p:cNvSpPr txBox="1"/>
          <p:nvPr/>
        </p:nvSpPr>
        <p:spPr>
          <a:xfrm>
            <a:off x="673090" y="292032"/>
            <a:ext cx="45349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i.Step</a:t>
            </a:r>
            <a:r>
              <a:rPr lang="en-US" sz="3200" dirty="0"/>
              <a:t> one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A0CBBE-742A-4282-F397-5179BD350D85}"/>
              </a:ext>
            </a:extLst>
          </p:cNvPr>
          <p:cNvSpPr txBox="1"/>
          <p:nvPr/>
        </p:nvSpPr>
        <p:spPr>
          <a:xfrm>
            <a:off x="-1681316" y="1784555"/>
            <a:ext cx="11208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ii.Step</a:t>
            </a:r>
            <a:r>
              <a:rPr lang="en-US" dirty="0"/>
              <a:t> two</a:t>
            </a:r>
          </a:p>
        </p:txBody>
      </p:sp>
    </p:spTree>
    <p:extLst>
      <p:ext uri="{BB962C8B-B14F-4D97-AF65-F5344CB8AC3E}">
        <p14:creationId xmlns:p14="http://schemas.microsoft.com/office/powerpoint/2010/main" val="12996996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C940D9C-1BFB-EE0D-D83B-45C64D3FB3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902" b="1902"/>
          <a:stretch/>
        </p:blipFill>
        <p:spPr>
          <a:xfrm>
            <a:off x="21" y="0"/>
            <a:ext cx="12191979" cy="6858000"/>
          </a:xfrm>
          <a:prstGeom prst="rect">
            <a:avLst/>
          </a:prstGeom>
        </p:spPr>
      </p:pic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AC69B647-38F3-2501-8D32-BCD1A0605E4B}"/>
              </a:ext>
            </a:extLst>
          </p:cNvPr>
          <p:cNvCxnSpPr>
            <a:cxnSpLocks/>
          </p:cNvCxnSpPr>
          <p:nvPr/>
        </p:nvCxnSpPr>
        <p:spPr>
          <a:xfrm>
            <a:off x="2952750" y="1885951"/>
            <a:ext cx="6286500" cy="0"/>
          </a:xfrm>
          <a:prstGeom prst="lin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B6D78BB2-D81B-F20D-45E5-99D810ADC236}"/>
              </a:ext>
            </a:extLst>
          </p:cNvPr>
          <p:cNvSpPr txBox="1">
            <a:spLocks/>
          </p:cNvSpPr>
          <p:nvPr/>
        </p:nvSpPr>
        <p:spPr>
          <a:xfrm>
            <a:off x="3228839" y="665704"/>
            <a:ext cx="5734322" cy="1057568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200" dirty="0">
                <a:solidFill>
                  <a:schemeClr val="bg1"/>
                </a:solidFill>
              </a:rPr>
              <a:t>System Overview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B0EB9BD-C920-F018-3505-7EC47DE2C2ED}"/>
              </a:ext>
            </a:extLst>
          </p:cNvPr>
          <p:cNvSpPr txBox="1">
            <a:spLocks/>
          </p:cNvSpPr>
          <p:nvPr/>
        </p:nvSpPr>
        <p:spPr>
          <a:xfrm>
            <a:off x="4167188" y="4919678"/>
            <a:ext cx="5614987" cy="105756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00100" lvl="1" indent="-342900"/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FRONT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</a:p>
          <a:p>
            <a:pPr marL="800100" lvl="1" indent="-342900"/>
            <a:r>
              <a:rPr lang="en-US" sz="2000" dirty="0">
                <a:solidFill>
                  <a:schemeClr val="bg1"/>
                </a:solidFill>
              </a:rPr>
              <a:t>BACK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029970-B956-2B09-AFC5-51554D32C714}"/>
              </a:ext>
            </a:extLst>
          </p:cNvPr>
          <p:cNvSpPr txBox="1"/>
          <p:nvPr/>
        </p:nvSpPr>
        <p:spPr>
          <a:xfrm>
            <a:off x="12987338" y="665704"/>
            <a:ext cx="217206" cy="91409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 with implementation and evaluation </a:t>
            </a:r>
            <a:endParaRPr 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45937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E2209F0-A244-2E92-0811-7A41553D50C9}"/>
              </a:ext>
            </a:extLst>
          </p:cNvPr>
          <p:cNvCxnSpPr>
            <a:cxnSpLocks/>
          </p:cNvCxnSpPr>
          <p:nvPr/>
        </p:nvCxnSpPr>
        <p:spPr>
          <a:xfrm>
            <a:off x="221921" y="264843"/>
            <a:ext cx="0" cy="7043738"/>
          </a:xfrm>
          <a:prstGeom prst="lin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4" name="Graphic 3" descr="Badge 4 with solid fill">
            <a:extLst>
              <a:ext uri="{FF2B5EF4-FFF2-40B4-BE49-F238E27FC236}">
                <a16:creationId xmlns:a16="http://schemas.microsoft.com/office/drawing/2014/main" id="{61E1AD23-E27A-FD32-E79B-F991E10756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843" y="-70125"/>
            <a:ext cx="362157" cy="36215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9AA8943-E779-45FD-1592-7A3F9E806EDC}"/>
              </a:ext>
            </a:extLst>
          </p:cNvPr>
          <p:cNvSpPr txBox="1"/>
          <p:nvPr/>
        </p:nvSpPr>
        <p:spPr>
          <a:xfrm>
            <a:off x="326904" y="-42934"/>
            <a:ext cx="824962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 with implementation and evaluation </a:t>
            </a:r>
            <a:endParaRPr 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47C46F-12A8-F6A7-844B-955CBA724682}"/>
              </a:ext>
            </a:extLst>
          </p:cNvPr>
          <p:cNvSpPr txBox="1"/>
          <p:nvPr/>
        </p:nvSpPr>
        <p:spPr>
          <a:xfrm>
            <a:off x="116939" y="292032"/>
            <a:ext cx="6443661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4.2 Back.</a:t>
            </a:r>
          </a:p>
          <a:p>
            <a:pPr lvl="1"/>
            <a:endParaRPr lang="en-US" sz="32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1225E4-FD4B-6223-4AAD-1D195608F909}"/>
              </a:ext>
            </a:extLst>
          </p:cNvPr>
          <p:cNvSpPr txBox="1"/>
          <p:nvPr/>
        </p:nvSpPr>
        <p:spPr>
          <a:xfrm>
            <a:off x="-1430595" y="2241755"/>
            <a:ext cx="1194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i.Step</a:t>
            </a:r>
            <a:r>
              <a:rPr lang="en-US" dirty="0"/>
              <a:t> one</a:t>
            </a:r>
          </a:p>
        </p:txBody>
      </p:sp>
    </p:spTree>
    <p:extLst>
      <p:ext uri="{BB962C8B-B14F-4D97-AF65-F5344CB8AC3E}">
        <p14:creationId xmlns:p14="http://schemas.microsoft.com/office/powerpoint/2010/main" val="6125379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E2209F0-A244-2E92-0811-7A41553D50C9}"/>
              </a:ext>
            </a:extLst>
          </p:cNvPr>
          <p:cNvCxnSpPr>
            <a:cxnSpLocks/>
          </p:cNvCxnSpPr>
          <p:nvPr/>
        </p:nvCxnSpPr>
        <p:spPr>
          <a:xfrm>
            <a:off x="221921" y="264843"/>
            <a:ext cx="0" cy="7043738"/>
          </a:xfrm>
          <a:prstGeom prst="lin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4" name="Graphic 3" descr="Badge 4 with solid fill">
            <a:extLst>
              <a:ext uri="{FF2B5EF4-FFF2-40B4-BE49-F238E27FC236}">
                <a16:creationId xmlns:a16="http://schemas.microsoft.com/office/drawing/2014/main" id="{61E1AD23-E27A-FD32-E79B-F991E10756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843" y="-70125"/>
            <a:ext cx="362157" cy="36215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9AA8943-E779-45FD-1592-7A3F9E806EDC}"/>
              </a:ext>
            </a:extLst>
          </p:cNvPr>
          <p:cNvSpPr txBox="1"/>
          <p:nvPr/>
        </p:nvSpPr>
        <p:spPr>
          <a:xfrm>
            <a:off x="8507387" y="-15745"/>
            <a:ext cx="413198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 with implementation and evaluation </a:t>
            </a:r>
            <a:endParaRPr 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47C46F-12A8-F6A7-844B-955CBA724682}"/>
              </a:ext>
            </a:extLst>
          </p:cNvPr>
          <p:cNvSpPr txBox="1"/>
          <p:nvPr/>
        </p:nvSpPr>
        <p:spPr>
          <a:xfrm>
            <a:off x="0" y="-89102"/>
            <a:ext cx="644366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2.Back.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0EEA44A-F539-6745-35A6-3215BED01FD8}"/>
              </a:ext>
            </a:extLst>
          </p:cNvPr>
          <p:cNvSpPr txBox="1"/>
          <p:nvPr/>
        </p:nvSpPr>
        <p:spPr>
          <a:xfrm>
            <a:off x="673090" y="292032"/>
            <a:ext cx="45349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i.Step</a:t>
            </a:r>
            <a:r>
              <a:rPr lang="en-US" sz="3200" dirty="0"/>
              <a:t> one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A0CBBE-742A-4282-F397-5179BD350D85}"/>
              </a:ext>
            </a:extLst>
          </p:cNvPr>
          <p:cNvSpPr txBox="1"/>
          <p:nvPr/>
        </p:nvSpPr>
        <p:spPr>
          <a:xfrm>
            <a:off x="-1681316" y="1784555"/>
            <a:ext cx="11208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ii.Step</a:t>
            </a:r>
            <a:r>
              <a:rPr lang="en-US" dirty="0"/>
              <a:t> two</a:t>
            </a:r>
          </a:p>
        </p:txBody>
      </p:sp>
    </p:spTree>
    <p:extLst>
      <p:ext uri="{BB962C8B-B14F-4D97-AF65-F5344CB8AC3E}">
        <p14:creationId xmlns:p14="http://schemas.microsoft.com/office/powerpoint/2010/main" val="33863195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E2209F0-A244-2E92-0811-7A41553D50C9}"/>
              </a:ext>
            </a:extLst>
          </p:cNvPr>
          <p:cNvCxnSpPr>
            <a:cxnSpLocks/>
          </p:cNvCxnSpPr>
          <p:nvPr/>
        </p:nvCxnSpPr>
        <p:spPr>
          <a:xfrm>
            <a:off x="221921" y="264843"/>
            <a:ext cx="0" cy="7043738"/>
          </a:xfrm>
          <a:prstGeom prst="lin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4" name="Graphic 3" descr="Badge 4 with solid fill">
            <a:extLst>
              <a:ext uri="{FF2B5EF4-FFF2-40B4-BE49-F238E27FC236}">
                <a16:creationId xmlns:a16="http://schemas.microsoft.com/office/drawing/2014/main" id="{61E1AD23-E27A-FD32-E79B-F991E10756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843" y="-70125"/>
            <a:ext cx="362157" cy="36215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9AA8943-E779-45FD-1592-7A3F9E806EDC}"/>
              </a:ext>
            </a:extLst>
          </p:cNvPr>
          <p:cNvSpPr txBox="1"/>
          <p:nvPr/>
        </p:nvSpPr>
        <p:spPr>
          <a:xfrm>
            <a:off x="8507387" y="-15745"/>
            <a:ext cx="413198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 with implementation and evaluation </a:t>
            </a:r>
            <a:endParaRPr 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47C46F-12A8-F6A7-844B-955CBA724682}"/>
              </a:ext>
            </a:extLst>
          </p:cNvPr>
          <p:cNvSpPr txBox="1"/>
          <p:nvPr/>
        </p:nvSpPr>
        <p:spPr>
          <a:xfrm>
            <a:off x="0" y="-89102"/>
            <a:ext cx="644366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2.Back.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0EEA44A-F539-6745-35A6-3215BED01FD8}"/>
              </a:ext>
            </a:extLst>
          </p:cNvPr>
          <p:cNvSpPr txBox="1"/>
          <p:nvPr/>
        </p:nvSpPr>
        <p:spPr>
          <a:xfrm>
            <a:off x="673090" y="-246221"/>
            <a:ext cx="45349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i.Step</a:t>
            </a:r>
            <a:r>
              <a:rPr lang="en-US" sz="1000" dirty="0"/>
              <a:t> one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A0CBBE-742A-4282-F397-5179BD350D85}"/>
              </a:ext>
            </a:extLst>
          </p:cNvPr>
          <p:cNvSpPr txBox="1"/>
          <p:nvPr/>
        </p:nvSpPr>
        <p:spPr>
          <a:xfrm>
            <a:off x="673090" y="311008"/>
            <a:ext cx="34243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ii.Step</a:t>
            </a:r>
            <a:r>
              <a:rPr lang="en-US" sz="3200" dirty="0"/>
              <a:t> two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07163C-4B57-F33A-358F-33A0F8BC00A8}"/>
              </a:ext>
            </a:extLst>
          </p:cNvPr>
          <p:cNvSpPr txBox="1"/>
          <p:nvPr/>
        </p:nvSpPr>
        <p:spPr>
          <a:xfrm>
            <a:off x="-1457325" y="1585913"/>
            <a:ext cx="7572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iii.Step</a:t>
            </a:r>
            <a:r>
              <a:rPr lang="en-US" dirty="0"/>
              <a:t> 3</a:t>
            </a:r>
          </a:p>
        </p:txBody>
      </p:sp>
    </p:spTree>
    <p:extLst>
      <p:ext uri="{BB962C8B-B14F-4D97-AF65-F5344CB8AC3E}">
        <p14:creationId xmlns:p14="http://schemas.microsoft.com/office/powerpoint/2010/main" val="25045967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robot hands touching each other&#10;&#10;Description automatically generated">
            <a:extLst>
              <a:ext uri="{FF2B5EF4-FFF2-40B4-BE49-F238E27FC236}">
                <a16:creationId xmlns:a16="http://schemas.microsoft.com/office/drawing/2014/main" id="{0C940D9C-1BFB-EE0D-D83B-45C64D3FB3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5863" b="3411"/>
          <a:stretch/>
        </p:blipFill>
        <p:spPr>
          <a:xfrm>
            <a:off x="20" y="9145"/>
            <a:ext cx="12191979" cy="6858000"/>
          </a:xfrm>
          <a:prstGeom prst="rect">
            <a:avLst/>
          </a:prstGeom>
        </p:spPr>
      </p:pic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AC69B647-38F3-2501-8D32-BCD1A0605E4B}"/>
              </a:ext>
            </a:extLst>
          </p:cNvPr>
          <p:cNvCxnSpPr>
            <a:cxnSpLocks/>
          </p:cNvCxnSpPr>
          <p:nvPr/>
        </p:nvCxnSpPr>
        <p:spPr>
          <a:xfrm>
            <a:off x="2952750" y="1700213"/>
            <a:ext cx="6286500" cy="0"/>
          </a:xfrm>
          <a:prstGeom prst="lin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B6D78BB2-D81B-F20D-45E5-99D810ADC236}"/>
              </a:ext>
            </a:extLst>
          </p:cNvPr>
          <p:cNvSpPr txBox="1">
            <a:spLocks/>
          </p:cNvSpPr>
          <p:nvPr/>
        </p:nvSpPr>
        <p:spPr>
          <a:xfrm>
            <a:off x="3228839" y="636464"/>
            <a:ext cx="5734322" cy="1048921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200" dirty="0">
                <a:solidFill>
                  <a:schemeClr val="bg1"/>
                </a:solidFill>
              </a:rPr>
              <a:t>Models Selection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029970-B956-2B09-AFC5-51554D32C714}"/>
              </a:ext>
            </a:extLst>
          </p:cNvPr>
          <p:cNvSpPr txBox="1"/>
          <p:nvPr/>
        </p:nvSpPr>
        <p:spPr>
          <a:xfrm>
            <a:off x="12987338" y="665704"/>
            <a:ext cx="217206" cy="91409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 with implementation and evaluation </a:t>
            </a:r>
            <a:endParaRPr 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AB0EB9BD-C920-F018-3505-7EC47DE2C2ED}"/>
              </a:ext>
            </a:extLst>
          </p:cNvPr>
          <p:cNvSpPr txBox="1">
            <a:spLocks/>
          </p:cNvSpPr>
          <p:nvPr/>
        </p:nvSpPr>
        <p:spPr>
          <a:xfrm>
            <a:off x="145256" y="5236186"/>
            <a:ext cx="5614987" cy="979169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00100" lvl="1" indent="-342900"/>
            <a:r>
              <a:rPr lang="en-US" sz="3500" dirty="0">
                <a:solidFill>
                  <a:schemeClr val="accent2"/>
                </a:solidFill>
              </a:rPr>
              <a:t>Audio Model</a:t>
            </a:r>
          </a:p>
          <a:p>
            <a:pPr marL="800100" lvl="1" indent="-342900"/>
            <a:r>
              <a:rPr lang="en-US" sz="2000" dirty="0">
                <a:solidFill>
                  <a:schemeClr val="accent1"/>
                </a:solidFill>
              </a:rPr>
              <a:t>Text Model</a:t>
            </a:r>
          </a:p>
          <a:p>
            <a:pPr marL="800100" lvl="1" indent="-342900"/>
            <a:r>
              <a:rPr lang="en-US" sz="2000" dirty="0">
                <a:solidFill>
                  <a:schemeClr val="accent1"/>
                </a:solidFill>
              </a:rPr>
              <a:t>Image Model</a:t>
            </a:r>
          </a:p>
          <a:p>
            <a:pPr marL="457200" lvl="1" indent="0">
              <a:buNone/>
            </a:pP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76794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E2209F0-A244-2E92-0811-7A41553D50C9}"/>
              </a:ext>
            </a:extLst>
          </p:cNvPr>
          <p:cNvCxnSpPr>
            <a:cxnSpLocks/>
          </p:cNvCxnSpPr>
          <p:nvPr/>
        </p:nvCxnSpPr>
        <p:spPr>
          <a:xfrm>
            <a:off x="221921" y="264843"/>
            <a:ext cx="0" cy="7043738"/>
          </a:xfrm>
          <a:prstGeom prst="lin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4" name="Graphic 3" descr="Badge 4 with solid fill">
            <a:extLst>
              <a:ext uri="{FF2B5EF4-FFF2-40B4-BE49-F238E27FC236}">
                <a16:creationId xmlns:a16="http://schemas.microsoft.com/office/drawing/2014/main" id="{61E1AD23-E27A-FD32-E79B-F991E10756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843" y="-70125"/>
            <a:ext cx="362157" cy="36215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9AA8943-E779-45FD-1592-7A3F9E806EDC}"/>
              </a:ext>
            </a:extLst>
          </p:cNvPr>
          <p:cNvSpPr txBox="1"/>
          <p:nvPr/>
        </p:nvSpPr>
        <p:spPr>
          <a:xfrm>
            <a:off x="326904" y="-42934"/>
            <a:ext cx="824962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 with implementation and evaluation </a:t>
            </a:r>
            <a:endParaRPr 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47C46F-12A8-F6A7-844B-955CBA724682}"/>
              </a:ext>
            </a:extLst>
          </p:cNvPr>
          <p:cNvSpPr txBox="1"/>
          <p:nvPr/>
        </p:nvSpPr>
        <p:spPr>
          <a:xfrm>
            <a:off x="116939" y="292032"/>
            <a:ext cx="6443661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4.1 Audio Detector :</a:t>
            </a:r>
          </a:p>
          <a:p>
            <a:pPr lvl="1"/>
            <a:endParaRPr lang="en-US" sz="32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1225E4-FD4B-6223-4AAD-1D195608F909}"/>
              </a:ext>
            </a:extLst>
          </p:cNvPr>
          <p:cNvSpPr txBox="1"/>
          <p:nvPr/>
        </p:nvSpPr>
        <p:spPr>
          <a:xfrm>
            <a:off x="-1430595" y="2241755"/>
            <a:ext cx="1194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i.Step</a:t>
            </a:r>
            <a:r>
              <a:rPr lang="en-US" dirty="0"/>
              <a:t> one</a:t>
            </a:r>
          </a:p>
        </p:txBody>
      </p:sp>
    </p:spTree>
    <p:extLst>
      <p:ext uri="{BB962C8B-B14F-4D97-AF65-F5344CB8AC3E}">
        <p14:creationId xmlns:p14="http://schemas.microsoft.com/office/powerpoint/2010/main" val="41018936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E2209F0-A244-2E92-0811-7A41553D50C9}"/>
              </a:ext>
            </a:extLst>
          </p:cNvPr>
          <p:cNvCxnSpPr>
            <a:cxnSpLocks/>
          </p:cNvCxnSpPr>
          <p:nvPr/>
        </p:nvCxnSpPr>
        <p:spPr>
          <a:xfrm>
            <a:off x="221921" y="264843"/>
            <a:ext cx="0" cy="7043738"/>
          </a:xfrm>
          <a:prstGeom prst="lin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4" name="Graphic 3" descr="Badge 4 with solid fill">
            <a:extLst>
              <a:ext uri="{FF2B5EF4-FFF2-40B4-BE49-F238E27FC236}">
                <a16:creationId xmlns:a16="http://schemas.microsoft.com/office/drawing/2014/main" id="{61E1AD23-E27A-FD32-E79B-F991E10756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843" y="-70125"/>
            <a:ext cx="362157" cy="36215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9AA8943-E779-45FD-1592-7A3F9E806EDC}"/>
              </a:ext>
            </a:extLst>
          </p:cNvPr>
          <p:cNvSpPr txBox="1"/>
          <p:nvPr/>
        </p:nvSpPr>
        <p:spPr>
          <a:xfrm>
            <a:off x="8507387" y="-15745"/>
            <a:ext cx="413198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 with implementation and evaluation </a:t>
            </a:r>
            <a:endParaRPr 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47C46F-12A8-F6A7-844B-955CBA724682}"/>
              </a:ext>
            </a:extLst>
          </p:cNvPr>
          <p:cNvSpPr txBox="1"/>
          <p:nvPr/>
        </p:nvSpPr>
        <p:spPr>
          <a:xfrm>
            <a:off x="0" y="-89102"/>
            <a:ext cx="644366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1.Audio Detector.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0EEA44A-F539-6745-35A6-3215BED01FD8}"/>
              </a:ext>
            </a:extLst>
          </p:cNvPr>
          <p:cNvSpPr txBox="1"/>
          <p:nvPr/>
        </p:nvSpPr>
        <p:spPr>
          <a:xfrm>
            <a:off x="673090" y="292032"/>
            <a:ext cx="45349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i.Step</a:t>
            </a:r>
            <a:r>
              <a:rPr lang="en-US" sz="3200" dirty="0"/>
              <a:t> one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A0CBBE-742A-4282-F397-5179BD350D85}"/>
              </a:ext>
            </a:extLst>
          </p:cNvPr>
          <p:cNvSpPr txBox="1"/>
          <p:nvPr/>
        </p:nvSpPr>
        <p:spPr>
          <a:xfrm>
            <a:off x="-1681316" y="1784555"/>
            <a:ext cx="11208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ii.Step</a:t>
            </a:r>
            <a:r>
              <a:rPr lang="en-US" dirty="0"/>
              <a:t> two</a:t>
            </a:r>
          </a:p>
        </p:txBody>
      </p:sp>
    </p:spTree>
    <p:extLst>
      <p:ext uri="{BB962C8B-B14F-4D97-AF65-F5344CB8AC3E}">
        <p14:creationId xmlns:p14="http://schemas.microsoft.com/office/powerpoint/2010/main" val="23431482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E2209F0-A244-2E92-0811-7A41553D50C9}"/>
              </a:ext>
            </a:extLst>
          </p:cNvPr>
          <p:cNvCxnSpPr>
            <a:cxnSpLocks/>
          </p:cNvCxnSpPr>
          <p:nvPr/>
        </p:nvCxnSpPr>
        <p:spPr>
          <a:xfrm>
            <a:off x="221921" y="264843"/>
            <a:ext cx="0" cy="7043738"/>
          </a:xfrm>
          <a:prstGeom prst="lin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4" name="Graphic 3" descr="Badge 4 with solid fill">
            <a:extLst>
              <a:ext uri="{FF2B5EF4-FFF2-40B4-BE49-F238E27FC236}">
                <a16:creationId xmlns:a16="http://schemas.microsoft.com/office/drawing/2014/main" id="{61E1AD23-E27A-FD32-E79B-F991E10756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843" y="-70125"/>
            <a:ext cx="362157" cy="36215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9AA8943-E779-45FD-1592-7A3F9E806EDC}"/>
              </a:ext>
            </a:extLst>
          </p:cNvPr>
          <p:cNvSpPr txBox="1"/>
          <p:nvPr/>
        </p:nvSpPr>
        <p:spPr>
          <a:xfrm>
            <a:off x="8507387" y="-15745"/>
            <a:ext cx="413198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 with implementation and evaluation </a:t>
            </a:r>
            <a:endParaRPr 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47C46F-12A8-F6A7-844B-955CBA724682}"/>
              </a:ext>
            </a:extLst>
          </p:cNvPr>
          <p:cNvSpPr txBox="1"/>
          <p:nvPr/>
        </p:nvSpPr>
        <p:spPr>
          <a:xfrm>
            <a:off x="0" y="-89102"/>
            <a:ext cx="644366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Audio Detector.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0EEA44A-F539-6745-35A6-3215BED01FD8}"/>
              </a:ext>
            </a:extLst>
          </p:cNvPr>
          <p:cNvSpPr txBox="1"/>
          <p:nvPr/>
        </p:nvSpPr>
        <p:spPr>
          <a:xfrm>
            <a:off x="673090" y="-246221"/>
            <a:ext cx="45349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i.Step</a:t>
            </a:r>
            <a:r>
              <a:rPr lang="en-US" sz="1000" dirty="0"/>
              <a:t> one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A0CBBE-742A-4282-F397-5179BD350D85}"/>
              </a:ext>
            </a:extLst>
          </p:cNvPr>
          <p:cNvSpPr txBox="1"/>
          <p:nvPr/>
        </p:nvSpPr>
        <p:spPr>
          <a:xfrm>
            <a:off x="673090" y="311008"/>
            <a:ext cx="34243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ii.Step</a:t>
            </a:r>
            <a:r>
              <a:rPr lang="en-US" sz="3200" dirty="0"/>
              <a:t> two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07163C-4B57-F33A-358F-33A0F8BC00A8}"/>
              </a:ext>
            </a:extLst>
          </p:cNvPr>
          <p:cNvSpPr txBox="1"/>
          <p:nvPr/>
        </p:nvSpPr>
        <p:spPr>
          <a:xfrm>
            <a:off x="-1457325" y="1585913"/>
            <a:ext cx="7572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iii.Step</a:t>
            </a:r>
            <a:r>
              <a:rPr lang="en-US" dirty="0"/>
              <a:t> 3</a:t>
            </a:r>
          </a:p>
        </p:txBody>
      </p:sp>
    </p:spTree>
    <p:extLst>
      <p:ext uri="{BB962C8B-B14F-4D97-AF65-F5344CB8AC3E}">
        <p14:creationId xmlns:p14="http://schemas.microsoft.com/office/powerpoint/2010/main" val="39668345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robot hands touching each other&#10;&#10;Description automatically generated">
            <a:extLst>
              <a:ext uri="{FF2B5EF4-FFF2-40B4-BE49-F238E27FC236}">
                <a16:creationId xmlns:a16="http://schemas.microsoft.com/office/drawing/2014/main" id="{0C940D9C-1BFB-EE0D-D83B-45C64D3FB3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5863" b="3411"/>
          <a:stretch/>
        </p:blipFill>
        <p:spPr>
          <a:xfrm>
            <a:off x="21" y="0"/>
            <a:ext cx="12191979" cy="6858000"/>
          </a:xfrm>
          <a:prstGeom prst="rect">
            <a:avLst/>
          </a:prstGeom>
        </p:spPr>
      </p:pic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AC69B647-38F3-2501-8D32-BCD1A0605E4B}"/>
              </a:ext>
            </a:extLst>
          </p:cNvPr>
          <p:cNvCxnSpPr>
            <a:cxnSpLocks/>
          </p:cNvCxnSpPr>
          <p:nvPr/>
        </p:nvCxnSpPr>
        <p:spPr>
          <a:xfrm>
            <a:off x="2952750" y="1700213"/>
            <a:ext cx="6286500" cy="0"/>
          </a:xfrm>
          <a:prstGeom prst="lin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B6D78BB2-D81B-F20D-45E5-99D810ADC236}"/>
              </a:ext>
            </a:extLst>
          </p:cNvPr>
          <p:cNvSpPr txBox="1">
            <a:spLocks/>
          </p:cNvSpPr>
          <p:nvPr/>
        </p:nvSpPr>
        <p:spPr>
          <a:xfrm>
            <a:off x="3228839" y="636464"/>
            <a:ext cx="5734322" cy="1048921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200" dirty="0">
                <a:solidFill>
                  <a:schemeClr val="bg1"/>
                </a:solidFill>
              </a:rPr>
              <a:t>Models Selection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029970-B956-2B09-AFC5-51554D32C714}"/>
              </a:ext>
            </a:extLst>
          </p:cNvPr>
          <p:cNvSpPr txBox="1"/>
          <p:nvPr/>
        </p:nvSpPr>
        <p:spPr>
          <a:xfrm>
            <a:off x="12987338" y="665704"/>
            <a:ext cx="217206" cy="91409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 with implementation and evaluation </a:t>
            </a:r>
            <a:endParaRPr 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AB0EB9BD-C920-F018-3505-7EC47DE2C2ED}"/>
              </a:ext>
            </a:extLst>
          </p:cNvPr>
          <p:cNvSpPr txBox="1">
            <a:spLocks/>
          </p:cNvSpPr>
          <p:nvPr/>
        </p:nvSpPr>
        <p:spPr>
          <a:xfrm>
            <a:off x="145256" y="5236186"/>
            <a:ext cx="5614987" cy="979169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00100" lvl="1" indent="-342900"/>
            <a:r>
              <a:rPr lang="en-US" sz="2000" dirty="0">
                <a:solidFill>
                  <a:schemeClr val="accent1"/>
                </a:solidFill>
              </a:rPr>
              <a:t>Audio Model</a:t>
            </a:r>
          </a:p>
          <a:p>
            <a:pPr marL="800100" lvl="1" indent="-342900"/>
            <a:r>
              <a:rPr lang="en-US" sz="3200" dirty="0">
                <a:solidFill>
                  <a:schemeClr val="accent2"/>
                </a:solidFill>
              </a:rPr>
              <a:t>Text Model</a:t>
            </a:r>
          </a:p>
          <a:p>
            <a:pPr marL="800100" lvl="1" indent="-342900"/>
            <a:r>
              <a:rPr lang="en-US" sz="2000" dirty="0">
                <a:solidFill>
                  <a:schemeClr val="accent1"/>
                </a:solidFill>
              </a:rPr>
              <a:t>Image Model</a:t>
            </a:r>
          </a:p>
          <a:p>
            <a:pPr marL="457200" lvl="1" indent="0">
              <a:buNone/>
            </a:pP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630469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logo of a university&#10;&#10;Description automatically generated">
            <a:extLst>
              <a:ext uri="{FF2B5EF4-FFF2-40B4-BE49-F238E27FC236}">
                <a16:creationId xmlns:a16="http://schemas.microsoft.com/office/drawing/2014/main" id="{332D44CB-BCFA-1B8F-C442-36D834D76A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2766"/>
            <a:ext cx="1479262" cy="100959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8539C3F-13FA-6231-3159-970FDBCC3F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5557" y="112766"/>
            <a:ext cx="968886" cy="1009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54748F3F-62A0-9D70-CEE4-25BFA6A34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9631" y="1336675"/>
            <a:ext cx="10515600" cy="1325563"/>
          </a:xfrm>
        </p:spPr>
        <p:txBody>
          <a:bodyPr/>
          <a:lstStyle/>
          <a:p>
            <a:r>
              <a:rPr lang="en-US" dirty="0"/>
              <a:t>Project Team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4D1620-2261-F0AD-6086-0F6C1E837BA6}"/>
              </a:ext>
            </a:extLst>
          </p:cNvPr>
          <p:cNvSpPr txBox="1"/>
          <p:nvPr/>
        </p:nvSpPr>
        <p:spPr>
          <a:xfrm>
            <a:off x="-439340" y="2420355"/>
            <a:ext cx="6897290" cy="3775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657350" marR="0" lvl="3" indent="-2857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Romani </a:t>
            </a:r>
            <a:r>
              <a:rPr lang="en-US" sz="1800" dirty="0" err="1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Nasrat</a:t>
            </a:r>
            <a:r>
              <a:rPr lang="en-US" sz="18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Shawqi</a:t>
            </a:r>
            <a:r>
              <a:rPr lang="en-US" sz="18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.</a:t>
            </a:r>
            <a:endParaRPr lang="en-US" sz="1100" dirty="0"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1657350" marR="0" lvl="3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Ahmed Mohamed Ali.</a:t>
            </a:r>
            <a:endParaRPr lang="en-US" sz="1100" dirty="0"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1657350" marR="0" lvl="3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Zeyad</a:t>
            </a:r>
            <a:r>
              <a:rPr lang="en-US" sz="18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Elsayed Abdel-Azim.</a:t>
            </a:r>
            <a:endParaRPr lang="en-US" sz="1100" dirty="0"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1657350" marR="0" lvl="3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Sara Reda </a:t>
            </a:r>
            <a:r>
              <a:rPr lang="en-US" sz="1800" dirty="0" err="1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Moatamed</a:t>
            </a:r>
            <a:r>
              <a:rPr lang="en-US" sz="18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.</a:t>
            </a:r>
            <a:endParaRPr lang="en-US" sz="1100" dirty="0"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1657350" marR="0" lvl="3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Reham</a:t>
            </a:r>
            <a:r>
              <a:rPr lang="en-US" sz="18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Moustafa</a:t>
            </a:r>
            <a:r>
              <a:rPr lang="en-US" sz="18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Ali.</a:t>
            </a:r>
            <a:endParaRPr lang="en-US" sz="1100" dirty="0"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1657350" marR="0" lvl="3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Rawan Abdel-Aziz Ahmed.</a:t>
            </a:r>
            <a:endParaRPr lang="en-US" sz="1100" dirty="0"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1657350" marR="0" lvl="3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Abdallah Mohammed Abdel-</a:t>
            </a:r>
            <a:r>
              <a:rPr lang="en-US" sz="1800" dirty="0" err="1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monnem</a:t>
            </a:r>
            <a:r>
              <a:rPr lang="en-US" sz="18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.</a:t>
            </a:r>
            <a:endParaRPr lang="en-US" sz="1100" dirty="0"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1657350" marR="0" lvl="3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Mohannad</a:t>
            </a:r>
            <a:r>
              <a:rPr lang="en-US" sz="18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Ayman salah.</a:t>
            </a:r>
            <a:endParaRPr lang="en-US" sz="1100" dirty="0"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1657350" marR="0" lvl="3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Mohammed Abdallah Abdel-</a:t>
            </a:r>
            <a:r>
              <a:rPr lang="en-US" sz="1800" dirty="0" err="1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salam</a:t>
            </a:r>
            <a:r>
              <a:rPr lang="en-US" sz="18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.</a:t>
            </a:r>
            <a:endParaRPr lang="en-US" sz="1100" dirty="0"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9CDA175-AD77-A4CF-8997-6E89FB8CFAD8}"/>
              </a:ext>
            </a:extLst>
          </p:cNvPr>
          <p:cNvSpPr txBox="1"/>
          <p:nvPr/>
        </p:nvSpPr>
        <p:spPr>
          <a:xfrm>
            <a:off x="6986588" y="4382503"/>
            <a:ext cx="6365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Under Supervision  : 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B5687906-05FB-1473-DB41-61FF42D4C5CB}"/>
              </a:ext>
            </a:extLst>
          </p:cNvPr>
          <p:cNvSpPr txBox="1">
            <a:spLocks/>
          </p:cNvSpPr>
          <p:nvPr/>
        </p:nvSpPr>
        <p:spPr>
          <a:xfrm>
            <a:off x="7115175" y="4845064"/>
            <a:ext cx="4443411" cy="135252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solidFill>
                  <a:schemeClr val="tx1"/>
                </a:solidFill>
              </a:rPr>
              <a:t>Dr. </a:t>
            </a:r>
            <a:r>
              <a:rPr lang="en-US" sz="2000" dirty="0" err="1">
                <a:solidFill>
                  <a:schemeClr val="tx1"/>
                </a:solidFill>
              </a:rPr>
              <a:t>Eman</a:t>
            </a:r>
            <a:r>
              <a:rPr lang="en-US" sz="2000" dirty="0">
                <a:solidFill>
                  <a:schemeClr val="tx1"/>
                </a:solidFill>
              </a:rPr>
              <a:t> Abdel-</a:t>
            </a:r>
            <a:r>
              <a:rPr lang="en-US" sz="2000" dirty="0" err="1">
                <a:solidFill>
                  <a:schemeClr val="tx1"/>
                </a:solidFill>
              </a:rPr>
              <a:t>Latef</a:t>
            </a:r>
            <a:r>
              <a:rPr lang="en-US" sz="2000" dirty="0">
                <a:solidFill>
                  <a:schemeClr val="tx1"/>
                </a:solidFill>
              </a:rPr>
              <a:t> .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solidFill>
                  <a:schemeClr val="tx1"/>
                </a:solidFill>
              </a:rPr>
              <a:t>Eng. Sahar Mohamed.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88F96FF-50E7-5CA1-24A1-70122D08030E}"/>
              </a:ext>
            </a:extLst>
          </p:cNvPr>
          <p:cNvCxnSpPr>
            <a:cxnSpLocks/>
          </p:cNvCxnSpPr>
          <p:nvPr/>
        </p:nvCxnSpPr>
        <p:spPr>
          <a:xfrm>
            <a:off x="6742783" y="4193848"/>
            <a:ext cx="0" cy="1675895"/>
          </a:xfrm>
          <a:prstGeom prst="lin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42491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E2209F0-A244-2E92-0811-7A41553D50C9}"/>
              </a:ext>
            </a:extLst>
          </p:cNvPr>
          <p:cNvCxnSpPr>
            <a:cxnSpLocks/>
          </p:cNvCxnSpPr>
          <p:nvPr/>
        </p:nvCxnSpPr>
        <p:spPr>
          <a:xfrm>
            <a:off x="221921" y="264843"/>
            <a:ext cx="0" cy="7043738"/>
          </a:xfrm>
          <a:prstGeom prst="lin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4" name="Graphic 3" descr="Badge 4 with solid fill">
            <a:extLst>
              <a:ext uri="{FF2B5EF4-FFF2-40B4-BE49-F238E27FC236}">
                <a16:creationId xmlns:a16="http://schemas.microsoft.com/office/drawing/2014/main" id="{61E1AD23-E27A-FD32-E79B-F991E10756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843" y="-70125"/>
            <a:ext cx="362157" cy="36215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9AA8943-E779-45FD-1592-7A3F9E806EDC}"/>
              </a:ext>
            </a:extLst>
          </p:cNvPr>
          <p:cNvSpPr txBox="1"/>
          <p:nvPr/>
        </p:nvSpPr>
        <p:spPr>
          <a:xfrm>
            <a:off x="326904" y="-42934"/>
            <a:ext cx="824962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 with implementation and evaluation </a:t>
            </a:r>
            <a:endParaRPr 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47C46F-12A8-F6A7-844B-955CBA724682}"/>
              </a:ext>
            </a:extLst>
          </p:cNvPr>
          <p:cNvSpPr txBox="1"/>
          <p:nvPr/>
        </p:nvSpPr>
        <p:spPr>
          <a:xfrm>
            <a:off x="116939" y="292032"/>
            <a:ext cx="6443661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4.2 Text Detector :</a:t>
            </a:r>
          </a:p>
          <a:p>
            <a:pPr lvl="1"/>
            <a:endParaRPr lang="en-US" sz="32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3346A5-0F0B-F0BD-3118-D84D9C1FA53F}"/>
              </a:ext>
            </a:extLst>
          </p:cNvPr>
          <p:cNvSpPr txBox="1"/>
          <p:nvPr/>
        </p:nvSpPr>
        <p:spPr>
          <a:xfrm>
            <a:off x="685800" y="1628775"/>
            <a:ext cx="10887074" cy="3903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Our journey to reach the final result was divided into 3 steps:</a:t>
            </a:r>
          </a:p>
          <a:p>
            <a:pPr>
              <a:lnSpc>
                <a:spcPct val="150000"/>
              </a:lnSpc>
            </a:pP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Build Model from scratch.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Go to Pre-train Models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(Mistral 7B &amp; BERT)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Final model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RoBERTa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&amp;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DeBERTa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58393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E2209F0-A244-2E92-0811-7A41553D50C9}"/>
              </a:ext>
            </a:extLst>
          </p:cNvPr>
          <p:cNvCxnSpPr>
            <a:cxnSpLocks/>
          </p:cNvCxnSpPr>
          <p:nvPr/>
        </p:nvCxnSpPr>
        <p:spPr>
          <a:xfrm>
            <a:off x="221921" y="264843"/>
            <a:ext cx="0" cy="7043738"/>
          </a:xfrm>
          <a:prstGeom prst="lin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4" name="Graphic 3" descr="Badge 4 with solid fill">
            <a:extLst>
              <a:ext uri="{FF2B5EF4-FFF2-40B4-BE49-F238E27FC236}">
                <a16:creationId xmlns:a16="http://schemas.microsoft.com/office/drawing/2014/main" id="{61E1AD23-E27A-FD32-E79B-F991E10756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843" y="-70125"/>
            <a:ext cx="362157" cy="36215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9AA8943-E779-45FD-1592-7A3F9E806EDC}"/>
              </a:ext>
            </a:extLst>
          </p:cNvPr>
          <p:cNvSpPr txBox="1"/>
          <p:nvPr/>
        </p:nvSpPr>
        <p:spPr>
          <a:xfrm>
            <a:off x="8507387" y="-15745"/>
            <a:ext cx="413198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 with implementation and evaluation </a:t>
            </a:r>
            <a:endParaRPr 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47C46F-12A8-F6A7-844B-955CBA724682}"/>
              </a:ext>
            </a:extLst>
          </p:cNvPr>
          <p:cNvSpPr txBox="1"/>
          <p:nvPr/>
        </p:nvSpPr>
        <p:spPr>
          <a:xfrm>
            <a:off x="0" y="-89102"/>
            <a:ext cx="644366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.Text Detector 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2B234D-3543-5645-2821-280FEDA5F3C2}"/>
              </a:ext>
            </a:extLst>
          </p:cNvPr>
          <p:cNvSpPr txBox="1"/>
          <p:nvPr/>
        </p:nvSpPr>
        <p:spPr>
          <a:xfrm>
            <a:off x="-1597431" y="-1092963"/>
            <a:ext cx="363870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i.</a:t>
            </a:r>
            <a:r>
              <a:rPr lang="en-US" sz="2400" dirty="0" err="1"/>
              <a:t>Step</a:t>
            </a:r>
            <a:r>
              <a:rPr lang="en-US" sz="2400" dirty="0"/>
              <a:t> one </a:t>
            </a:r>
            <a:r>
              <a:rPr lang="en-US" sz="3200" dirty="0"/>
              <a:t>: Build Model from scratch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07D5652-51B7-226B-1836-04F35BA88B4D}"/>
              </a:ext>
            </a:extLst>
          </p:cNvPr>
          <p:cNvSpPr txBox="1"/>
          <p:nvPr/>
        </p:nvSpPr>
        <p:spPr>
          <a:xfrm>
            <a:off x="673089" y="292032"/>
            <a:ext cx="67421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i.Build</a:t>
            </a:r>
            <a:r>
              <a:rPr lang="en-US" sz="3200" dirty="0"/>
              <a:t> Model from scratch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685F352-69DF-8B6B-6C8F-64563BFBC093}"/>
              </a:ext>
            </a:extLst>
          </p:cNvPr>
          <p:cNvSpPr txBox="1"/>
          <p:nvPr/>
        </p:nvSpPr>
        <p:spPr>
          <a:xfrm>
            <a:off x="-2744850" y="2351782"/>
            <a:ext cx="274484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ii.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Go to Pre-train Models </a:t>
            </a:r>
            <a:endParaRPr lang="en-US" sz="3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AF31768-F7D8-AEA0-5319-8A8FD49D90C5}"/>
              </a:ext>
            </a:extLst>
          </p:cNvPr>
          <p:cNvSpPr txBox="1"/>
          <p:nvPr/>
        </p:nvSpPr>
        <p:spPr>
          <a:xfrm>
            <a:off x="1048218" y="1257941"/>
            <a:ext cx="10790886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1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Data acquisition: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Data was collected from </a:t>
            </a:r>
            <a:r>
              <a:rPr lang="en-US" sz="2000" dirty="0" err="1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HuggingFace</a:t>
            </a:r>
            <a:r>
              <a:rPr lang="en-US" sz="2000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and Kaggle :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US" sz="2000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  <a:hlinkClick r:id="rId4"/>
              </a:rPr>
              <a:t>LLM - Detect AI Generated Text</a:t>
            </a:r>
            <a:r>
              <a:rPr lang="en-US" sz="2000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.</a:t>
            </a:r>
            <a:r>
              <a:rPr lang="en-US" sz="1400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(</a:t>
            </a:r>
            <a:r>
              <a:rPr lang="en-US" sz="1400" b="1" i="0" dirty="0">
                <a:solidFill>
                  <a:srgbClr val="202124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1378)</a:t>
            </a:r>
            <a:endParaRPr lang="en-US" sz="1400" dirty="0"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US" sz="2000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  <a:hlinkClick r:id="rId5"/>
              </a:rPr>
              <a:t>DAIGT | All data For Model</a:t>
            </a:r>
            <a:r>
              <a:rPr lang="en-US" sz="2000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:</a:t>
            </a:r>
            <a:endParaRPr lang="ar-EG" sz="2000" dirty="0"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  <a:p>
            <a:pPr lvl="3"/>
            <a:r>
              <a:rPr lang="en-US" sz="2000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We created Dataset to combine all the different data that we found on Kaggle and </a:t>
            </a:r>
            <a:r>
              <a:rPr lang="en-US" sz="2000" dirty="0" err="1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Huggingface</a:t>
            </a:r>
            <a:r>
              <a:rPr lang="en-US" sz="2000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to make it easier for us to use it and apply preprocessing to it , to reach about 273,715 thousand and to make balance data we use 263,718 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dirty="0"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Data preprocessing:</a:t>
            </a:r>
          </a:p>
          <a:p>
            <a:endParaRPr lang="en-US" sz="2000" b="1" dirty="0">
              <a:latin typeface="Times New Roman" panose="02020603050405020304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Removed unwanted characters like carriage returns and URLs, cleans up hashtags and special characters, reduces multiple spaces to a single space, and converts text to lowercase if needed.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Tokenization: 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US" sz="2000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Use tokenizer from </a:t>
            </a:r>
            <a:r>
              <a:rPr lang="en-US" sz="2000" dirty="0" err="1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Keras</a:t>
            </a:r>
            <a:r>
              <a:rPr lang="en-US" sz="2000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and </a:t>
            </a:r>
            <a:r>
              <a:rPr lang="en-US" sz="2000" b="1" dirty="0" err="1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ELMo</a:t>
            </a:r>
            <a:r>
              <a:rPr lang="en-US" sz="2000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to Embedding .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US" sz="2000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Use pre-trained BERT Tokenizer and Embedding from Transformer library.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US" sz="2000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Length sequence 512.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endParaRPr lang="en-US" sz="2000" dirty="0"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A896EAB-F080-81B6-8D13-6B69023F1D40}"/>
              </a:ext>
            </a:extLst>
          </p:cNvPr>
          <p:cNvGrpSpPr/>
          <p:nvPr/>
        </p:nvGrpSpPr>
        <p:grpSpPr>
          <a:xfrm>
            <a:off x="8594586" y="311008"/>
            <a:ext cx="3505175" cy="66859"/>
            <a:chOff x="8663166" y="311007"/>
            <a:chExt cx="3505175" cy="152092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6A7A31F-74F2-525B-48FB-3689E7258FC0}"/>
                </a:ext>
              </a:extLst>
            </p:cNvPr>
            <p:cNvSpPr/>
            <p:nvPr/>
          </p:nvSpPr>
          <p:spPr>
            <a:xfrm rot="16200000">
              <a:off x="9171316" y="-197143"/>
              <a:ext cx="152092" cy="1168391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315BEF6D-6BE3-4FFD-394A-D2FFC7923650}"/>
                </a:ext>
              </a:extLst>
            </p:cNvPr>
            <p:cNvSpPr/>
            <p:nvPr/>
          </p:nvSpPr>
          <p:spPr>
            <a:xfrm rot="16200000">
              <a:off x="10339708" y="-197143"/>
              <a:ext cx="152092" cy="1168391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4E6329EE-632E-DD68-628A-990654D05769}"/>
                </a:ext>
              </a:extLst>
            </p:cNvPr>
            <p:cNvSpPr/>
            <p:nvPr/>
          </p:nvSpPr>
          <p:spPr>
            <a:xfrm rot="16200000">
              <a:off x="11508100" y="-197143"/>
              <a:ext cx="152092" cy="1168391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E48C2941-96B8-0F0B-E0BA-21FB4FC7AAA3}"/>
              </a:ext>
            </a:extLst>
          </p:cNvPr>
          <p:cNvSpPr/>
          <p:nvPr/>
        </p:nvSpPr>
        <p:spPr>
          <a:xfrm>
            <a:off x="8596348" y="305389"/>
            <a:ext cx="582434" cy="66859"/>
          </a:xfrm>
          <a:prstGeom prst="roundRect">
            <a:avLst>
              <a:gd name="adj" fmla="val 13451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7750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E2209F0-A244-2E92-0811-7A41553D50C9}"/>
              </a:ext>
            </a:extLst>
          </p:cNvPr>
          <p:cNvCxnSpPr>
            <a:cxnSpLocks/>
          </p:cNvCxnSpPr>
          <p:nvPr/>
        </p:nvCxnSpPr>
        <p:spPr>
          <a:xfrm>
            <a:off x="221921" y="264843"/>
            <a:ext cx="0" cy="7043738"/>
          </a:xfrm>
          <a:prstGeom prst="lin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4" name="Graphic 3" descr="Badge 4 with solid fill">
            <a:extLst>
              <a:ext uri="{FF2B5EF4-FFF2-40B4-BE49-F238E27FC236}">
                <a16:creationId xmlns:a16="http://schemas.microsoft.com/office/drawing/2014/main" id="{61E1AD23-E27A-FD32-E79B-F991E10756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843" y="-70125"/>
            <a:ext cx="362157" cy="36215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9AA8943-E779-45FD-1592-7A3F9E806EDC}"/>
              </a:ext>
            </a:extLst>
          </p:cNvPr>
          <p:cNvSpPr txBox="1"/>
          <p:nvPr/>
        </p:nvSpPr>
        <p:spPr>
          <a:xfrm>
            <a:off x="8507387" y="-15745"/>
            <a:ext cx="413198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 with implementation and evaluation </a:t>
            </a:r>
            <a:endParaRPr 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47C46F-12A8-F6A7-844B-955CBA724682}"/>
              </a:ext>
            </a:extLst>
          </p:cNvPr>
          <p:cNvSpPr txBox="1"/>
          <p:nvPr/>
        </p:nvSpPr>
        <p:spPr>
          <a:xfrm>
            <a:off x="0" y="-89102"/>
            <a:ext cx="644366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.Text Detector 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2B234D-3543-5645-2821-280FEDA5F3C2}"/>
              </a:ext>
            </a:extLst>
          </p:cNvPr>
          <p:cNvSpPr txBox="1"/>
          <p:nvPr/>
        </p:nvSpPr>
        <p:spPr>
          <a:xfrm>
            <a:off x="-1597431" y="-1092963"/>
            <a:ext cx="363870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i.</a:t>
            </a:r>
            <a:r>
              <a:rPr lang="en-US" sz="2400" dirty="0" err="1"/>
              <a:t>Step</a:t>
            </a:r>
            <a:r>
              <a:rPr lang="en-US" sz="2400" dirty="0"/>
              <a:t> one </a:t>
            </a:r>
            <a:r>
              <a:rPr lang="en-US" sz="3200" dirty="0"/>
              <a:t>: Build Model from scratch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07D5652-51B7-226B-1836-04F35BA88B4D}"/>
              </a:ext>
            </a:extLst>
          </p:cNvPr>
          <p:cNvSpPr txBox="1"/>
          <p:nvPr/>
        </p:nvSpPr>
        <p:spPr>
          <a:xfrm>
            <a:off x="673089" y="292032"/>
            <a:ext cx="67421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i.Build</a:t>
            </a:r>
            <a:r>
              <a:rPr lang="en-US" sz="3200" dirty="0"/>
              <a:t> Model from scratch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685F352-69DF-8B6B-6C8F-64563BFBC093}"/>
              </a:ext>
            </a:extLst>
          </p:cNvPr>
          <p:cNvSpPr txBox="1"/>
          <p:nvPr/>
        </p:nvSpPr>
        <p:spPr>
          <a:xfrm>
            <a:off x="-2744850" y="2351782"/>
            <a:ext cx="274484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ii.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Go to Pre-train Models </a:t>
            </a:r>
            <a:endParaRPr lang="en-US" sz="3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AF31768-F7D8-AEA0-5319-8A8FD49D90C5}"/>
              </a:ext>
            </a:extLst>
          </p:cNvPr>
          <p:cNvSpPr txBox="1"/>
          <p:nvPr/>
        </p:nvSpPr>
        <p:spPr>
          <a:xfrm>
            <a:off x="1048218" y="1257941"/>
            <a:ext cx="1079088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Model Architecture 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Use Bi-LSTM to allows the model to capture context and understand sentence from both directions.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use convolutional layer that operates on sequential data with one spatial dimension to increase complexity.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45C3DE9-5323-1DE1-5EDD-07AE8D3EAD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6759" y="3697515"/>
            <a:ext cx="4767501" cy="223103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2B8BDDD-F50B-6839-C547-7A81B980F9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19097" y="2616715"/>
            <a:ext cx="4576580" cy="412019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9E3C7076-10A3-2C21-00BC-E5BD6CBEBA21}"/>
              </a:ext>
            </a:extLst>
          </p:cNvPr>
          <p:cNvGrpSpPr/>
          <p:nvPr/>
        </p:nvGrpSpPr>
        <p:grpSpPr>
          <a:xfrm>
            <a:off x="8594586" y="311008"/>
            <a:ext cx="3505175" cy="66859"/>
            <a:chOff x="8663166" y="311007"/>
            <a:chExt cx="3505175" cy="15209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9EA85E2-168D-8AAC-124C-05B31C5E3575}"/>
                </a:ext>
              </a:extLst>
            </p:cNvPr>
            <p:cNvSpPr/>
            <p:nvPr/>
          </p:nvSpPr>
          <p:spPr>
            <a:xfrm rot="16200000">
              <a:off x="9171316" y="-197143"/>
              <a:ext cx="152092" cy="1168391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9EBBAF8-4BC5-CD8F-6362-DAAE5CB1BC1F}"/>
                </a:ext>
              </a:extLst>
            </p:cNvPr>
            <p:cNvSpPr/>
            <p:nvPr/>
          </p:nvSpPr>
          <p:spPr>
            <a:xfrm rot="16200000">
              <a:off x="10339708" y="-197143"/>
              <a:ext cx="152092" cy="1168391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DCBF57D-8A6D-C76A-B126-487A4D29A9E3}"/>
                </a:ext>
              </a:extLst>
            </p:cNvPr>
            <p:cNvSpPr/>
            <p:nvPr/>
          </p:nvSpPr>
          <p:spPr>
            <a:xfrm rot="16200000">
              <a:off x="11508100" y="-197143"/>
              <a:ext cx="152092" cy="1168391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ACEAA62C-BFB7-6E76-CCFB-4769B9C9D7C4}"/>
              </a:ext>
            </a:extLst>
          </p:cNvPr>
          <p:cNvSpPr/>
          <p:nvPr/>
        </p:nvSpPr>
        <p:spPr>
          <a:xfrm>
            <a:off x="8596348" y="305389"/>
            <a:ext cx="1166630" cy="66859"/>
          </a:xfrm>
          <a:prstGeom prst="roundRect">
            <a:avLst>
              <a:gd name="adj" fmla="val 13451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3424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E2209F0-A244-2E92-0811-7A41553D50C9}"/>
              </a:ext>
            </a:extLst>
          </p:cNvPr>
          <p:cNvCxnSpPr>
            <a:cxnSpLocks/>
          </p:cNvCxnSpPr>
          <p:nvPr/>
        </p:nvCxnSpPr>
        <p:spPr>
          <a:xfrm>
            <a:off x="221921" y="264843"/>
            <a:ext cx="0" cy="7043738"/>
          </a:xfrm>
          <a:prstGeom prst="lin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4" name="Graphic 3" descr="Badge 4 with solid fill">
            <a:extLst>
              <a:ext uri="{FF2B5EF4-FFF2-40B4-BE49-F238E27FC236}">
                <a16:creationId xmlns:a16="http://schemas.microsoft.com/office/drawing/2014/main" id="{61E1AD23-E27A-FD32-E79B-F991E10756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843" y="-70125"/>
            <a:ext cx="362157" cy="36215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9AA8943-E779-45FD-1592-7A3F9E806EDC}"/>
              </a:ext>
            </a:extLst>
          </p:cNvPr>
          <p:cNvSpPr txBox="1"/>
          <p:nvPr/>
        </p:nvSpPr>
        <p:spPr>
          <a:xfrm>
            <a:off x="8507387" y="-15745"/>
            <a:ext cx="413198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 with implementation and evaluation </a:t>
            </a:r>
            <a:endParaRPr 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47C46F-12A8-F6A7-844B-955CBA724682}"/>
              </a:ext>
            </a:extLst>
          </p:cNvPr>
          <p:cNvSpPr txBox="1"/>
          <p:nvPr/>
        </p:nvSpPr>
        <p:spPr>
          <a:xfrm>
            <a:off x="0" y="-89102"/>
            <a:ext cx="644366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.Text Detector 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A0CBBE-742A-4282-F397-5179BD350D85}"/>
              </a:ext>
            </a:extLst>
          </p:cNvPr>
          <p:cNvSpPr txBox="1"/>
          <p:nvPr/>
        </p:nvSpPr>
        <p:spPr>
          <a:xfrm>
            <a:off x="673090" y="311008"/>
            <a:ext cx="62992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ii.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Go to Pre-train Models </a:t>
            </a:r>
            <a:endParaRPr lang="en-US" sz="3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8A0990-7D9B-5C7A-4A3E-004D9641A9A7}"/>
              </a:ext>
            </a:extLst>
          </p:cNvPr>
          <p:cNvSpPr txBox="1"/>
          <p:nvPr/>
        </p:nvSpPr>
        <p:spPr>
          <a:xfrm>
            <a:off x="40843" y="-612320"/>
            <a:ext cx="67421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i.</a:t>
            </a:r>
            <a:r>
              <a:rPr lang="en-US" sz="2400" dirty="0" err="1"/>
              <a:t>Step</a:t>
            </a:r>
            <a:r>
              <a:rPr lang="en-US" sz="2400" dirty="0"/>
              <a:t> one </a:t>
            </a:r>
            <a:r>
              <a:rPr lang="en-US" sz="3200" dirty="0"/>
              <a:t>: Build Model from scratch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A5257DD-11A2-8C37-8BFB-D4C66929FE91}"/>
              </a:ext>
            </a:extLst>
          </p:cNvPr>
          <p:cNvSpPr txBox="1"/>
          <p:nvPr/>
        </p:nvSpPr>
        <p:spPr>
          <a:xfrm>
            <a:off x="-2821308" y="1696895"/>
            <a:ext cx="30432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200"/>
            </a:lvl1pPr>
          </a:lstStyle>
          <a:p>
            <a:r>
              <a:rPr lang="en-US" dirty="0" err="1"/>
              <a:t>iii.</a:t>
            </a:r>
            <a:r>
              <a:rPr lang="en-US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Final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model</a:t>
            </a:r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16DFD56-617D-4274-98A3-2476ECE46560}"/>
              </a:ext>
            </a:extLst>
          </p:cNvPr>
          <p:cNvGrpSpPr/>
          <p:nvPr/>
        </p:nvGrpSpPr>
        <p:grpSpPr>
          <a:xfrm>
            <a:off x="8594586" y="311008"/>
            <a:ext cx="3505175" cy="66859"/>
            <a:chOff x="8663166" y="311007"/>
            <a:chExt cx="3505175" cy="152092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3ACCE1E-8291-8E13-FBFC-A1F7FA97D21D}"/>
                </a:ext>
              </a:extLst>
            </p:cNvPr>
            <p:cNvSpPr/>
            <p:nvPr/>
          </p:nvSpPr>
          <p:spPr>
            <a:xfrm rot="16200000">
              <a:off x="9171316" y="-197143"/>
              <a:ext cx="152092" cy="1168391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F5D91A0-54E6-0CC4-FE99-FF8F1A15E62C}"/>
                </a:ext>
              </a:extLst>
            </p:cNvPr>
            <p:cNvSpPr/>
            <p:nvPr/>
          </p:nvSpPr>
          <p:spPr>
            <a:xfrm rot="16200000">
              <a:off x="10339708" y="-197143"/>
              <a:ext cx="152092" cy="1168391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22C478D-C9B3-286F-7B14-0834D6849A22}"/>
                </a:ext>
              </a:extLst>
            </p:cNvPr>
            <p:cNvSpPr/>
            <p:nvPr/>
          </p:nvSpPr>
          <p:spPr>
            <a:xfrm rot="16200000">
              <a:off x="11508100" y="-197143"/>
              <a:ext cx="152092" cy="1168391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3334E26-5502-901E-553F-15578E132403}"/>
              </a:ext>
            </a:extLst>
          </p:cNvPr>
          <p:cNvSpPr/>
          <p:nvPr/>
        </p:nvSpPr>
        <p:spPr>
          <a:xfrm>
            <a:off x="8596348" y="305389"/>
            <a:ext cx="1716052" cy="66859"/>
          </a:xfrm>
          <a:prstGeom prst="roundRect">
            <a:avLst>
              <a:gd name="adj" fmla="val 13451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6B97312-AED7-5296-F2B8-CB105E2123AF}"/>
              </a:ext>
            </a:extLst>
          </p:cNvPr>
          <p:cNvSpPr txBox="1"/>
          <p:nvPr/>
        </p:nvSpPr>
        <p:spPr>
          <a:xfrm>
            <a:off x="673090" y="1553029"/>
            <a:ext cx="10735139" cy="4653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Preparation: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We only used the data collected from Kaggle, which was about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32,462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data.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We used the data as it is, without cleaning , because we believe that these symbols are considered a feature for text detection.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Architecture: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Mistral 7B is a robust and efficient model for classification tasks, offering a compelling combination of performance, adaptability, and cost-effectiveness. Its ability to handle complex text understanding .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58143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E2209F0-A244-2E92-0811-7A41553D50C9}"/>
              </a:ext>
            </a:extLst>
          </p:cNvPr>
          <p:cNvCxnSpPr>
            <a:cxnSpLocks/>
          </p:cNvCxnSpPr>
          <p:nvPr/>
        </p:nvCxnSpPr>
        <p:spPr>
          <a:xfrm>
            <a:off x="221921" y="264843"/>
            <a:ext cx="0" cy="7043738"/>
          </a:xfrm>
          <a:prstGeom prst="lin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4" name="Graphic 3" descr="Badge 4 with solid fill">
            <a:extLst>
              <a:ext uri="{FF2B5EF4-FFF2-40B4-BE49-F238E27FC236}">
                <a16:creationId xmlns:a16="http://schemas.microsoft.com/office/drawing/2014/main" id="{61E1AD23-E27A-FD32-E79B-F991E10756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843" y="-70125"/>
            <a:ext cx="362157" cy="36215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9AA8943-E779-45FD-1592-7A3F9E806EDC}"/>
              </a:ext>
            </a:extLst>
          </p:cNvPr>
          <p:cNvSpPr txBox="1"/>
          <p:nvPr/>
        </p:nvSpPr>
        <p:spPr>
          <a:xfrm>
            <a:off x="8507387" y="-15745"/>
            <a:ext cx="413198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 with implementation and evaluation </a:t>
            </a:r>
            <a:endParaRPr 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47C46F-12A8-F6A7-844B-955CBA724682}"/>
              </a:ext>
            </a:extLst>
          </p:cNvPr>
          <p:cNvSpPr txBox="1"/>
          <p:nvPr/>
        </p:nvSpPr>
        <p:spPr>
          <a:xfrm>
            <a:off x="0" y="-89102"/>
            <a:ext cx="644366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.Text Detector 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A0CBBE-742A-4282-F397-5179BD350D85}"/>
              </a:ext>
            </a:extLst>
          </p:cNvPr>
          <p:cNvSpPr txBox="1"/>
          <p:nvPr/>
        </p:nvSpPr>
        <p:spPr>
          <a:xfrm>
            <a:off x="673090" y="311008"/>
            <a:ext cx="62992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ii.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Go to Pre-train Models </a:t>
            </a:r>
            <a:endParaRPr lang="en-US" sz="3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8A0990-7D9B-5C7A-4A3E-004D9641A9A7}"/>
              </a:ext>
            </a:extLst>
          </p:cNvPr>
          <p:cNvSpPr txBox="1"/>
          <p:nvPr/>
        </p:nvSpPr>
        <p:spPr>
          <a:xfrm>
            <a:off x="40843" y="-612320"/>
            <a:ext cx="67421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i.</a:t>
            </a:r>
            <a:r>
              <a:rPr lang="en-US" sz="2400" dirty="0" err="1"/>
              <a:t>Step</a:t>
            </a:r>
            <a:r>
              <a:rPr lang="en-US" sz="2400" dirty="0"/>
              <a:t> one </a:t>
            </a:r>
            <a:r>
              <a:rPr lang="en-US" sz="3200" dirty="0"/>
              <a:t>: Build Model from scratch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A5257DD-11A2-8C37-8BFB-D4C66929FE91}"/>
              </a:ext>
            </a:extLst>
          </p:cNvPr>
          <p:cNvSpPr txBox="1"/>
          <p:nvPr/>
        </p:nvSpPr>
        <p:spPr>
          <a:xfrm>
            <a:off x="-2821308" y="1696895"/>
            <a:ext cx="30432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200"/>
            </a:lvl1pPr>
          </a:lstStyle>
          <a:p>
            <a:r>
              <a:rPr lang="en-US" dirty="0" err="1"/>
              <a:t>iii.</a:t>
            </a:r>
            <a:r>
              <a:rPr lang="en-US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Final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model</a:t>
            </a:r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16DFD56-617D-4274-98A3-2476ECE46560}"/>
              </a:ext>
            </a:extLst>
          </p:cNvPr>
          <p:cNvGrpSpPr/>
          <p:nvPr/>
        </p:nvGrpSpPr>
        <p:grpSpPr>
          <a:xfrm>
            <a:off x="8594586" y="311008"/>
            <a:ext cx="3505175" cy="66859"/>
            <a:chOff x="8663166" y="311007"/>
            <a:chExt cx="3505175" cy="152092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3ACCE1E-8291-8E13-FBFC-A1F7FA97D21D}"/>
                </a:ext>
              </a:extLst>
            </p:cNvPr>
            <p:cNvSpPr/>
            <p:nvPr/>
          </p:nvSpPr>
          <p:spPr>
            <a:xfrm rot="16200000">
              <a:off x="9171316" y="-197143"/>
              <a:ext cx="152092" cy="1168391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F5D91A0-54E6-0CC4-FE99-FF8F1A15E62C}"/>
                </a:ext>
              </a:extLst>
            </p:cNvPr>
            <p:cNvSpPr/>
            <p:nvPr/>
          </p:nvSpPr>
          <p:spPr>
            <a:xfrm rot="16200000">
              <a:off x="10339708" y="-197143"/>
              <a:ext cx="152092" cy="1168391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22C478D-C9B3-286F-7B14-0834D6849A22}"/>
                </a:ext>
              </a:extLst>
            </p:cNvPr>
            <p:cNvSpPr/>
            <p:nvPr/>
          </p:nvSpPr>
          <p:spPr>
            <a:xfrm rot="16200000">
              <a:off x="11508100" y="-197143"/>
              <a:ext cx="152092" cy="1168391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3334E26-5502-901E-553F-15578E132403}"/>
              </a:ext>
            </a:extLst>
          </p:cNvPr>
          <p:cNvSpPr/>
          <p:nvPr/>
        </p:nvSpPr>
        <p:spPr>
          <a:xfrm>
            <a:off x="8596348" y="305389"/>
            <a:ext cx="2335022" cy="66859"/>
          </a:xfrm>
          <a:prstGeom prst="roundRect">
            <a:avLst>
              <a:gd name="adj" fmla="val 13451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6B97312-AED7-5296-F2B8-CB105E2123AF}"/>
              </a:ext>
            </a:extLst>
          </p:cNvPr>
          <p:cNvSpPr txBox="1"/>
          <p:nvPr/>
        </p:nvSpPr>
        <p:spPr>
          <a:xfrm>
            <a:off x="687604" y="1553029"/>
            <a:ext cx="10735139" cy="4199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Challenges: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Model Size:</a:t>
            </a:r>
          </a:p>
          <a:p>
            <a:pPr marL="1371600"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Memory Consumption.</a:t>
            </a:r>
          </a:p>
          <a:p>
            <a:pPr marL="1371600"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Storage Requirements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Computational Time:</a:t>
            </a:r>
          </a:p>
          <a:p>
            <a:pPr marL="1371600"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Training Time.</a:t>
            </a:r>
          </a:p>
          <a:p>
            <a:pPr marL="1371600"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Inference Time.</a:t>
            </a:r>
          </a:p>
          <a:p>
            <a:pPr lvl="2">
              <a:lnSpc>
                <a:spcPct val="150000"/>
              </a:lnSpc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E6D020F-8FF4-B6DC-4DD6-8DF8CAEF1D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27947" y="1340875"/>
            <a:ext cx="4242132" cy="188159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CBC277C-859F-D069-FD77-A2D7466AF0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72278" y="3436257"/>
            <a:ext cx="3450465" cy="3221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7321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E2209F0-A244-2E92-0811-7A41553D50C9}"/>
              </a:ext>
            </a:extLst>
          </p:cNvPr>
          <p:cNvCxnSpPr>
            <a:cxnSpLocks/>
          </p:cNvCxnSpPr>
          <p:nvPr/>
        </p:nvCxnSpPr>
        <p:spPr>
          <a:xfrm>
            <a:off x="221921" y="264843"/>
            <a:ext cx="0" cy="7043738"/>
          </a:xfrm>
          <a:prstGeom prst="lin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4" name="Graphic 3" descr="Badge 4 with solid fill">
            <a:extLst>
              <a:ext uri="{FF2B5EF4-FFF2-40B4-BE49-F238E27FC236}">
                <a16:creationId xmlns:a16="http://schemas.microsoft.com/office/drawing/2014/main" id="{61E1AD23-E27A-FD32-E79B-F991E10756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843" y="-70125"/>
            <a:ext cx="362157" cy="36215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9AA8943-E779-45FD-1592-7A3F9E806EDC}"/>
              </a:ext>
            </a:extLst>
          </p:cNvPr>
          <p:cNvSpPr txBox="1"/>
          <p:nvPr/>
        </p:nvSpPr>
        <p:spPr>
          <a:xfrm>
            <a:off x="8507387" y="-15745"/>
            <a:ext cx="413198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 with implementation and evaluation </a:t>
            </a:r>
            <a:endParaRPr 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47C46F-12A8-F6A7-844B-955CBA724682}"/>
              </a:ext>
            </a:extLst>
          </p:cNvPr>
          <p:cNvSpPr txBox="1"/>
          <p:nvPr/>
        </p:nvSpPr>
        <p:spPr>
          <a:xfrm>
            <a:off x="0" y="-89102"/>
            <a:ext cx="644366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.Text Detector 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A0CBBE-742A-4282-F397-5179BD350D85}"/>
              </a:ext>
            </a:extLst>
          </p:cNvPr>
          <p:cNvSpPr txBox="1"/>
          <p:nvPr/>
        </p:nvSpPr>
        <p:spPr>
          <a:xfrm>
            <a:off x="443843" y="-654900"/>
            <a:ext cx="34243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ii.Step</a:t>
            </a:r>
            <a:r>
              <a:rPr lang="en-US" sz="3200" dirty="0"/>
              <a:t> two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07163C-4B57-F33A-358F-33A0F8BC00A8}"/>
              </a:ext>
            </a:extLst>
          </p:cNvPr>
          <p:cNvSpPr txBox="1"/>
          <p:nvPr/>
        </p:nvSpPr>
        <p:spPr>
          <a:xfrm>
            <a:off x="671513" y="311008"/>
            <a:ext cx="30432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200"/>
            </a:lvl1pPr>
          </a:lstStyle>
          <a:p>
            <a:r>
              <a:rPr lang="en-US" dirty="0" err="1"/>
              <a:t>iii.</a:t>
            </a:r>
            <a:r>
              <a:rPr lang="en-US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Final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8283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robot hands touching each other&#10;&#10;Description automatically generated">
            <a:extLst>
              <a:ext uri="{FF2B5EF4-FFF2-40B4-BE49-F238E27FC236}">
                <a16:creationId xmlns:a16="http://schemas.microsoft.com/office/drawing/2014/main" id="{0C940D9C-1BFB-EE0D-D83B-45C64D3FB3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5863" b="3411"/>
          <a:stretch/>
        </p:blipFill>
        <p:spPr>
          <a:xfrm>
            <a:off x="20" y="1"/>
            <a:ext cx="12191979" cy="6858000"/>
          </a:xfrm>
          <a:prstGeom prst="rect">
            <a:avLst/>
          </a:prstGeom>
        </p:spPr>
      </p:pic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AC69B647-38F3-2501-8D32-BCD1A0605E4B}"/>
              </a:ext>
            </a:extLst>
          </p:cNvPr>
          <p:cNvCxnSpPr>
            <a:cxnSpLocks/>
          </p:cNvCxnSpPr>
          <p:nvPr/>
        </p:nvCxnSpPr>
        <p:spPr>
          <a:xfrm>
            <a:off x="2952750" y="1700213"/>
            <a:ext cx="6286500" cy="0"/>
          </a:xfrm>
          <a:prstGeom prst="lin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B6D78BB2-D81B-F20D-45E5-99D810ADC236}"/>
              </a:ext>
            </a:extLst>
          </p:cNvPr>
          <p:cNvSpPr txBox="1">
            <a:spLocks/>
          </p:cNvSpPr>
          <p:nvPr/>
        </p:nvSpPr>
        <p:spPr>
          <a:xfrm>
            <a:off x="3228839" y="636464"/>
            <a:ext cx="5734322" cy="1048921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200" dirty="0">
                <a:solidFill>
                  <a:schemeClr val="bg1"/>
                </a:solidFill>
              </a:rPr>
              <a:t>Models Selection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029970-B956-2B09-AFC5-51554D32C714}"/>
              </a:ext>
            </a:extLst>
          </p:cNvPr>
          <p:cNvSpPr txBox="1"/>
          <p:nvPr/>
        </p:nvSpPr>
        <p:spPr>
          <a:xfrm>
            <a:off x="12987338" y="665704"/>
            <a:ext cx="217206" cy="91409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 with implementation and evaluation </a:t>
            </a:r>
            <a:endParaRPr 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AB0EB9BD-C920-F018-3505-7EC47DE2C2ED}"/>
              </a:ext>
            </a:extLst>
          </p:cNvPr>
          <p:cNvSpPr txBox="1">
            <a:spLocks/>
          </p:cNvSpPr>
          <p:nvPr/>
        </p:nvSpPr>
        <p:spPr>
          <a:xfrm>
            <a:off x="145256" y="5236186"/>
            <a:ext cx="5614987" cy="979169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00100" lvl="1" indent="-342900"/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Audio Model</a:t>
            </a:r>
          </a:p>
          <a:p>
            <a:pPr marL="800100" lvl="1" indent="-342900"/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Text Model</a:t>
            </a:r>
          </a:p>
          <a:p>
            <a:pPr marL="800100" lvl="1" indent="-342900"/>
            <a:r>
              <a:rPr lang="en-US" sz="3200" dirty="0">
                <a:solidFill>
                  <a:schemeClr val="accent2"/>
                </a:solidFill>
              </a:rPr>
              <a:t>Image Model</a:t>
            </a:r>
          </a:p>
          <a:p>
            <a:pPr marL="457200" lvl="1" indent="0">
              <a:buNone/>
            </a:pP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154659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E2209F0-A244-2E92-0811-7A41553D50C9}"/>
              </a:ext>
            </a:extLst>
          </p:cNvPr>
          <p:cNvCxnSpPr>
            <a:cxnSpLocks/>
          </p:cNvCxnSpPr>
          <p:nvPr/>
        </p:nvCxnSpPr>
        <p:spPr>
          <a:xfrm>
            <a:off x="221921" y="264843"/>
            <a:ext cx="0" cy="7043738"/>
          </a:xfrm>
          <a:prstGeom prst="lin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4" name="Graphic 3" descr="Badge 4 with solid fill">
            <a:extLst>
              <a:ext uri="{FF2B5EF4-FFF2-40B4-BE49-F238E27FC236}">
                <a16:creationId xmlns:a16="http://schemas.microsoft.com/office/drawing/2014/main" id="{61E1AD23-E27A-FD32-E79B-F991E10756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843" y="-70125"/>
            <a:ext cx="362157" cy="36215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9AA8943-E779-45FD-1592-7A3F9E806EDC}"/>
              </a:ext>
            </a:extLst>
          </p:cNvPr>
          <p:cNvSpPr txBox="1"/>
          <p:nvPr/>
        </p:nvSpPr>
        <p:spPr>
          <a:xfrm>
            <a:off x="326904" y="-42934"/>
            <a:ext cx="824962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 with implementation and evaluation </a:t>
            </a:r>
            <a:endParaRPr 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47C46F-12A8-F6A7-844B-955CBA724682}"/>
              </a:ext>
            </a:extLst>
          </p:cNvPr>
          <p:cNvSpPr txBox="1"/>
          <p:nvPr/>
        </p:nvSpPr>
        <p:spPr>
          <a:xfrm>
            <a:off x="116939" y="292032"/>
            <a:ext cx="644366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4.1 Image generated detector 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1225E4-FD4B-6223-4AAD-1D195608F909}"/>
              </a:ext>
            </a:extLst>
          </p:cNvPr>
          <p:cNvSpPr txBox="1"/>
          <p:nvPr/>
        </p:nvSpPr>
        <p:spPr>
          <a:xfrm>
            <a:off x="-1430595" y="2241755"/>
            <a:ext cx="1194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i.Step</a:t>
            </a:r>
            <a:r>
              <a:rPr lang="en-US" dirty="0"/>
              <a:t> one</a:t>
            </a:r>
          </a:p>
        </p:txBody>
      </p:sp>
    </p:spTree>
    <p:extLst>
      <p:ext uri="{BB962C8B-B14F-4D97-AF65-F5344CB8AC3E}">
        <p14:creationId xmlns:p14="http://schemas.microsoft.com/office/powerpoint/2010/main" val="3984368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E2209F0-A244-2E92-0811-7A41553D50C9}"/>
              </a:ext>
            </a:extLst>
          </p:cNvPr>
          <p:cNvCxnSpPr>
            <a:cxnSpLocks/>
          </p:cNvCxnSpPr>
          <p:nvPr/>
        </p:nvCxnSpPr>
        <p:spPr>
          <a:xfrm>
            <a:off x="221921" y="264843"/>
            <a:ext cx="0" cy="7043738"/>
          </a:xfrm>
          <a:prstGeom prst="lin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4" name="Graphic 3" descr="Badge 4 with solid fill">
            <a:extLst>
              <a:ext uri="{FF2B5EF4-FFF2-40B4-BE49-F238E27FC236}">
                <a16:creationId xmlns:a16="http://schemas.microsoft.com/office/drawing/2014/main" id="{61E1AD23-E27A-FD32-E79B-F991E10756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843" y="-70125"/>
            <a:ext cx="362157" cy="36215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9AA8943-E779-45FD-1592-7A3F9E806EDC}"/>
              </a:ext>
            </a:extLst>
          </p:cNvPr>
          <p:cNvSpPr txBox="1"/>
          <p:nvPr/>
        </p:nvSpPr>
        <p:spPr>
          <a:xfrm>
            <a:off x="8507387" y="-15745"/>
            <a:ext cx="413198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 with implementation and evaluation </a:t>
            </a:r>
            <a:endParaRPr 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47C46F-12A8-F6A7-844B-955CBA724682}"/>
              </a:ext>
            </a:extLst>
          </p:cNvPr>
          <p:cNvSpPr txBox="1"/>
          <p:nvPr/>
        </p:nvSpPr>
        <p:spPr>
          <a:xfrm>
            <a:off x="0" y="-89102"/>
            <a:ext cx="644366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1.Image generated detector 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0EEA44A-F539-6745-35A6-3215BED01FD8}"/>
              </a:ext>
            </a:extLst>
          </p:cNvPr>
          <p:cNvSpPr txBox="1"/>
          <p:nvPr/>
        </p:nvSpPr>
        <p:spPr>
          <a:xfrm>
            <a:off x="673090" y="292032"/>
            <a:ext cx="45349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i.Step</a:t>
            </a:r>
            <a:r>
              <a:rPr lang="en-US" sz="3200" dirty="0"/>
              <a:t> one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A0CBBE-742A-4282-F397-5179BD350D85}"/>
              </a:ext>
            </a:extLst>
          </p:cNvPr>
          <p:cNvSpPr txBox="1"/>
          <p:nvPr/>
        </p:nvSpPr>
        <p:spPr>
          <a:xfrm>
            <a:off x="-1681316" y="1784555"/>
            <a:ext cx="11208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ii.Step</a:t>
            </a:r>
            <a:r>
              <a:rPr lang="en-US" dirty="0"/>
              <a:t> two</a:t>
            </a:r>
          </a:p>
        </p:txBody>
      </p:sp>
    </p:spTree>
    <p:extLst>
      <p:ext uri="{BB962C8B-B14F-4D97-AF65-F5344CB8AC3E}">
        <p14:creationId xmlns:p14="http://schemas.microsoft.com/office/powerpoint/2010/main" val="30954770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E2209F0-A244-2E92-0811-7A41553D50C9}"/>
              </a:ext>
            </a:extLst>
          </p:cNvPr>
          <p:cNvCxnSpPr>
            <a:cxnSpLocks/>
          </p:cNvCxnSpPr>
          <p:nvPr/>
        </p:nvCxnSpPr>
        <p:spPr>
          <a:xfrm>
            <a:off x="221921" y="264843"/>
            <a:ext cx="0" cy="7043738"/>
          </a:xfrm>
          <a:prstGeom prst="lin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4" name="Graphic 3" descr="Badge 4 with solid fill">
            <a:extLst>
              <a:ext uri="{FF2B5EF4-FFF2-40B4-BE49-F238E27FC236}">
                <a16:creationId xmlns:a16="http://schemas.microsoft.com/office/drawing/2014/main" id="{61E1AD23-E27A-FD32-E79B-F991E10756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843" y="-70125"/>
            <a:ext cx="362157" cy="36215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9AA8943-E779-45FD-1592-7A3F9E806EDC}"/>
              </a:ext>
            </a:extLst>
          </p:cNvPr>
          <p:cNvSpPr txBox="1"/>
          <p:nvPr/>
        </p:nvSpPr>
        <p:spPr>
          <a:xfrm>
            <a:off x="8507387" y="-15745"/>
            <a:ext cx="413198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 with implementation and evaluation </a:t>
            </a:r>
            <a:endParaRPr 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47C46F-12A8-F6A7-844B-955CBA724682}"/>
              </a:ext>
            </a:extLst>
          </p:cNvPr>
          <p:cNvSpPr txBox="1"/>
          <p:nvPr/>
        </p:nvSpPr>
        <p:spPr>
          <a:xfrm>
            <a:off x="0" y="-89102"/>
            <a:ext cx="644366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1.Image generated detector 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0EEA44A-F539-6745-35A6-3215BED01FD8}"/>
              </a:ext>
            </a:extLst>
          </p:cNvPr>
          <p:cNvSpPr txBox="1"/>
          <p:nvPr/>
        </p:nvSpPr>
        <p:spPr>
          <a:xfrm>
            <a:off x="673090" y="-246221"/>
            <a:ext cx="45349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i.Step</a:t>
            </a:r>
            <a:r>
              <a:rPr lang="en-US" sz="1000" dirty="0"/>
              <a:t> one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A0CBBE-742A-4282-F397-5179BD350D85}"/>
              </a:ext>
            </a:extLst>
          </p:cNvPr>
          <p:cNvSpPr txBox="1"/>
          <p:nvPr/>
        </p:nvSpPr>
        <p:spPr>
          <a:xfrm>
            <a:off x="673090" y="311008"/>
            <a:ext cx="34243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ii.Step</a:t>
            </a:r>
            <a:r>
              <a:rPr lang="en-US" sz="3200" dirty="0"/>
              <a:t> two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07163C-4B57-F33A-358F-33A0F8BC00A8}"/>
              </a:ext>
            </a:extLst>
          </p:cNvPr>
          <p:cNvSpPr txBox="1"/>
          <p:nvPr/>
        </p:nvSpPr>
        <p:spPr>
          <a:xfrm>
            <a:off x="-1457325" y="1585913"/>
            <a:ext cx="7572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iii.Step</a:t>
            </a:r>
            <a:r>
              <a:rPr lang="en-US" dirty="0"/>
              <a:t> 3</a:t>
            </a:r>
          </a:p>
        </p:txBody>
      </p:sp>
    </p:spTree>
    <p:extLst>
      <p:ext uri="{BB962C8B-B14F-4D97-AF65-F5344CB8AC3E}">
        <p14:creationId xmlns:p14="http://schemas.microsoft.com/office/powerpoint/2010/main" val="32755531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logo of a university&#10;&#10;Description automatically generated">
            <a:extLst>
              <a:ext uri="{FF2B5EF4-FFF2-40B4-BE49-F238E27FC236}">
                <a16:creationId xmlns:a16="http://schemas.microsoft.com/office/drawing/2014/main" id="{332D44CB-BCFA-1B8F-C442-36D834D76A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2766"/>
            <a:ext cx="1479262" cy="100959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8539C3F-13FA-6231-3159-970FDBCC3F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5557" y="112766"/>
            <a:ext cx="968886" cy="1009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EADCFB4C-8854-DDB9-84DD-A47AB7ABF034}"/>
              </a:ext>
            </a:extLst>
          </p:cNvPr>
          <p:cNvSpPr txBox="1">
            <a:spLocks/>
          </p:cNvSpPr>
          <p:nvPr/>
        </p:nvSpPr>
        <p:spPr>
          <a:xfrm>
            <a:off x="642508" y="1122362"/>
            <a:ext cx="10449784" cy="126592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Agenda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3086F8-363F-5768-342D-4D993326E740}"/>
              </a:ext>
            </a:extLst>
          </p:cNvPr>
          <p:cNvSpPr txBox="1"/>
          <p:nvPr/>
        </p:nvSpPr>
        <p:spPr>
          <a:xfrm>
            <a:off x="1135536" y="3429000"/>
            <a:ext cx="5786867" cy="24607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Gap in scientific scene.</a:t>
            </a:r>
          </a:p>
          <a:p>
            <a:pPr>
              <a:lnSpc>
                <a:spcPct val="20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 with implementation and evaluation.</a:t>
            </a:r>
          </a:p>
          <a:p>
            <a:pPr>
              <a:lnSpc>
                <a:spcPct val="20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Discussion.</a:t>
            </a:r>
          </a:p>
          <a:p>
            <a:pPr>
              <a:lnSpc>
                <a:spcPct val="20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Conclusion.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B5C9B6D-D16E-A789-7179-28B7AA517C40}"/>
              </a:ext>
            </a:extLst>
          </p:cNvPr>
          <p:cNvCxnSpPr>
            <a:cxnSpLocks/>
          </p:cNvCxnSpPr>
          <p:nvPr/>
        </p:nvCxnSpPr>
        <p:spPr>
          <a:xfrm>
            <a:off x="623468" y="1766988"/>
            <a:ext cx="0" cy="4978246"/>
          </a:xfrm>
          <a:prstGeom prst="lin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CB93E1C-B007-157F-25D3-8D5931745872}"/>
              </a:ext>
            </a:extLst>
          </p:cNvPr>
          <p:cNvSpPr txBox="1"/>
          <p:nvPr/>
        </p:nvSpPr>
        <p:spPr>
          <a:xfrm>
            <a:off x="1135537" y="2238694"/>
            <a:ext cx="6093618" cy="6140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Statement.</a:t>
            </a:r>
          </a:p>
        </p:txBody>
      </p:sp>
      <p:pic>
        <p:nvPicPr>
          <p:cNvPr id="15" name="Graphic 14" descr="Badge 1 with solid fill">
            <a:extLst>
              <a:ext uri="{FF2B5EF4-FFF2-40B4-BE49-F238E27FC236}">
                <a16:creationId xmlns:a16="http://schemas.microsoft.com/office/drawing/2014/main" id="{A8CA467B-20F5-8759-7087-7047F8B733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7006" y="2443184"/>
            <a:ext cx="424994" cy="424994"/>
          </a:xfrm>
          <a:prstGeom prst="rect">
            <a:avLst/>
          </a:prstGeom>
        </p:spPr>
      </p:pic>
      <p:pic>
        <p:nvPicPr>
          <p:cNvPr id="18" name="Graphic 17" descr="Badge with solid fill">
            <a:extLst>
              <a:ext uri="{FF2B5EF4-FFF2-40B4-BE49-F238E27FC236}">
                <a16:creationId xmlns:a16="http://schemas.microsoft.com/office/drawing/2014/main" id="{AACAC799-18CD-1AE9-F42E-C0E825764B1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67005" y="3004005"/>
            <a:ext cx="424995" cy="424995"/>
          </a:xfrm>
          <a:prstGeom prst="rect">
            <a:avLst/>
          </a:prstGeom>
        </p:spPr>
      </p:pic>
      <p:pic>
        <p:nvPicPr>
          <p:cNvPr id="20" name="Graphic 19" descr="Badge 3 with solid fill">
            <a:extLst>
              <a:ext uri="{FF2B5EF4-FFF2-40B4-BE49-F238E27FC236}">
                <a16:creationId xmlns:a16="http://schemas.microsoft.com/office/drawing/2014/main" id="{4228B420-AEA5-3779-8A86-94554933973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67005" y="3635972"/>
            <a:ext cx="424996" cy="424996"/>
          </a:xfrm>
          <a:prstGeom prst="rect">
            <a:avLst/>
          </a:prstGeom>
        </p:spPr>
      </p:pic>
      <p:pic>
        <p:nvPicPr>
          <p:cNvPr id="22" name="Graphic 21" descr="Badge 4 with solid fill">
            <a:extLst>
              <a:ext uri="{FF2B5EF4-FFF2-40B4-BE49-F238E27FC236}">
                <a16:creationId xmlns:a16="http://schemas.microsoft.com/office/drawing/2014/main" id="{9FAD6D30-AFB6-82B0-EC9C-F753B8BEF11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67006" y="4205101"/>
            <a:ext cx="424994" cy="424994"/>
          </a:xfrm>
          <a:prstGeom prst="rect">
            <a:avLst/>
          </a:prstGeom>
        </p:spPr>
      </p:pic>
      <p:pic>
        <p:nvPicPr>
          <p:cNvPr id="24" name="Graphic 23" descr="Badge 5 with solid fill">
            <a:extLst>
              <a:ext uri="{FF2B5EF4-FFF2-40B4-BE49-F238E27FC236}">
                <a16:creationId xmlns:a16="http://schemas.microsoft.com/office/drawing/2014/main" id="{4014F3BB-F255-0E76-9B7F-B0063786ADA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67006" y="4849088"/>
            <a:ext cx="424994" cy="424994"/>
          </a:xfrm>
          <a:prstGeom prst="rect">
            <a:avLst/>
          </a:prstGeom>
        </p:spPr>
      </p:pic>
      <p:pic>
        <p:nvPicPr>
          <p:cNvPr id="26" name="Graphic 25" descr="Badge 6 with solid fill">
            <a:extLst>
              <a:ext uri="{FF2B5EF4-FFF2-40B4-BE49-F238E27FC236}">
                <a16:creationId xmlns:a16="http://schemas.microsoft.com/office/drawing/2014/main" id="{2635D4D7-DBBF-A23E-A0B8-D9F315B6B27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67006" y="5441012"/>
            <a:ext cx="424994" cy="424994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7E039DCA-1090-B1E4-DFA5-0069A5074A25}"/>
              </a:ext>
            </a:extLst>
          </p:cNvPr>
          <p:cNvSpPr txBox="1"/>
          <p:nvPr/>
        </p:nvSpPr>
        <p:spPr>
          <a:xfrm>
            <a:off x="1135537" y="2775765"/>
            <a:ext cx="6093618" cy="6140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Techniques.</a:t>
            </a:r>
          </a:p>
        </p:txBody>
      </p:sp>
    </p:spTree>
    <p:extLst>
      <p:ext uri="{BB962C8B-B14F-4D97-AF65-F5344CB8AC3E}">
        <p14:creationId xmlns:p14="http://schemas.microsoft.com/office/powerpoint/2010/main" val="11282841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EEE9A06-ECF5-25AE-4BBE-C0278EF34B93}"/>
              </a:ext>
            </a:extLst>
          </p:cNvPr>
          <p:cNvCxnSpPr>
            <a:cxnSpLocks/>
          </p:cNvCxnSpPr>
          <p:nvPr/>
        </p:nvCxnSpPr>
        <p:spPr>
          <a:xfrm>
            <a:off x="221922" y="357977"/>
            <a:ext cx="0" cy="7043738"/>
          </a:xfrm>
          <a:prstGeom prst="lin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16" name="Graphic 15" descr="Badge 4 with solid fill">
            <a:extLst>
              <a:ext uri="{FF2B5EF4-FFF2-40B4-BE49-F238E27FC236}">
                <a16:creationId xmlns:a16="http://schemas.microsoft.com/office/drawing/2014/main" id="{D7717CDB-BB59-0023-6077-E8098A6040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088482" y="-888735"/>
            <a:ext cx="443846" cy="443846"/>
          </a:xfrm>
          <a:prstGeom prst="rect">
            <a:avLst/>
          </a:prstGeom>
        </p:spPr>
      </p:pic>
      <p:pic>
        <p:nvPicPr>
          <p:cNvPr id="18" name="Graphic 17" descr="Badge 6 with solid fill">
            <a:extLst>
              <a:ext uri="{FF2B5EF4-FFF2-40B4-BE49-F238E27FC236}">
                <a16:creationId xmlns:a16="http://schemas.microsoft.com/office/drawing/2014/main" id="{E1F330BA-5BAD-8DA1-6194-C46A9371D0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526531" y="5806123"/>
            <a:ext cx="424994" cy="424994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30E74465-5823-301F-B5B0-04D29E877F9A}"/>
              </a:ext>
            </a:extLst>
          </p:cNvPr>
          <p:cNvSpPr txBox="1"/>
          <p:nvPr/>
        </p:nvSpPr>
        <p:spPr>
          <a:xfrm rot="5400000">
            <a:off x="-242959" y="6271004"/>
            <a:ext cx="1387387" cy="4576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7E34B67-D21C-5A93-9935-62860BB81D2F}"/>
              </a:ext>
            </a:extLst>
          </p:cNvPr>
          <p:cNvSpPr txBox="1"/>
          <p:nvPr/>
        </p:nvSpPr>
        <p:spPr>
          <a:xfrm>
            <a:off x="-526531" y="-526578"/>
            <a:ext cx="8249627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 with implementation and evaluation </a:t>
            </a:r>
            <a:endParaRPr lang="en-US" sz="27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C0EC6F6-B7EC-666B-9DC4-3C687B112575}"/>
              </a:ext>
            </a:extLst>
          </p:cNvPr>
          <p:cNvSpPr txBox="1"/>
          <p:nvPr/>
        </p:nvSpPr>
        <p:spPr>
          <a:xfrm>
            <a:off x="545382" y="-18747"/>
            <a:ext cx="3542837" cy="7967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7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Discussion.</a:t>
            </a:r>
          </a:p>
        </p:txBody>
      </p:sp>
      <p:pic>
        <p:nvPicPr>
          <p:cNvPr id="2" name="Graphic 1" descr="Badge 5 with solid fill">
            <a:extLst>
              <a:ext uri="{FF2B5EF4-FFF2-40B4-BE49-F238E27FC236}">
                <a16:creationId xmlns:a16="http://schemas.microsoft.com/office/drawing/2014/main" id="{4927A1B7-56D7-EDA7-5986-DBC62CC1FBD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-2" y="-52308"/>
            <a:ext cx="443846" cy="443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397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EEE9A06-ECF5-25AE-4BBE-C0278EF34B93}"/>
              </a:ext>
            </a:extLst>
          </p:cNvPr>
          <p:cNvCxnSpPr>
            <a:cxnSpLocks/>
          </p:cNvCxnSpPr>
          <p:nvPr/>
        </p:nvCxnSpPr>
        <p:spPr>
          <a:xfrm>
            <a:off x="221922" y="357977"/>
            <a:ext cx="0" cy="7043738"/>
          </a:xfrm>
          <a:prstGeom prst="lin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16" name="Graphic 15" descr="Badge 4 with solid fill">
            <a:extLst>
              <a:ext uri="{FF2B5EF4-FFF2-40B4-BE49-F238E27FC236}">
                <a16:creationId xmlns:a16="http://schemas.microsoft.com/office/drawing/2014/main" id="{D7717CDB-BB59-0023-6077-E8098A6040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088482" y="-888735"/>
            <a:ext cx="443846" cy="443846"/>
          </a:xfrm>
          <a:prstGeom prst="rect">
            <a:avLst/>
          </a:prstGeom>
        </p:spPr>
      </p:pic>
      <p:pic>
        <p:nvPicPr>
          <p:cNvPr id="17" name="Graphic 16" descr="Badge 5 with solid fill">
            <a:extLst>
              <a:ext uri="{FF2B5EF4-FFF2-40B4-BE49-F238E27FC236}">
                <a16:creationId xmlns:a16="http://schemas.microsoft.com/office/drawing/2014/main" id="{14B3BCFF-A7B3-BAE9-6827-227A43A63B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4164" y="-876829"/>
            <a:ext cx="443846" cy="443846"/>
          </a:xfrm>
          <a:prstGeom prst="rect">
            <a:avLst/>
          </a:prstGeom>
        </p:spPr>
      </p:pic>
      <p:pic>
        <p:nvPicPr>
          <p:cNvPr id="18" name="Graphic 17" descr="Badge 6 with solid fill">
            <a:extLst>
              <a:ext uri="{FF2B5EF4-FFF2-40B4-BE49-F238E27FC236}">
                <a16:creationId xmlns:a16="http://schemas.microsoft.com/office/drawing/2014/main" id="{E1F330BA-5BAD-8DA1-6194-C46A9371D0F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-2" y="-46511"/>
            <a:ext cx="443846" cy="443846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30E74465-5823-301F-B5B0-04D29E877F9A}"/>
              </a:ext>
            </a:extLst>
          </p:cNvPr>
          <p:cNvSpPr txBox="1"/>
          <p:nvPr/>
        </p:nvSpPr>
        <p:spPr>
          <a:xfrm>
            <a:off x="443844" y="-33432"/>
            <a:ext cx="3542831" cy="796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7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C0EC6F6-B7EC-666B-9DC4-3C687B112575}"/>
              </a:ext>
            </a:extLst>
          </p:cNvPr>
          <p:cNvSpPr txBox="1"/>
          <p:nvPr/>
        </p:nvSpPr>
        <p:spPr>
          <a:xfrm>
            <a:off x="679548" y="-843268"/>
            <a:ext cx="3542837" cy="7967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7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Discussion.</a:t>
            </a:r>
          </a:p>
        </p:txBody>
      </p:sp>
    </p:spTree>
    <p:extLst>
      <p:ext uri="{BB962C8B-B14F-4D97-AF65-F5344CB8AC3E}">
        <p14:creationId xmlns:p14="http://schemas.microsoft.com/office/powerpoint/2010/main" val="1592857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9285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EEE9A06-ECF5-25AE-4BBE-C0278EF34B93}"/>
              </a:ext>
            </a:extLst>
          </p:cNvPr>
          <p:cNvCxnSpPr>
            <a:cxnSpLocks/>
          </p:cNvCxnSpPr>
          <p:nvPr/>
        </p:nvCxnSpPr>
        <p:spPr>
          <a:xfrm>
            <a:off x="221922" y="357977"/>
            <a:ext cx="0" cy="7043738"/>
          </a:xfrm>
          <a:prstGeom prst="lin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6151347-84A9-14C2-B226-4B7DCBF268EC}"/>
              </a:ext>
            </a:extLst>
          </p:cNvPr>
          <p:cNvSpPr txBox="1"/>
          <p:nvPr/>
        </p:nvSpPr>
        <p:spPr>
          <a:xfrm>
            <a:off x="556355" y="36041"/>
            <a:ext cx="6093618" cy="7967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Statement.</a:t>
            </a:r>
          </a:p>
        </p:txBody>
      </p:sp>
      <p:pic>
        <p:nvPicPr>
          <p:cNvPr id="8" name="Graphic 7" descr="Badge 1 with solid fill">
            <a:extLst>
              <a:ext uri="{FF2B5EF4-FFF2-40B4-BE49-F238E27FC236}">
                <a16:creationId xmlns:a16="http://schemas.microsoft.com/office/drawing/2014/main" id="{16F7A215-9E46-2133-E5C1-F9C34DAF49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-23714"/>
            <a:ext cx="443845" cy="443845"/>
          </a:xfrm>
          <a:prstGeom prst="rect">
            <a:avLst/>
          </a:prstGeom>
        </p:spPr>
      </p:pic>
      <p:pic>
        <p:nvPicPr>
          <p:cNvPr id="14" name="Graphic 13" descr="Badge with solid fill">
            <a:extLst>
              <a:ext uri="{FF2B5EF4-FFF2-40B4-BE49-F238E27FC236}">
                <a16:creationId xmlns:a16="http://schemas.microsoft.com/office/drawing/2014/main" id="{AE187D06-B5C0-C6D7-EDA5-F89052D8F2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545382" y="3410150"/>
            <a:ext cx="443845" cy="443845"/>
          </a:xfrm>
          <a:prstGeom prst="rect">
            <a:avLst/>
          </a:prstGeom>
        </p:spPr>
      </p:pic>
      <p:pic>
        <p:nvPicPr>
          <p:cNvPr id="15" name="Graphic 14" descr="Badge 3 with solid fill">
            <a:extLst>
              <a:ext uri="{FF2B5EF4-FFF2-40B4-BE49-F238E27FC236}">
                <a16:creationId xmlns:a16="http://schemas.microsoft.com/office/drawing/2014/main" id="{2AB6AFB3-20DF-9066-B65A-7FB99EE1103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-526532" y="4099466"/>
            <a:ext cx="424996" cy="424996"/>
          </a:xfrm>
          <a:prstGeom prst="rect">
            <a:avLst/>
          </a:prstGeom>
        </p:spPr>
      </p:pic>
      <p:pic>
        <p:nvPicPr>
          <p:cNvPr id="16" name="Graphic 15" descr="Badge 4 with solid fill">
            <a:extLst>
              <a:ext uri="{FF2B5EF4-FFF2-40B4-BE49-F238E27FC236}">
                <a16:creationId xmlns:a16="http://schemas.microsoft.com/office/drawing/2014/main" id="{D7717CDB-BB59-0023-6077-E8098A60408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-526531" y="4649188"/>
            <a:ext cx="424994" cy="424994"/>
          </a:xfrm>
          <a:prstGeom prst="rect">
            <a:avLst/>
          </a:prstGeom>
        </p:spPr>
      </p:pic>
      <p:pic>
        <p:nvPicPr>
          <p:cNvPr id="17" name="Graphic 16" descr="Badge 5 with solid fill">
            <a:extLst>
              <a:ext uri="{FF2B5EF4-FFF2-40B4-BE49-F238E27FC236}">
                <a16:creationId xmlns:a16="http://schemas.microsoft.com/office/drawing/2014/main" id="{14B3BCFF-A7B3-BAE9-6827-227A43A63B2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-526531" y="5274894"/>
            <a:ext cx="424994" cy="424994"/>
          </a:xfrm>
          <a:prstGeom prst="rect">
            <a:avLst/>
          </a:prstGeom>
        </p:spPr>
      </p:pic>
      <p:pic>
        <p:nvPicPr>
          <p:cNvPr id="18" name="Graphic 17" descr="Badge 6 with solid fill">
            <a:extLst>
              <a:ext uri="{FF2B5EF4-FFF2-40B4-BE49-F238E27FC236}">
                <a16:creationId xmlns:a16="http://schemas.microsoft.com/office/drawing/2014/main" id="{E1F330BA-5BAD-8DA1-6194-C46A9371D0F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-526531" y="5806123"/>
            <a:ext cx="424994" cy="42499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B67E2EB8-6D7C-855A-3040-662EB46F8022}"/>
              </a:ext>
            </a:extLst>
          </p:cNvPr>
          <p:cNvSpPr txBox="1"/>
          <p:nvPr/>
        </p:nvSpPr>
        <p:spPr>
          <a:xfrm rot="5400000">
            <a:off x="-823712" y="4420375"/>
            <a:ext cx="2571119" cy="4576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Existing Techniques.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0E74465-5823-301F-B5B0-04D29E877F9A}"/>
              </a:ext>
            </a:extLst>
          </p:cNvPr>
          <p:cNvSpPr txBox="1"/>
          <p:nvPr/>
        </p:nvSpPr>
        <p:spPr>
          <a:xfrm>
            <a:off x="-1296082" y="7032323"/>
            <a:ext cx="3086807" cy="36918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Gap in scientific scene.</a:t>
            </a:r>
          </a:p>
          <a:p>
            <a:pPr>
              <a:lnSpc>
                <a:spcPct val="20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 with implementation and evaluation.</a:t>
            </a:r>
          </a:p>
          <a:p>
            <a:pPr>
              <a:lnSpc>
                <a:spcPct val="20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Discussion.</a:t>
            </a:r>
          </a:p>
          <a:p>
            <a:pPr>
              <a:lnSpc>
                <a:spcPct val="20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7A5EB53-9857-6B70-122B-C6DD09039FE0}"/>
              </a:ext>
            </a:extLst>
          </p:cNvPr>
          <p:cNvSpPr txBox="1"/>
          <p:nvPr/>
        </p:nvSpPr>
        <p:spPr>
          <a:xfrm rot="5400000">
            <a:off x="-3314798" y="4632872"/>
            <a:ext cx="4471988" cy="4576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Gap in scientific scene.</a:t>
            </a:r>
          </a:p>
        </p:txBody>
      </p:sp>
    </p:spTree>
    <p:extLst>
      <p:ext uri="{BB962C8B-B14F-4D97-AF65-F5344CB8AC3E}">
        <p14:creationId xmlns:p14="http://schemas.microsoft.com/office/powerpoint/2010/main" val="11922825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EEE9A06-ECF5-25AE-4BBE-C0278EF34B93}"/>
              </a:ext>
            </a:extLst>
          </p:cNvPr>
          <p:cNvCxnSpPr>
            <a:cxnSpLocks/>
          </p:cNvCxnSpPr>
          <p:nvPr/>
        </p:nvCxnSpPr>
        <p:spPr>
          <a:xfrm>
            <a:off x="221922" y="357977"/>
            <a:ext cx="0" cy="7043738"/>
          </a:xfrm>
          <a:prstGeom prst="lin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6151347-84A9-14C2-B226-4B7DCBF268EC}"/>
              </a:ext>
            </a:extLst>
          </p:cNvPr>
          <p:cNvSpPr txBox="1"/>
          <p:nvPr/>
        </p:nvSpPr>
        <p:spPr>
          <a:xfrm>
            <a:off x="-125678" y="-876425"/>
            <a:ext cx="6093618" cy="7967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</a:t>
            </a:r>
            <a:r>
              <a:rPr lang="en-US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Statemnt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8" name="Graphic 7" descr="Badge 1 with solid fill">
            <a:extLst>
              <a:ext uri="{FF2B5EF4-FFF2-40B4-BE49-F238E27FC236}">
                <a16:creationId xmlns:a16="http://schemas.microsoft.com/office/drawing/2014/main" id="{16F7A215-9E46-2133-E5C1-F9C34DAF49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569523" y="-500351"/>
            <a:ext cx="443845" cy="443845"/>
          </a:xfrm>
          <a:prstGeom prst="rect">
            <a:avLst/>
          </a:prstGeom>
        </p:spPr>
      </p:pic>
      <p:pic>
        <p:nvPicPr>
          <p:cNvPr id="15" name="Graphic 14" descr="Badge 3 with solid fill">
            <a:extLst>
              <a:ext uri="{FF2B5EF4-FFF2-40B4-BE49-F238E27FC236}">
                <a16:creationId xmlns:a16="http://schemas.microsoft.com/office/drawing/2014/main" id="{2AB6AFB3-20DF-9066-B65A-7FB99EE110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526532" y="4099466"/>
            <a:ext cx="424996" cy="424996"/>
          </a:xfrm>
          <a:prstGeom prst="rect">
            <a:avLst/>
          </a:prstGeom>
        </p:spPr>
      </p:pic>
      <p:pic>
        <p:nvPicPr>
          <p:cNvPr id="16" name="Graphic 15" descr="Badge 4 with solid fill">
            <a:extLst>
              <a:ext uri="{FF2B5EF4-FFF2-40B4-BE49-F238E27FC236}">
                <a16:creationId xmlns:a16="http://schemas.microsoft.com/office/drawing/2014/main" id="{D7717CDB-BB59-0023-6077-E8098A60408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-526531" y="4649188"/>
            <a:ext cx="424994" cy="424994"/>
          </a:xfrm>
          <a:prstGeom prst="rect">
            <a:avLst/>
          </a:prstGeom>
        </p:spPr>
      </p:pic>
      <p:pic>
        <p:nvPicPr>
          <p:cNvPr id="17" name="Graphic 16" descr="Badge 5 with solid fill">
            <a:extLst>
              <a:ext uri="{FF2B5EF4-FFF2-40B4-BE49-F238E27FC236}">
                <a16:creationId xmlns:a16="http://schemas.microsoft.com/office/drawing/2014/main" id="{14B3BCFF-A7B3-BAE9-6827-227A43A63B2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-526531" y="5274894"/>
            <a:ext cx="424994" cy="424994"/>
          </a:xfrm>
          <a:prstGeom prst="rect">
            <a:avLst/>
          </a:prstGeom>
        </p:spPr>
      </p:pic>
      <p:pic>
        <p:nvPicPr>
          <p:cNvPr id="18" name="Graphic 17" descr="Badge 6 with solid fill">
            <a:extLst>
              <a:ext uri="{FF2B5EF4-FFF2-40B4-BE49-F238E27FC236}">
                <a16:creationId xmlns:a16="http://schemas.microsoft.com/office/drawing/2014/main" id="{E1F330BA-5BAD-8DA1-6194-C46A9371D0F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-526531" y="5806123"/>
            <a:ext cx="424994" cy="42499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B67E2EB8-6D7C-855A-3040-662EB46F8022}"/>
              </a:ext>
            </a:extLst>
          </p:cNvPr>
          <p:cNvSpPr txBox="1"/>
          <p:nvPr/>
        </p:nvSpPr>
        <p:spPr>
          <a:xfrm>
            <a:off x="545381" y="0"/>
            <a:ext cx="3851162" cy="7967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Techniques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0E74465-5823-301F-B5B0-04D29E877F9A}"/>
              </a:ext>
            </a:extLst>
          </p:cNvPr>
          <p:cNvSpPr txBox="1"/>
          <p:nvPr/>
        </p:nvSpPr>
        <p:spPr>
          <a:xfrm>
            <a:off x="-1296082" y="7032323"/>
            <a:ext cx="3086807" cy="36918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Gap in scientific scene.</a:t>
            </a:r>
          </a:p>
          <a:p>
            <a:pPr>
              <a:lnSpc>
                <a:spcPct val="20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 with implementation and evaluation.</a:t>
            </a:r>
          </a:p>
          <a:p>
            <a:pPr>
              <a:lnSpc>
                <a:spcPct val="20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Discussion.</a:t>
            </a:r>
          </a:p>
          <a:p>
            <a:pPr>
              <a:lnSpc>
                <a:spcPct val="20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Conclusion.</a:t>
            </a:r>
          </a:p>
        </p:txBody>
      </p:sp>
      <p:pic>
        <p:nvPicPr>
          <p:cNvPr id="2" name="Graphic 1" descr="Badge with solid fill">
            <a:extLst>
              <a:ext uri="{FF2B5EF4-FFF2-40B4-BE49-F238E27FC236}">
                <a16:creationId xmlns:a16="http://schemas.microsoft.com/office/drawing/2014/main" id="{28430E76-8F9B-6BD4-8E78-C5BCA5BBEA2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-1" y="0"/>
            <a:ext cx="443845" cy="44384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E9707AC-DDF6-0227-3246-09F6A2DFC70C}"/>
              </a:ext>
            </a:extLst>
          </p:cNvPr>
          <p:cNvSpPr txBox="1"/>
          <p:nvPr/>
        </p:nvSpPr>
        <p:spPr>
          <a:xfrm rot="5400000">
            <a:off x="-1785260" y="5927085"/>
            <a:ext cx="4471988" cy="4576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Gap in scientific scene.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BCA85A-114A-05F1-E9AD-1E4279D3DA83}"/>
              </a:ext>
            </a:extLst>
          </p:cNvPr>
          <p:cNvSpPr txBox="1"/>
          <p:nvPr/>
        </p:nvSpPr>
        <p:spPr>
          <a:xfrm rot="5400000">
            <a:off x="-4228287" y="5121005"/>
            <a:ext cx="677227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 with implementation and evaluation </a:t>
            </a:r>
            <a:endParaRPr 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02482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EEE9A06-ECF5-25AE-4BBE-C0278EF34B93}"/>
              </a:ext>
            </a:extLst>
          </p:cNvPr>
          <p:cNvCxnSpPr>
            <a:cxnSpLocks/>
          </p:cNvCxnSpPr>
          <p:nvPr/>
        </p:nvCxnSpPr>
        <p:spPr>
          <a:xfrm>
            <a:off x="221922" y="357977"/>
            <a:ext cx="0" cy="7043738"/>
          </a:xfrm>
          <a:prstGeom prst="lin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15" name="Graphic 14" descr="Badge 3 with solid fill">
            <a:extLst>
              <a:ext uri="{FF2B5EF4-FFF2-40B4-BE49-F238E27FC236}">
                <a16:creationId xmlns:a16="http://schemas.microsoft.com/office/drawing/2014/main" id="{2AB6AFB3-20DF-9066-B65A-7FB99EE110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" y="-33444"/>
            <a:ext cx="443845" cy="443845"/>
          </a:xfrm>
          <a:prstGeom prst="rect">
            <a:avLst/>
          </a:prstGeom>
        </p:spPr>
      </p:pic>
      <p:pic>
        <p:nvPicPr>
          <p:cNvPr id="16" name="Graphic 15" descr="Badge 4 with solid fill">
            <a:extLst>
              <a:ext uri="{FF2B5EF4-FFF2-40B4-BE49-F238E27FC236}">
                <a16:creationId xmlns:a16="http://schemas.microsoft.com/office/drawing/2014/main" id="{D7717CDB-BB59-0023-6077-E8098A6040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526531" y="4649188"/>
            <a:ext cx="424994" cy="424994"/>
          </a:xfrm>
          <a:prstGeom prst="rect">
            <a:avLst/>
          </a:prstGeom>
        </p:spPr>
      </p:pic>
      <p:pic>
        <p:nvPicPr>
          <p:cNvPr id="17" name="Graphic 16" descr="Badge 5 with solid fill">
            <a:extLst>
              <a:ext uri="{FF2B5EF4-FFF2-40B4-BE49-F238E27FC236}">
                <a16:creationId xmlns:a16="http://schemas.microsoft.com/office/drawing/2014/main" id="{14B3BCFF-A7B3-BAE9-6827-227A43A63B2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-526531" y="5274894"/>
            <a:ext cx="424994" cy="424994"/>
          </a:xfrm>
          <a:prstGeom prst="rect">
            <a:avLst/>
          </a:prstGeom>
        </p:spPr>
      </p:pic>
      <p:pic>
        <p:nvPicPr>
          <p:cNvPr id="18" name="Graphic 17" descr="Badge 6 with solid fill">
            <a:extLst>
              <a:ext uri="{FF2B5EF4-FFF2-40B4-BE49-F238E27FC236}">
                <a16:creationId xmlns:a16="http://schemas.microsoft.com/office/drawing/2014/main" id="{E1F330BA-5BAD-8DA1-6194-C46A9371D0F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-526531" y="5806123"/>
            <a:ext cx="424994" cy="42499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B67E2EB8-6D7C-855A-3040-662EB46F8022}"/>
              </a:ext>
            </a:extLst>
          </p:cNvPr>
          <p:cNvSpPr txBox="1"/>
          <p:nvPr/>
        </p:nvSpPr>
        <p:spPr>
          <a:xfrm>
            <a:off x="-255435" y="-777778"/>
            <a:ext cx="3851162" cy="7967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Techniques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0E74465-5823-301F-B5B0-04D29E877F9A}"/>
              </a:ext>
            </a:extLst>
          </p:cNvPr>
          <p:cNvSpPr txBox="1"/>
          <p:nvPr/>
        </p:nvSpPr>
        <p:spPr>
          <a:xfrm>
            <a:off x="-1296082" y="7032323"/>
            <a:ext cx="3086807" cy="614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Conclusion.</a:t>
            </a:r>
          </a:p>
        </p:txBody>
      </p:sp>
      <p:pic>
        <p:nvPicPr>
          <p:cNvPr id="2" name="Graphic 1" descr="Badge with solid fill">
            <a:extLst>
              <a:ext uri="{FF2B5EF4-FFF2-40B4-BE49-F238E27FC236}">
                <a16:creationId xmlns:a16="http://schemas.microsoft.com/office/drawing/2014/main" id="{28430E76-8F9B-6BD4-8E78-C5BCA5BBEA2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-800817" y="-777778"/>
            <a:ext cx="443845" cy="44384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CC313A7-394E-35BF-1F6E-248D3D462718}"/>
              </a:ext>
            </a:extLst>
          </p:cNvPr>
          <p:cNvSpPr txBox="1"/>
          <p:nvPr/>
        </p:nvSpPr>
        <p:spPr>
          <a:xfrm>
            <a:off x="545382" y="-40402"/>
            <a:ext cx="4471988" cy="7967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Gap in scientific scene.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7E34B67-D21C-5A93-9935-62860BB81D2F}"/>
              </a:ext>
            </a:extLst>
          </p:cNvPr>
          <p:cNvSpPr txBox="1"/>
          <p:nvPr/>
        </p:nvSpPr>
        <p:spPr>
          <a:xfrm rot="5400000">
            <a:off x="-2984928" y="5209368"/>
            <a:ext cx="677227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 with implementation and evaluation </a:t>
            </a:r>
            <a:endParaRPr 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C0EC6F6-B7EC-666B-9DC4-3C687B112575}"/>
              </a:ext>
            </a:extLst>
          </p:cNvPr>
          <p:cNvSpPr txBox="1"/>
          <p:nvPr/>
        </p:nvSpPr>
        <p:spPr>
          <a:xfrm rot="5400000">
            <a:off x="-3768650" y="5313974"/>
            <a:ext cx="6772274" cy="5619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Discussion.</a:t>
            </a:r>
          </a:p>
        </p:txBody>
      </p:sp>
    </p:spTree>
    <p:extLst>
      <p:ext uri="{BB962C8B-B14F-4D97-AF65-F5344CB8AC3E}">
        <p14:creationId xmlns:p14="http://schemas.microsoft.com/office/powerpoint/2010/main" val="4172295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EEE9A06-ECF5-25AE-4BBE-C0278EF34B93}"/>
              </a:ext>
            </a:extLst>
          </p:cNvPr>
          <p:cNvCxnSpPr>
            <a:cxnSpLocks/>
          </p:cNvCxnSpPr>
          <p:nvPr/>
        </p:nvCxnSpPr>
        <p:spPr>
          <a:xfrm>
            <a:off x="221922" y="357977"/>
            <a:ext cx="0" cy="7043738"/>
          </a:xfrm>
          <a:prstGeom prst="lin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15" name="Graphic 14" descr="Badge 3 with solid fill">
            <a:extLst>
              <a:ext uri="{FF2B5EF4-FFF2-40B4-BE49-F238E27FC236}">
                <a16:creationId xmlns:a16="http://schemas.microsoft.com/office/drawing/2014/main" id="{2AB6AFB3-20DF-9066-B65A-7FB99EE110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663489" y="-789799"/>
            <a:ext cx="443845" cy="443845"/>
          </a:xfrm>
          <a:prstGeom prst="rect">
            <a:avLst/>
          </a:prstGeom>
        </p:spPr>
      </p:pic>
      <p:pic>
        <p:nvPicPr>
          <p:cNvPr id="16" name="Graphic 15" descr="Badge 4 with solid fill">
            <a:extLst>
              <a:ext uri="{FF2B5EF4-FFF2-40B4-BE49-F238E27FC236}">
                <a16:creationId xmlns:a16="http://schemas.microsoft.com/office/drawing/2014/main" id="{D7717CDB-BB59-0023-6077-E8098A6040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1" y="-42934"/>
            <a:ext cx="443846" cy="443846"/>
          </a:xfrm>
          <a:prstGeom prst="rect">
            <a:avLst/>
          </a:prstGeom>
        </p:spPr>
      </p:pic>
      <p:pic>
        <p:nvPicPr>
          <p:cNvPr id="17" name="Graphic 16" descr="Badge 5 with solid fill">
            <a:extLst>
              <a:ext uri="{FF2B5EF4-FFF2-40B4-BE49-F238E27FC236}">
                <a16:creationId xmlns:a16="http://schemas.microsoft.com/office/drawing/2014/main" id="{14B3BCFF-A7B3-BAE9-6827-227A43A63B2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-526531" y="5274894"/>
            <a:ext cx="424994" cy="424994"/>
          </a:xfrm>
          <a:prstGeom prst="rect">
            <a:avLst/>
          </a:prstGeom>
        </p:spPr>
      </p:pic>
      <p:pic>
        <p:nvPicPr>
          <p:cNvPr id="18" name="Graphic 17" descr="Badge 6 with solid fill">
            <a:extLst>
              <a:ext uri="{FF2B5EF4-FFF2-40B4-BE49-F238E27FC236}">
                <a16:creationId xmlns:a16="http://schemas.microsoft.com/office/drawing/2014/main" id="{E1F330BA-5BAD-8DA1-6194-C46A9371D0F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-526531" y="5806123"/>
            <a:ext cx="424994" cy="424994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30E74465-5823-301F-B5B0-04D29E877F9A}"/>
              </a:ext>
            </a:extLst>
          </p:cNvPr>
          <p:cNvSpPr txBox="1"/>
          <p:nvPr/>
        </p:nvSpPr>
        <p:spPr>
          <a:xfrm rot="5400000">
            <a:off x="-2651260" y="5711580"/>
            <a:ext cx="3086807" cy="614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C313A7-394E-35BF-1F6E-248D3D462718}"/>
              </a:ext>
            </a:extLst>
          </p:cNvPr>
          <p:cNvSpPr txBox="1"/>
          <p:nvPr/>
        </p:nvSpPr>
        <p:spPr>
          <a:xfrm>
            <a:off x="-118106" y="-796757"/>
            <a:ext cx="4471988" cy="7967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Gap in scientific scene.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7E34B67-D21C-5A93-9935-62860BB81D2F}"/>
              </a:ext>
            </a:extLst>
          </p:cNvPr>
          <p:cNvSpPr txBox="1"/>
          <p:nvPr/>
        </p:nvSpPr>
        <p:spPr>
          <a:xfrm>
            <a:off x="561950" y="319223"/>
            <a:ext cx="8249627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 with implementation and evaluation </a:t>
            </a:r>
            <a:endParaRPr lang="en-US" sz="27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C0EC6F6-B7EC-666B-9DC4-3C687B112575}"/>
              </a:ext>
            </a:extLst>
          </p:cNvPr>
          <p:cNvSpPr txBox="1"/>
          <p:nvPr/>
        </p:nvSpPr>
        <p:spPr>
          <a:xfrm rot="5400000">
            <a:off x="-437334" y="4851099"/>
            <a:ext cx="1877413" cy="4576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6177B6-E09E-AC2E-E5C2-529554E3ADC9}"/>
              </a:ext>
            </a:extLst>
          </p:cNvPr>
          <p:cNvSpPr txBox="1"/>
          <p:nvPr/>
        </p:nvSpPr>
        <p:spPr>
          <a:xfrm>
            <a:off x="730186" y="1601767"/>
            <a:ext cx="10558463" cy="42043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Calibri(body)"/>
                <a:cs typeface="Calibri" panose="020F0502020204030204" pitchFamily="34" charset="0"/>
              </a:rPr>
              <a:t>Utilizing advanced algorithms, the system identifies subtle manipulations indicative of AI generation. Three primary detection models form the core of this system</a:t>
            </a:r>
            <a:r>
              <a:rPr lang="ar-EG" dirty="0">
                <a:solidFill>
                  <a:srgbClr val="000000"/>
                </a:solidFill>
                <a:latin typeface="Calibri(body)"/>
                <a:cs typeface="Calibri" panose="020F0502020204030204" pitchFamily="34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alibri(body)"/>
                <a:cs typeface="Calibri" panose="020F0502020204030204" pitchFamily="34" charset="0"/>
              </a:rPr>
              <a:t>and were worked on in </a:t>
            </a:r>
            <a:r>
              <a:rPr lang="en-US" b="1" i="1" u="sng" dirty="0">
                <a:solidFill>
                  <a:srgbClr val="000000"/>
                </a:solidFill>
                <a:latin typeface="Calibri(body)"/>
                <a:cs typeface="Calibri" panose="020F0502020204030204" pitchFamily="34" charset="0"/>
              </a:rPr>
              <a:t>parallel</a:t>
            </a:r>
            <a:r>
              <a:rPr lang="ar-EG" dirty="0">
                <a:solidFill>
                  <a:srgbClr val="000000"/>
                </a:solidFill>
                <a:latin typeface="Calibri(body)"/>
                <a:cs typeface="Calibri" panose="020F0502020204030204" pitchFamily="34" charset="0"/>
              </a:rPr>
              <a:t> : </a:t>
            </a:r>
            <a:endParaRPr lang="en-US" sz="1800" b="0" i="0" u="none" strike="noStrike" baseline="0" dirty="0">
              <a:solidFill>
                <a:srgbClr val="000000"/>
              </a:solidFill>
              <a:latin typeface="Calibri(body)"/>
              <a:cs typeface="Calibri" panose="020F050202020403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u="none" strike="noStrike" baseline="0" dirty="0">
                <a:solidFill>
                  <a:srgbClr val="000000"/>
                </a:solidFill>
                <a:latin typeface="Calibri(body)"/>
                <a:cs typeface="Calibri" panose="020F0502020204030204" pitchFamily="34" charset="0"/>
              </a:rPr>
              <a:t>AI Image Generation Detection: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libri(body)"/>
                <a:cs typeface="Calibri" panose="020F0502020204030204" pitchFamily="34" charset="0"/>
              </a:rPr>
              <a:t>Accurately identifies images created by artificial intelligence.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u="none" strike="noStrike" baseline="0" dirty="0">
                <a:solidFill>
                  <a:srgbClr val="000000"/>
                </a:solidFill>
                <a:latin typeface="Calibri(body)"/>
                <a:cs typeface="Calibri" panose="020F0502020204030204" pitchFamily="34" charset="0"/>
              </a:rPr>
              <a:t>AI Text Generation Detection: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libri(body)"/>
                <a:cs typeface="Calibri" panose="020F0502020204030204" pitchFamily="34" charset="0"/>
              </a:rPr>
              <a:t>Recognizes text authored by AI algorithms and distinguishes it from human-generated content.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u="none" strike="noStrike" baseline="0" dirty="0">
                <a:solidFill>
                  <a:srgbClr val="000000"/>
                </a:solidFill>
                <a:latin typeface="Calibri(body)"/>
                <a:cs typeface="Calibri" panose="020F0502020204030204" pitchFamily="34" charset="0"/>
              </a:rPr>
              <a:t>AI-Generated Audio Detection: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libri(body)"/>
                <a:cs typeface="Calibri" panose="020F0502020204030204" pitchFamily="34" charset="0"/>
              </a:rPr>
              <a:t>Identifies and differentiates between audio content generated by artificial intelligence and authentic human-recorded audio. </a:t>
            </a:r>
          </a:p>
          <a:p>
            <a:pPr lvl="1">
              <a:lnSpc>
                <a:spcPct val="150000"/>
              </a:lnSpc>
            </a:pPr>
            <a:endParaRPr lang="en-US" dirty="0">
              <a:solidFill>
                <a:srgbClr val="000000"/>
              </a:solidFill>
              <a:latin typeface="Calibri(body)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Calibri(body)"/>
              </a:rPr>
              <a:t>Then we started working on </a:t>
            </a:r>
            <a:r>
              <a:rPr lang="en-US" b="1" dirty="0">
                <a:solidFill>
                  <a:srgbClr val="000000"/>
                </a:solidFill>
                <a:latin typeface="Calibri(body)"/>
                <a:cs typeface="Calibri" panose="020F0502020204030204" pitchFamily="34" charset="0"/>
              </a:rPr>
              <a:t>Building</a:t>
            </a:r>
            <a:r>
              <a:rPr lang="en-US" b="1" dirty="0">
                <a:latin typeface="Calibri(body)"/>
              </a:rPr>
              <a:t> the system.</a:t>
            </a:r>
          </a:p>
          <a:p>
            <a:pPr lvl="1">
              <a:lnSpc>
                <a:spcPct val="150000"/>
              </a:lnSpc>
            </a:pPr>
            <a:endParaRPr lang="en-US" b="0" i="0" u="none" strike="noStrike" baseline="0" dirty="0">
              <a:solidFill>
                <a:srgbClr val="000000"/>
              </a:solidFill>
              <a:latin typeface="Calibri(body)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17985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C940D9C-1BFB-EE0D-D83B-45C64D3FB3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902" b="1902"/>
          <a:stretch/>
        </p:blipFill>
        <p:spPr>
          <a:xfrm>
            <a:off x="20" y="1"/>
            <a:ext cx="12191979" cy="6858000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B6D78BB2-D81B-F20D-45E5-99D810ADC236}"/>
              </a:ext>
            </a:extLst>
          </p:cNvPr>
          <p:cNvSpPr txBox="1">
            <a:spLocks/>
          </p:cNvSpPr>
          <p:nvPr/>
        </p:nvSpPr>
        <p:spPr>
          <a:xfrm>
            <a:off x="3228839" y="665704"/>
            <a:ext cx="5734322" cy="1057568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200" dirty="0">
                <a:solidFill>
                  <a:schemeClr val="bg1"/>
                </a:solidFill>
              </a:rPr>
              <a:t>System Overview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B0EB9BD-C920-F018-3505-7EC47DE2C2ED}"/>
              </a:ext>
            </a:extLst>
          </p:cNvPr>
          <p:cNvSpPr txBox="1">
            <a:spLocks/>
          </p:cNvSpPr>
          <p:nvPr/>
        </p:nvSpPr>
        <p:spPr>
          <a:xfrm>
            <a:off x="4167188" y="4919678"/>
            <a:ext cx="5614987" cy="105756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00100" lvl="1" indent="-342900"/>
            <a:r>
              <a:rPr lang="en-US" sz="2000" dirty="0">
                <a:solidFill>
                  <a:schemeClr val="bg1"/>
                </a:solidFill>
              </a:rPr>
              <a:t>FRONT </a:t>
            </a:r>
          </a:p>
          <a:p>
            <a:pPr marL="800100" lvl="1" indent="-342900"/>
            <a:r>
              <a:rPr lang="en-US" sz="2000" dirty="0">
                <a:solidFill>
                  <a:schemeClr val="bg1"/>
                </a:solidFill>
              </a:rPr>
              <a:t>BACK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029970-B956-2B09-AFC5-51554D32C714}"/>
              </a:ext>
            </a:extLst>
          </p:cNvPr>
          <p:cNvSpPr txBox="1"/>
          <p:nvPr/>
        </p:nvSpPr>
        <p:spPr>
          <a:xfrm>
            <a:off x="12987338" y="665704"/>
            <a:ext cx="217206" cy="91409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 with implementation and evaluation </a:t>
            </a:r>
            <a:endParaRPr 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7A5979F-6628-4728-B3AF-D6DF371ECEF7}"/>
              </a:ext>
            </a:extLst>
          </p:cNvPr>
          <p:cNvCxnSpPr>
            <a:cxnSpLocks/>
          </p:cNvCxnSpPr>
          <p:nvPr/>
        </p:nvCxnSpPr>
        <p:spPr>
          <a:xfrm>
            <a:off x="2952750" y="1885951"/>
            <a:ext cx="6286500" cy="0"/>
          </a:xfrm>
          <a:prstGeom prst="lin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21268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E2209F0-A244-2E92-0811-7A41553D50C9}"/>
              </a:ext>
            </a:extLst>
          </p:cNvPr>
          <p:cNvCxnSpPr>
            <a:cxnSpLocks/>
          </p:cNvCxnSpPr>
          <p:nvPr/>
        </p:nvCxnSpPr>
        <p:spPr>
          <a:xfrm>
            <a:off x="221921" y="264843"/>
            <a:ext cx="0" cy="7043738"/>
          </a:xfrm>
          <a:prstGeom prst="lin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4" name="Graphic 3" descr="Badge 4 with solid fill">
            <a:extLst>
              <a:ext uri="{FF2B5EF4-FFF2-40B4-BE49-F238E27FC236}">
                <a16:creationId xmlns:a16="http://schemas.microsoft.com/office/drawing/2014/main" id="{61E1AD23-E27A-FD32-E79B-F991E10756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843" y="-70125"/>
            <a:ext cx="362157" cy="36215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9AA8943-E779-45FD-1592-7A3F9E806EDC}"/>
              </a:ext>
            </a:extLst>
          </p:cNvPr>
          <p:cNvSpPr txBox="1"/>
          <p:nvPr/>
        </p:nvSpPr>
        <p:spPr>
          <a:xfrm>
            <a:off x="326904" y="-42934"/>
            <a:ext cx="824962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 with implementation and evaluation </a:t>
            </a:r>
            <a:endParaRPr 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47C46F-12A8-F6A7-844B-955CBA724682}"/>
              </a:ext>
            </a:extLst>
          </p:cNvPr>
          <p:cNvSpPr txBox="1"/>
          <p:nvPr/>
        </p:nvSpPr>
        <p:spPr>
          <a:xfrm>
            <a:off x="116939" y="292032"/>
            <a:ext cx="6443661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4.1 FRONT.</a:t>
            </a:r>
          </a:p>
          <a:p>
            <a:pPr lvl="1"/>
            <a:endParaRPr lang="en-US" sz="32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1225E4-FD4B-6223-4AAD-1D195608F909}"/>
              </a:ext>
            </a:extLst>
          </p:cNvPr>
          <p:cNvSpPr txBox="1"/>
          <p:nvPr/>
        </p:nvSpPr>
        <p:spPr>
          <a:xfrm>
            <a:off x="-1430595" y="2241755"/>
            <a:ext cx="1194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i.Step</a:t>
            </a:r>
            <a:r>
              <a:rPr lang="en-US" dirty="0"/>
              <a:t> one</a:t>
            </a:r>
          </a:p>
        </p:txBody>
      </p:sp>
    </p:spTree>
    <p:extLst>
      <p:ext uri="{BB962C8B-B14F-4D97-AF65-F5344CB8AC3E}">
        <p14:creationId xmlns:p14="http://schemas.microsoft.com/office/powerpoint/2010/main" val="37930651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854</TotalTime>
  <Words>962</Words>
  <Application>Microsoft Office PowerPoint</Application>
  <PresentationFormat>Widescreen</PresentationFormat>
  <Paragraphs>184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1" baseType="lpstr">
      <vt:lpstr>Aptos</vt:lpstr>
      <vt:lpstr>Aptos Display</vt:lpstr>
      <vt:lpstr>Arial</vt:lpstr>
      <vt:lpstr>Calibri</vt:lpstr>
      <vt:lpstr>Calibri(body)</vt:lpstr>
      <vt:lpstr>Times New Roman</vt:lpstr>
      <vt:lpstr>Verdana</vt:lpstr>
      <vt:lpstr>Wingdings</vt:lpstr>
      <vt:lpstr>Office Theme</vt:lpstr>
      <vt:lpstr>CATCH THE AI</vt:lpstr>
      <vt:lpstr>Project Team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زياد السيد عبد العظيم على يوسف</dc:creator>
  <cp:lastModifiedBy>عبدالله محمد عبدالمنعم عبدالفتاح</cp:lastModifiedBy>
  <cp:revision>5</cp:revision>
  <dcterms:created xsi:type="dcterms:W3CDTF">2024-06-19T08:42:20Z</dcterms:created>
  <dcterms:modified xsi:type="dcterms:W3CDTF">2024-06-19T23:06:40Z</dcterms:modified>
</cp:coreProperties>
</file>