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9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93"/>
      <p:bold r:id="rId94"/>
      <p:italic r:id="rId95"/>
      <p:boldItalic r:id="rId9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26" y="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font" Target="fonts/font3.fnt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font" Target="fonts/font2.fntdata"/><Relationship Id="rId9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font" Target="fonts/font1.fntdata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949a6be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949a6be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4949a6be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e4949a6be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949a6b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949a6b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949a6be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949a6be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9944f76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9944f76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949a6b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949a6b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9944f76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9944f76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Liste aqui os pré-requisitos para o tema, desde configurações do ambiente até as noções básicas necessárias para uma melhor assimilação do conteúdo.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9944f76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9944f76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949a6b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e4949a6b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49944f76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e49944f76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499641d2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e499641d2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499641d2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e499641d2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49e214c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e49e214c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9e214ce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e49e214ce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49e214ce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e49e214ce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49e214ce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e49e214ce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49e214ce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e49e214ce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49e214ce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e49e214ce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5c3c102f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5c3c102f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9f0ca62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9f0ca62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9f0ca62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9f0ca62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9f0ca6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9f0ca6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9f0ca62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9f0ca62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9e214c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9e214c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9f0ca62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9f0ca62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9f0ca62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e49f0ca62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9f0ca62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e49f0ca62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e75c8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e75c8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a1ee7c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a1ee7c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d551a59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d551a59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551a59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551a59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d551a59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d551a59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d7345ef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d7345ef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d7345ef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d7345ef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a406d60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a406d60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d734614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d734614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d734614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d734614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d551a59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d551a59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734614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734614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d551a59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d551a59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d734614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d734614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fac056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fac056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d734614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d734614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d734614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d734614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d7f8963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d7f8963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7f8963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7f8963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267"/>
              <a:buNone/>
              <a:defRPr sz="4267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56"/>
              <a:buNone/>
              <a:defRPr sz="355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985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marL="914400" lvl="1" indent="-54470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marL="1371600" lvl="2" indent="-4995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3pPr>
            <a:lvl4pPr marL="1828800" lvl="3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4pPr>
            <a:lvl5pPr marL="2286000" lvl="4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5pPr>
            <a:lvl6pPr marL="2743200" lvl="5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6pPr>
            <a:lvl7pPr marL="3200400" lvl="6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7pPr>
            <a:lvl8pPr marL="3657600" lvl="7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8pPr>
            <a:lvl9pPr marL="4114800" lvl="8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bson-types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mongodb.com/docs/manual/reference/geojson/#std-label-geojson-point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operator/update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method/db.collection.find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mongodb.com/docs/manual/reference/method/db.collection.findOne/" TargetMode="External"/><Relationship Id="rId4" Type="http://schemas.openxmlformats.org/officeDocument/2006/relationships/hyperlink" Target="https://www.mongodb.com/docs/manual/reference/method/db.collection.findAndModif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%E2%80%8B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Pâmela Apolinário Borges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Engenheira de Software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pamelaapborges - Linkedin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Banco de NoSQL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19924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 na modelagem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escalabilidade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 desempenho em cenário de consulta intensiva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Tolerância a falhas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 dos bancos de dados NoSQL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396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565525" y="1992475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Menor consistência de dados imediata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Menor suporte a consultas complexas ** depende do SGBD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Desvantagens dos bancos de dados NoSQL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35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https://www.oracle.com/br/database/nosql/what-is-nosql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1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Visão geral dos tipos de NoSQL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17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992475"/>
            <a:ext cx="8016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Key-Value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Coluna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Grafos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entre outros…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73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247075"/>
            <a:ext cx="8016900" cy="26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 dados como pares de chave e valor, onde cada chave é um identificador único para acessar o valor correspondente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Redis, Riak, Amazon DynamoDB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 site pode usar um banco de dados Redis para armazenar informações de sessão de usuário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Key-Value &gt; Chave Valor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8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247075"/>
            <a:ext cx="8016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 dados em documentos semiestruturados, geralmente em formato JSON ou BSON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MongoDB, Couchbase, Apache CouchDB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 catálogo de e-commerce pode usar o MongoDB para armazenar informações de produtos, como nome, descrição, preço e atributos adicionais.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 &gt; Documento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45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616250" y="1247075"/>
            <a:ext cx="8016900" cy="26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 dados em formato de colunas, o que permite alta escalabilidade e eficiência em determinados tipos de consultas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Apache Cassandra, ScyllaDB, HBase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 sistema de registro de aplicativos pode usar o Apache Cassandra para armazenar registros de log.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Coluna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264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16250" y="1247075"/>
            <a:ext cx="8016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Armazenar e consultar dados interconectados, onde os relacionamentos entre os dados são tão importantes quanto os próprios dados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 Neo4j, Amazon Neptune, JanusGraph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Uma rede social pode usar o Neo4j para armazenar os perfis dos usuários e suas conexões, permitindo consultas eficientes para encontrar amigos em comum.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Grafo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105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https://www.oracle.com/br/database/nosql/what-is-nosql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150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760678"/>
            <a:ext cx="7984500" cy="26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objetivo geral do curso é fornecer uma introdução aos Bancos de Dados não relacionais e desenvolver habilidades na criação, modelagem e consulta no MongoDB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MongoDB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43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414225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 NoSQL orientado a documentos.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Grandes volumes de dados, escalabilidade horizontal e modelagem flexível.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exige um esquema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Permite que os documentos sejam armazenados em formato BSON (Binary JSON), proporcionando uma estrutura semiestruturada.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MongoDB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064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247075"/>
            <a:ext cx="80169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 na modelagem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Escalabilidade horizontal para lidar com grandes volumes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ricas e suporte a consultas complexas.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disponibilidade e tolerância a falhas.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Comunidade ativa e recursos de suporte.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980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247075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Menor consistência imediata em comparação com bancos de dados relacionais.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complexas podem exigir um maior conhecimento e planejamento adequado.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Maior consumo de espaço de armazenamento em comparação com bancos de dados relacionais devido à flexibilidade dos documentos.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Desvantagens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095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616250" y="1247075"/>
            <a:ext cx="80169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Aplicações web: Onde a flexibilidade e a escalabilidade são cruciais para lidar com volumes variáveis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Análise de big data: Análise de grandes volumes de dados não estruturados ou semiestruturados, fornecendo uma plataforma para armazenar e processar esses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Armazenamento de dados semiestruturados: Permite a inserção de documentos com estruturas diferentes em uma mesma coleção.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 o MongoDB é usado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90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16250" y="1247075"/>
            <a:ext cx="80169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 de uso de geolocalização: Com suas funcionalidades de consulta geoespacial, é adequado para casos de uso que envolvem dados baseados em localização, como aplicativos de mapeamento e rastreamento.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 o MongoDB é usado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2702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https://www.mongodb.com/docs/manual/introduction/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240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 e configuração do MongoDB (Atlas)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479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992475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https://cloud.mongodb.com/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2042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sua conta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475" y="1246500"/>
            <a:ext cx="5584857" cy="3592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>
            <a:off x="1270150" y="3057700"/>
            <a:ext cx="3398700" cy="13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8438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599663"/>
            <a:ext cx="7984551" cy="219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 com acesso a internet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800"/>
              <a:buFont typeface="Calibri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 do Compass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191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525" y="91525"/>
            <a:ext cx="2641959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7"/>
          <p:cNvCxnSpPr/>
          <p:nvPr/>
        </p:nvCxnSpPr>
        <p:spPr>
          <a:xfrm>
            <a:off x="2254200" y="541750"/>
            <a:ext cx="1805700" cy="35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7"/>
          <p:cNvCxnSpPr/>
          <p:nvPr/>
        </p:nvCxnSpPr>
        <p:spPr>
          <a:xfrm rot="10800000" flipH="1">
            <a:off x="2091900" y="4447550"/>
            <a:ext cx="1947900" cy="1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69683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54391"/>
            <a:ext cx="8839198" cy="3474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8"/>
          <p:cNvCxnSpPr/>
          <p:nvPr/>
        </p:nvCxnSpPr>
        <p:spPr>
          <a:xfrm flipH="1">
            <a:off x="935325" y="308400"/>
            <a:ext cx="1278300" cy="25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8"/>
          <p:cNvCxnSpPr/>
          <p:nvPr/>
        </p:nvCxnSpPr>
        <p:spPr>
          <a:xfrm rot="10800000">
            <a:off x="2923700" y="3483900"/>
            <a:ext cx="14508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7800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725" y="152400"/>
            <a:ext cx="446159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184650" y="402000"/>
            <a:ext cx="3672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a conta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3" name="Google Shape;133;p19"/>
          <p:cNvCxnSpPr/>
          <p:nvPr/>
        </p:nvCxnSpPr>
        <p:spPr>
          <a:xfrm>
            <a:off x="2710725" y="4762050"/>
            <a:ext cx="5184000" cy="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9"/>
          <p:cNvCxnSpPr/>
          <p:nvPr/>
        </p:nvCxnSpPr>
        <p:spPr>
          <a:xfrm flipH="1">
            <a:off x="5744150" y="1160575"/>
            <a:ext cx="2698500" cy="6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9"/>
          <p:cNvCxnSpPr/>
          <p:nvPr/>
        </p:nvCxnSpPr>
        <p:spPr>
          <a:xfrm rot="10800000">
            <a:off x="6717875" y="3179475"/>
            <a:ext cx="2069700" cy="1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54955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84650" y="402000"/>
            <a:ext cx="7842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Database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0825" y="1246500"/>
            <a:ext cx="4544534" cy="3592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244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184650" y="402000"/>
            <a:ext cx="7842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usuário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200" y="1246500"/>
            <a:ext cx="5264146" cy="359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1"/>
          <p:cNvCxnSpPr/>
          <p:nvPr/>
        </p:nvCxnSpPr>
        <p:spPr>
          <a:xfrm>
            <a:off x="1239725" y="4122925"/>
            <a:ext cx="1917300" cy="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1"/>
          <p:cNvCxnSpPr/>
          <p:nvPr/>
        </p:nvCxnSpPr>
        <p:spPr>
          <a:xfrm>
            <a:off x="1138275" y="3727250"/>
            <a:ext cx="1978200" cy="14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1158550" y="4518575"/>
            <a:ext cx="2059500" cy="38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93847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https://www.mongodb.com/docs/atlas/getting-started/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7096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usando documentos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55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2307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do MongoDB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>
            <a:off x="1189000" y="1333050"/>
            <a:ext cx="6827700" cy="279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290450" y="4011325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452750" y="1566375"/>
            <a:ext cx="1775400" cy="2323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1452750" y="3554800"/>
            <a:ext cx="90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Coleção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604925" y="1860600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223975" y="1860600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940150" y="2707700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3563125" y="1533738"/>
            <a:ext cx="1775400" cy="2323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3563125" y="3522163"/>
            <a:ext cx="90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Coleção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715300" y="1827963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334350" y="1827963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050525" y="2675063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82950" y="1566375"/>
            <a:ext cx="120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Documento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5"/>
          <p:cNvCxnSpPr>
            <a:stCxn id="109" idx="2"/>
            <a:endCxn id="101" idx="1"/>
          </p:cNvCxnSpPr>
          <p:nvPr/>
        </p:nvCxnSpPr>
        <p:spPr>
          <a:xfrm>
            <a:off x="686700" y="1966575"/>
            <a:ext cx="91830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38911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616250" y="124707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Agrupamento lógico de documentos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exige esquema ou que os documentos tenham a mesma estrutura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672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616250" y="1541300"/>
            <a:ext cx="80169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nomes das coleções devem seguir algumas regras: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Devem começar com uma letra ou um underscore (_).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 conter letras, números ou underscores.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podem ser vazios.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podem ter mais de 64 bytes de comprimento.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Características: 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67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 básicos dos bancos de dados não relacionais	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Visão geral dos tipos de NoSQL: Key-Value, Document, Column, Graph				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616250" y="1541300"/>
            <a:ext cx="80169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armazenados em documentos BSON (Binary JSON), que são estruturas flexíveis e semiestruturadas.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Cada documento possui um identificador único chamado "_id"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composto por pares de chaves e valores.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Documentos: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972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616250" y="1541300"/>
            <a:ext cx="80169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Tamanho máximo: Cada documento no MongoDB pode ter um tamanho máximo de 16 MB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Aninhamento de documentos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 na evolução do esquema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Documentos: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1291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616250" y="1541300"/>
            <a:ext cx="8016900" cy="2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ObjectId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 Simples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317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616250" y="1541300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 Embutido (Embedded Document)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Referência (Reference)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GeoJSON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 Complexas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329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616250" y="1541300"/>
            <a:ext cx="80169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_id: ObjectId(“”),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“nome_campo”: “valor_campo”,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um documento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269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616250" y="1541300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https://jsonformatter.curiousconcept.com/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da estrutura do Usuário e Destinos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231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https://www.mongodb.com/docs/manual/reference/bson-types/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https://www.mongodb.com/docs/manual/reference/geojson/#std-label-geojson-point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9072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Estratégias de modelagem de dados eficientes e escaláveis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4402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14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modelagem de dados no MongoDB deve ser orientada pelas consultas que serão realizadas com mais frequência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orientada por consultas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335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3550" y="17447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 MongoDB, é comum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denormalizar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os dados para evitar operações de junção (join) custosas. Isso significa que os dados relacionados podem ser armazenados juntos em um único documento, em vez de serem distribuídos em várias coleções.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Documents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7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MongoDB: Configuração no Atlas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Modelagem de dados usando documentos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Operações CRUD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Lógicos e de comparação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Projeção, ordenação, limitação e paginação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3550" y="17447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 MongoDB, é comum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denormalizar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os dados para evitar operações de junção (join) custosas. Isso significa que os dados relacionados podem ser armazenados juntos em um único documento, em vez de serem distribuídos em várias coleções.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Documents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6317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3550" y="1744775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https://jsonformatter.curiousconcept.com/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Modelar usuário com estratégia desnormalizada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559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3550" y="1311125"/>
            <a:ext cx="80169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aninhados são específicos para o documento pai.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aninhados são sempre acessados juntamente com o documento pai.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cardinalidade do relacionamento é um-para-muitos (um usuário pode ter várias reservas).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807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3550" y="131112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 os dados aninhados precisarem ser consultados e atualizados independentemente do documento pai, é mais adequado utilizar coleções separadas.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NÃO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6356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16250" y="1541300"/>
            <a:ext cx="8016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 de relacionar os documentos entre si.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78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3550" y="1744775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https://jsonformatter.curiousconcept.com/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Modelar usuário com estratégia de referência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6657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3550" y="1311125"/>
            <a:ext cx="80169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têm seu próprio significado e podem ser acessados independentemente do documento pai.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têm uma cardinalidade mais alta (por exemplo, vários usuários podem ter reservas).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052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3550" y="131112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 os dados aninhados precisarem ser consultados e atualizados independentemente do documento pai, é mais adequado utilizar coleções separadas.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NÃO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6257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https://www.luiztools.com.br/post/padroes-para-modelagem-de-dados-documentos-em-mongodb/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3136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Operações no MongoDB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93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Redis	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Operações Basicas no Redis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https://www.mongodb.com/docs/compass/master/install/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 do Compass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1748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3550" y="1744775"/>
            <a:ext cx="80169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{{nome_do_banco}}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Enquanto o database não tiver uma collection ele não será apresentado na lista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 DataBase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5543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db.createCollection("usuarios")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db.createCollection("destinos")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uma collection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35154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3550" y="1744775"/>
            <a:ext cx="801690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db.usuarios.insertOne({ 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db.usuarios.insertMany([{ }]);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Inserindo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7076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3550" y="17447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db.usuarios.find({})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db.usuarios.findOne({});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db.usuarios.findOneAndUpdate({ }, {});</a:t>
            </a: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db.usuarios.findOneAndDelete({});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392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3550" y="174477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db.usuarios.updateOne()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db.usuarios.updateMany()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db.usuarios.replaceOne()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Atualizando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3754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3550" y="1470875"/>
            <a:ext cx="8016900" cy="2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$inc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$push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$set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$unset</a:t>
            </a: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$rename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https://www.mongodb.com/docs/manual/reference/operator/update/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de Update 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4582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3550" y="1470875"/>
            <a:ext cx="8016900" cy="14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db.usuarios.deleteOne({ 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db.usuarios.deleteMany({ 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Excluindo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5740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https://github.com/pamelaborges/dio-db-nosql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8268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927250"/>
            <a:ext cx="80169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https://www.mongodb.com/docs/manual/reference/method/db.collection.find/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https://www.mongodb.com/docs/manual/reference/method/db.collection.findAndModify/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https://www.mongodb.com/docs/manual/reference/method/db.collection.findOne/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https://www.mongodb.com/docs/v6.0/tutorial/insert-documents/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58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básicos dos bancos de dados não relacionais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1692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simples: Operadores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911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Realizar consultas baseadas em um valor específico para um campo.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db.usuarios.find({ “endereco.cidade”: "São Paulo" })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Igualdade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8740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541300"/>
            <a:ext cx="80169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Realizar consultas baseadas em um valor específico para um campo.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$and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$or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$not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Lógicos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8557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541300"/>
            <a:ext cx="80169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$eq: ==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$ne: !=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$gt: &gt;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$gte: &gt;=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$lt: &lt;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$lte: &lt;=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$in: []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$nin: []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Comparação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7267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3550" y="1744775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quais campos devem ser retornados em uma consulta.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4775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3550" y="1744775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Ordenar os resultados de uma consulta com base em um ou mais campos.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6960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Limitar o número de documentos retornados em uma consulta.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6430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db.usuarios.find().skip(10).limit(5)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Paginação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8011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https://github.com/pamelaborges/dio-db-nosql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2856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927250"/>
            <a:ext cx="8016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https://www.mongodb.com/docs/manual/reference/operator/query/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320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657700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Termo correto: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NOT Only SQL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seguem modelo de tabelas e relacionamentos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Projetados para lidar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alto volume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alta escalabilidade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na estrutura de dados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Eles são amplamente utilizados em cenários onde a consistência imediata dos dados não é crítica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Banco de Dados não relacional?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488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Breve apresentação do Redis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90611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Redis é um sistema de armazenamento de dados em memória de alto desempenho.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Redis?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437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541300"/>
            <a:ext cx="8016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Armazenamento em Memória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de Dados Versátil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Operações Atômicas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Cache de Alto Desempenho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Pub/Sub (Publicação/Assinatura)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Características do Redis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7303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541300"/>
            <a:ext cx="8016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Cache de Dados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Filas de Mensagens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Contagem de Acessos e Estatísticas em Tempo Real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Sessões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Cache de Resultados de Consultas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Utilizações do Redis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9788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616250" y="1541300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KEYS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INCR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Comandos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5524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16250" y="1541300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https://try.redis.io/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0671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927250"/>
            <a:ext cx="8016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https://redis.io/docs/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0690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https://web.dio.me/articles</a:t>
            </a:r>
            <a:endParaRPr sz="24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894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6"/>
          <p:cNvGraphicFramePr/>
          <p:nvPr/>
        </p:nvGraphicFramePr>
        <p:xfrm>
          <a:off x="952500" y="1619250"/>
          <a:ext cx="7239000" cy="1981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SQL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NoSQL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Modelo de dados fixo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Modelo de dados flexivel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Escalabilidade vertical (hardware)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Escalabilidade horizontal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Transações ACID 100%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Transações ACID ausentes total ou parcial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LInguagem de consulta SQL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Cada SGBD tem sua própria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55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8D6E7C-245F-4777-8B3C-F1A5900846F2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A453C835-45EA-49BA-AE40-52C7D72A13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60DFEC-A791-450E-AAF5-8D164A1504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2601</Words>
  <Application>Microsoft Office PowerPoint</Application>
  <PresentationFormat>Apresentação na tela (16:9)</PresentationFormat>
  <Paragraphs>403</Paragraphs>
  <Slides>87</Slides>
  <Notes>87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87</vt:i4>
      </vt:variant>
    </vt:vector>
  </HeadingPairs>
  <TitlesOfParts>
    <vt:vector size="88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renato.local</dc:creator>
  <cp:lastModifiedBy>Renato Seabra</cp:lastModifiedBy>
  <cp:revision>2</cp:revision>
  <dcterms:modified xsi:type="dcterms:W3CDTF">2024-05-13T12:06:39Z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