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412" r:id="rId2"/>
    <p:sldId id="413" r:id="rId3"/>
    <p:sldId id="411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81AE"/>
    <a:srgbClr val="85BF61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805" autoAdjust="0"/>
  </p:normalViewPr>
  <p:slideViewPr>
    <p:cSldViewPr snapToGrid="0">
      <p:cViewPr varScale="1">
        <p:scale>
          <a:sx n="100" d="100"/>
          <a:sy n="100" d="100"/>
        </p:scale>
        <p:origin x="42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2FFC4B-41E9-450E-B603-A71947AE0F67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BC2344-6716-43DB-9B23-380F07E3B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2024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 vectors -</a:t>
            </a:r>
            <a:r>
              <a:rPr lang="en-US" dirty="0">
                <a:sym typeface="Wingdings" panose="05000000000000000000" pitchFamily="2" charset="2"/>
              </a:rPr>
              <a:t> 1024 elements each.</a:t>
            </a:r>
          </a:p>
          <a:p>
            <a:r>
              <a:rPr lang="en-US" dirty="0">
                <a:sym typeface="Wingdings" panose="05000000000000000000" pitchFamily="2" charset="2"/>
              </a:rPr>
              <a:t>The best way is to assign each element calculation to a different cores.</a:t>
            </a:r>
          </a:p>
          <a:p>
            <a:r>
              <a:rPr lang="en-US" dirty="0">
                <a:sym typeface="Wingdings" panose="05000000000000000000" pitchFamily="2" charset="2"/>
              </a:rPr>
              <a:t>Problem1: we can’t find 1024 cores in one box. For example, in one SM, we can find only 64 cores.</a:t>
            </a:r>
          </a:p>
          <a:p>
            <a:r>
              <a:rPr lang="en-US" dirty="0">
                <a:sym typeface="Wingdings" panose="05000000000000000000" pitchFamily="2" charset="2"/>
              </a:rPr>
              <a:t>Solution1: we divide the 1024 elements into some groups (blocks) in which each consists of number of elements = available cores in each SM.</a:t>
            </a:r>
          </a:p>
          <a:p>
            <a:r>
              <a:rPr lang="en-US" dirty="0">
                <a:sym typeface="Wingdings" panose="05000000000000000000" pitchFamily="2" charset="2"/>
              </a:rPr>
              <a:t>Problem2: what happens when we don’t divide our vectors into smaller units ?</a:t>
            </a:r>
          </a:p>
          <a:p>
            <a:r>
              <a:rPr lang="en-US" dirty="0">
                <a:sym typeface="Wingdings" panose="05000000000000000000" pitchFamily="2" charset="2"/>
              </a:rPr>
              <a:t>answer:2: each core of the 128 cores in the SM will execute many elements not one.</a:t>
            </a:r>
            <a:endParaRPr lang="en-US" dirty="0"/>
          </a:p>
          <a:p>
            <a:r>
              <a:rPr lang="en-US" dirty="0"/>
              <a:t>Using 1 block and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Start with 1024 threads.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Using two blocks 128 threads each: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BC2344-6716-43DB-9B23-380F07E3BFE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2843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 vectors -</a:t>
            </a:r>
            <a:r>
              <a:rPr lang="en-US" dirty="0">
                <a:sym typeface="Wingdings" panose="05000000000000000000" pitchFamily="2" charset="2"/>
              </a:rPr>
              <a:t> 1024 elements each.</a:t>
            </a:r>
          </a:p>
          <a:p>
            <a:r>
              <a:rPr lang="en-US" dirty="0">
                <a:sym typeface="Wingdings" panose="05000000000000000000" pitchFamily="2" charset="2"/>
              </a:rPr>
              <a:t>The best way is to assign each element calculation to a different cores.</a:t>
            </a:r>
          </a:p>
          <a:p>
            <a:r>
              <a:rPr lang="en-US" dirty="0">
                <a:sym typeface="Wingdings" panose="05000000000000000000" pitchFamily="2" charset="2"/>
              </a:rPr>
              <a:t>Problem1: we can’t find 1024 cores in one box. For example, in one SM, we can find only 64 cores.</a:t>
            </a:r>
          </a:p>
          <a:p>
            <a:r>
              <a:rPr lang="en-US" dirty="0">
                <a:sym typeface="Wingdings" panose="05000000000000000000" pitchFamily="2" charset="2"/>
              </a:rPr>
              <a:t>Solution1: we divide the 1024 elements into some groups (blocks) in which each consists of number of elements = available cores in each SM.</a:t>
            </a:r>
          </a:p>
          <a:p>
            <a:r>
              <a:rPr lang="en-US" dirty="0">
                <a:sym typeface="Wingdings" panose="05000000000000000000" pitchFamily="2" charset="2"/>
              </a:rPr>
              <a:t>Problem2: what happens when we don’t divide our vectors into smaller units ?</a:t>
            </a:r>
          </a:p>
          <a:p>
            <a:r>
              <a:rPr lang="en-US" dirty="0">
                <a:sym typeface="Wingdings" panose="05000000000000000000" pitchFamily="2" charset="2"/>
              </a:rPr>
              <a:t>answer:2: each core of the 128 cores in the SM will execute many elements not one.</a:t>
            </a:r>
            <a:endParaRPr lang="en-US" dirty="0"/>
          </a:p>
          <a:p>
            <a:r>
              <a:rPr lang="en-US" dirty="0"/>
              <a:t>Using 1 block and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Start with 1024 threads.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Using two blocks 128 threads each: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BC2344-6716-43DB-9B23-380F07E3BFE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3399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3 vectors -</a:t>
            </a:r>
            <a:r>
              <a:rPr lang="en-US">
                <a:sym typeface="Wingdings" panose="05000000000000000000" pitchFamily="2" charset="2"/>
              </a:rPr>
              <a:t> 1024 elements each.</a:t>
            </a:r>
          </a:p>
          <a:p>
            <a:r>
              <a:rPr lang="en-US">
                <a:sym typeface="Wingdings" panose="05000000000000000000" pitchFamily="2" charset="2"/>
              </a:rPr>
              <a:t>The best way is to assign each element calculation to a different cores.</a:t>
            </a:r>
          </a:p>
          <a:p>
            <a:r>
              <a:rPr lang="en-US">
                <a:sym typeface="Wingdings" panose="05000000000000000000" pitchFamily="2" charset="2"/>
              </a:rPr>
              <a:t>Problem1: we can’t find 1024 cores in one box. For example, in one SM, we can find only 64 cores.</a:t>
            </a:r>
          </a:p>
          <a:p>
            <a:r>
              <a:rPr lang="en-US">
                <a:sym typeface="Wingdings" panose="05000000000000000000" pitchFamily="2" charset="2"/>
              </a:rPr>
              <a:t>Solution1: we divide the 1024 elements into some groups (blocks) in which each consists of number of elements = available cores in each SM.</a:t>
            </a:r>
          </a:p>
          <a:p>
            <a:r>
              <a:rPr lang="en-US">
                <a:sym typeface="Wingdings" panose="05000000000000000000" pitchFamily="2" charset="2"/>
              </a:rPr>
              <a:t>Problem2: what happens when we don’t divide our vectors into smaller units ?</a:t>
            </a:r>
          </a:p>
          <a:p>
            <a:r>
              <a:rPr lang="en-US">
                <a:sym typeface="Wingdings" panose="05000000000000000000" pitchFamily="2" charset="2"/>
              </a:rPr>
              <a:t>answer:2: each core of the 128 cores in the SM will execute many elements not one.</a:t>
            </a:r>
            <a:endParaRPr lang="en-US"/>
          </a:p>
          <a:p>
            <a:r>
              <a:rPr lang="en-US"/>
              <a:t>Using 1 block and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Start with 1024 threads.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/>
          </a:p>
          <a:p>
            <a:pPr marL="0" indent="0">
              <a:buFont typeface="Arial" panose="020B0604020202020204" pitchFamily="34" charset="0"/>
              <a:buNone/>
            </a:pPr>
            <a:endParaRPr lang="en-US"/>
          </a:p>
          <a:p>
            <a:pPr marL="0" indent="0">
              <a:buFont typeface="Arial" panose="020B0604020202020204" pitchFamily="34" charset="0"/>
              <a:buNone/>
            </a:pPr>
            <a:endParaRPr lang="en-US"/>
          </a:p>
          <a:p>
            <a:pPr marL="0" indent="0">
              <a:buFont typeface="Arial" panose="020B0604020202020204" pitchFamily="34" charset="0"/>
              <a:buNone/>
            </a:pPr>
            <a:endParaRPr lang="en-US"/>
          </a:p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Using two blocks 128 threads each: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BC2344-6716-43DB-9B23-380F07E3BFE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3382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DFFE5-5CE9-4F41-98BE-3C4A41E8B26D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ECBDC-7D1F-44F1-97EB-7B643D374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814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DFFE5-5CE9-4F41-98BE-3C4A41E8B26D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ECBDC-7D1F-44F1-97EB-7B643D374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026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DFFE5-5CE9-4F41-98BE-3C4A41E8B26D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ECBDC-7D1F-44F1-97EB-7B643D374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095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DFFE5-5CE9-4F41-98BE-3C4A41E8B26D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ECBDC-7D1F-44F1-97EB-7B643D374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590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DFFE5-5CE9-4F41-98BE-3C4A41E8B26D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ECBDC-7D1F-44F1-97EB-7B643D374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21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DFFE5-5CE9-4F41-98BE-3C4A41E8B26D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ECBDC-7D1F-44F1-97EB-7B643D374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002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DFFE5-5CE9-4F41-98BE-3C4A41E8B26D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ECBDC-7D1F-44F1-97EB-7B643D374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765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DFFE5-5CE9-4F41-98BE-3C4A41E8B26D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ECBDC-7D1F-44F1-97EB-7B643D374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171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DFFE5-5CE9-4F41-98BE-3C4A41E8B26D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ECBDC-7D1F-44F1-97EB-7B643D374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736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DFFE5-5CE9-4F41-98BE-3C4A41E8B26D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ECBDC-7D1F-44F1-97EB-7B643D374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926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DFFE5-5CE9-4F41-98BE-3C4A41E8B26D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ECBDC-7D1F-44F1-97EB-7B643D374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152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DDFFE5-5CE9-4F41-98BE-3C4A41E8B26D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9ECBDC-7D1F-44F1-97EB-7B643D374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414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4E791-165F-344E-BF0E-59CD826800BF}" type="slidenum">
              <a:rPr lang="en-US" smtClean="0"/>
              <a:pPr/>
              <a:t>1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0" y="811530"/>
            <a:ext cx="12192000" cy="1039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0" y="94848"/>
            <a:ext cx="10860345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3600" dirty="0">
                <a:latin typeface="Times New Roman"/>
                <a:cs typeface="Times New Roman"/>
              </a:rPr>
              <a:t>Nsight compute metrics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EE31FB86-3EDE-1E69-4396-2DB811B509A8}"/>
              </a:ext>
            </a:extLst>
          </p:cNvPr>
          <p:cNvSpPr txBox="1">
            <a:spLocks/>
          </p:cNvSpPr>
          <p:nvPr/>
        </p:nvSpPr>
        <p:spPr>
          <a:xfrm>
            <a:off x="45658" y="1508325"/>
            <a:ext cx="11555730" cy="6463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Clr>
                <a:srgbClr val="00B050"/>
              </a:buClr>
            </a:pPr>
            <a:r>
              <a:rPr lang="en-US" dirty="0"/>
              <a:t>Collecting a Single Metric (</a:t>
            </a:r>
            <a:r>
              <a:rPr lang="en-US" dirty="0" err="1"/>
              <a:t>nv</a:t>
            </a:r>
            <a:r>
              <a:rPr lang="en-US" dirty="0"/>
              <a:t>-</a:t>
            </a:r>
            <a:r>
              <a:rPr lang="en-US" dirty="0" err="1"/>
              <a:t>nsight</a:t>
            </a:r>
            <a:r>
              <a:rPr lang="en-US" dirty="0"/>
              <a:t>-cu-cli or </a:t>
            </a:r>
            <a:r>
              <a:rPr lang="en-US" dirty="0" err="1"/>
              <a:t>ncu</a:t>
            </a:r>
            <a:r>
              <a:rPr lang="en-US" dirty="0"/>
              <a:t>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050457-C4FE-2981-938A-795075354BA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9260" b="14119"/>
          <a:stretch/>
        </p:blipFill>
        <p:spPr>
          <a:xfrm>
            <a:off x="817820" y="2198817"/>
            <a:ext cx="6612557" cy="446626"/>
          </a:xfrm>
          <a:prstGeom prst="rect">
            <a:avLst/>
          </a:prstGeom>
        </p:spPr>
      </p:pic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184747E1-074D-4AAE-B92F-22854577F5A5}"/>
              </a:ext>
            </a:extLst>
          </p:cNvPr>
          <p:cNvSpPr txBox="1">
            <a:spLocks/>
          </p:cNvSpPr>
          <p:nvPr/>
        </p:nvSpPr>
        <p:spPr>
          <a:xfrm>
            <a:off x="84363" y="2577964"/>
            <a:ext cx="11555730" cy="6463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Clr>
                <a:srgbClr val="00B050"/>
              </a:buClr>
            </a:pPr>
            <a:r>
              <a:rPr lang="en-US" dirty="0"/>
              <a:t>Collecting Multiple Metrics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7EE402B-46ED-4BF5-1A93-622054EDE632}"/>
              </a:ext>
            </a:extLst>
          </p:cNvPr>
          <p:cNvGrpSpPr/>
          <p:nvPr/>
        </p:nvGrpSpPr>
        <p:grpSpPr>
          <a:xfrm>
            <a:off x="817820" y="3284095"/>
            <a:ext cx="10556359" cy="516292"/>
            <a:chOff x="423306" y="3238483"/>
            <a:chExt cx="8938026" cy="381033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0B77C123-7125-354F-05B8-49C1A51F918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3306" y="3238483"/>
              <a:ext cx="6923370" cy="381033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4E71DF27-FF9F-C2FB-E811-67BFC500DA6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346676" y="3238483"/>
              <a:ext cx="2014656" cy="381033"/>
            </a:xfrm>
            <a:prstGeom prst="rect">
              <a:avLst/>
            </a:prstGeom>
          </p:spPr>
        </p:pic>
      </p:grp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F62B3B56-DDC6-AA4F-D1B2-8A78221A756C}"/>
              </a:ext>
            </a:extLst>
          </p:cNvPr>
          <p:cNvSpPr txBox="1">
            <a:spLocks/>
          </p:cNvSpPr>
          <p:nvPr/>
        </p:nvSpPr>
        <p:spPr>
          <a:xfrm>
            <a:off x="84363" y="3812573"/>
            <a:ext cx="11555730" cy="6463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Clr>
                <a:srgbClr val="00B050"/>
              </a:buClr>
            </a:pPr>
            <a:r>
              <a:rPr lang="en-US" dirty="0"/>
              <a:t>Exporting Metrics to a CSV File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E468C15-145B-A670-01BA-C716D361644A}"/>
              </a:ext>
            </a:extLst>
          </p:cNvPr>
          <p:cNvGrpSpPr/>
          <p:nvPr/>
        </p:nvGrpSpPr>
        <p:grpSpPr>
          <a:xfrm>
            <a:off x="772714" y="4501167"/>
            <a:ext cx="9723351" cy="577078"/>
            <a:chOff x="881754" y="4780489"/>
            <a:chExt cx="6307336" cy="388654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44046325-5A5C-FFFE-D5E7-1578A17E906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81754" y="4780489"/>
              <a:ext cx="3219729" cy="388654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A2ED2699-D738-2E5F-0F27-A8C055C2126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095102" y="4780489"/>
              <a:ext cx="3093988" cy="369602"/>
            </a:xfrm>
            <a:prstGeom prst="rect">
              <a:avLst/>
            </a:prstGeom>
          </p:spPr>
        </p:pic>
      </p:grpSp>
      <p:sp>
        <p:nvSpPr>
          <p:cNvPr id="2" name="Content Placeholder 3">
            <a:extLst>
              <a:ext uri="{FF2B5EF4-FFF2-40B4-BE49-F238E27FC236}">
                <a16:creationId xmlns:a16="http://schemas.microsoft.com/office/drawing/2014/main" id="{AE974A1E-85F9-D5A1-E026-8625D36D51BD}"/>
              </a:ext>
            </a:extLst>
          </p:cNvPr>
          <p:cNvSpPr txBox="1">
            <a:spLocks/>
          </p:cNvSpPr>
          <p:nvPr/>
        </p:nvSpPr>
        <p:spPr>
          <a:xfrm>
            <a:off x="45658" y="5034996"/>
            <a:ext cx="11555730" cy="6463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Clr>
                <a:srgbClr val="00B050"/>
              </a:buClr>
            </a:pPr>
            <a:r>
              <a:rPr lang="en-US" dirty="0"/>
              <a:t>Advanced Metric Collection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66C906B-58A1-0FA3-2EE8-C5CCB42009B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2714" y="5669485"/>
            <a:ext cx="7138102" cy="445047"/>
          </a:xfrm>
          <a:prstGeom prst="rect">
            <a:avLst/>
          </a:prstGeom>
        </p:spPr>
      </p:pic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0161EB60-679D-1E95-CE57-CEBE180B06BD}"/>
              </a:ext>
            </a:extLst>
          </p:cNvPr>
          <p:cNvSpPr txBox="1">
            <a:spLocks/>
          </p:cNvSpPr>
          <p:nvPr/>
        </p:nvSpPr>
        <p:spPr>
          <a:xfrm>
            <a:off x="45658" y="6116821"/>
            <a:ext cx="11555730" cy="6463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Clr>
                <a:srgbClr val="00B050"/>
              </a:buClr>
            </a:pPr>
            <a:r>
              <a:rPr lang="en-US" dirty="0"/>
              <a:t>Collect all metrics :!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C73E3EB7-3503-9974-A9B8-0BBE66F8B1B8}"/>
              </a:ext>
            </a:extLst>
          </p:cNvPr>
          <p:cNvSpPr txBox="1">
            <a:spLocks/>
          </p:cNvSpPr>
          <p:nvPr/>
        </p:nvSpPr>
        <p:spPr>
          <a:xfrm>
            <a:off x="0" y="841957"/>
            <a:ext cx="11555730" cy="6463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Clr>
                <a:srgbClr val="00B050"/>
              </a:buClr>
            </a:pPr>
            <a:r>
              <a:rPr lang="en-US" dirty="0">
                <a:solidFill>
                  <a:srgbClr val="FF0000"/>
                </a:solidFill>
              </a:rPr>
              <a:t>Metrics and section !</a:t>
            </a:r>
          </a:p>
        </p:txBody>
      </p:sp>
    </p:spTree>
    <p:extLst>
      <p:ext uri="{BB962C8B-B14F-4D97-AF65-F5344CB8AC3E}">
        <p14:creationId xmlns:p14="http://schemas.microsoft.com/office/powerpoint/2010/main" val="1497184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 flipV="1">
            <a:off x="0" y="811530"/>
            <a:ext cx="12192000" cy="1039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0" y="94848"/>
            <a:ext cx="10860345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3600" dirty="0">
                <a:latin typeface="Times New Roman"/>
                <a:cs typeface="Times New Roman"/>
              </a:rPr>
              <a:t>Nsight compute metrics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EE31FB86-3EDE-1E69-4396-2DB811B509A8}"/>
              </a:ext>
            </a:extLst>
          </p:cNvPr>
          <p:cNvSpPr txBox="1">
            <a:spLocks/>
          </p:cNvSpPr>
          <p:nvPr/>
        </p:nvSpPr>
        <p:spPr>
          <a:xfrm>
            <a:off x="45658" y="811530"/>
            <a:ext cx="11555730" cy="6463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Clr>
                <a:srgbClr val="00B050"/>
              </a:buClr>
            </a:pPr>
            <a:r>
              <a:rPr lang="en-US" dirty="0"/>
              <a:t>Min: (per </a:t>
            </a:r>
            <a:r>
              <a:rPr lang="en-US" dirty="0" err="1"/>
              <a:t>sm</a:t>
            </a:r>
            <a:r>
              <a:rPr lang="en-US" dirty="0"/>
              <a:t>, we are looking for the minimum bank conflicts)</a:t>
            </a:r>
          </a:p>
          <a:p>
            <a:pPr>
              <a:lnSpc>
                <a:spcPct val="150000"/>
              </a:lnSpc>
              <a:buClr>
                <a:srgbClr val="00B050"/>
              </a:buClr>
            </a:pPr>
            <a:r>
              <a:rPr lang="en-US" dirty="0"/>
              <a:t>Max: per </a:t>
            </a:r>
            <a:r>
              <a:rPr lang="en-US" dirty="0" err="1"/>
              <a:t>sm</a:t>
            </a:r>
            <a:r>
              <a:rPr lang="en-US" dirty="0"/>
              <a:t>, maximum number of bank conflicts</a:t>
            </a:r>
          </a:p>
          <a:p>
            <a:pPr>
              <a:lnSpc>
                <a:spcPct val="150000"/>
              </a:lnSpc>
              <a:buClr>
                <a:srgbClr val="00B050"/>
              </a:buClr>
            </a:pPr>
            <a:r>
              <a:rPr lang="en-US" dirty="0"/>
              <a:t>Avg: per </a:t>
            </a:r>
            <a:r>
              <a:rPr lang="en-US" dirty="0" err="1"/>
              <a:t>sm</a:t>
            </a:r>
            <a:r>
              <a:rPr lang="en-US" dirty="0"/>
              <a:t>, it provides the average across all </a:t>
            </a:r>
            <a:r>
              <a:rPr lang="en-US" dirty="0" err="1"/>
              <a:t>sms</a:t>
            </a:r>
            <a:endParaRPr lang="en-US" dirty="0"/>
          </a:p>
          <a:p>
            <a:pPr>
              <a:lnSpc>
                <a:spcPct val="150000"/>
              </a:lnSpc>
              <a:buClr>
                <a:srgbClr val="00B050"/>
              </a:buClr>
            </a:pPr>
            <a:r>
              <a:rPr lang="en-US" dirty="0"/>
              <a:t>.sum: per </a:t>
            </a:r>
            <a:r>
              <a:rPr lang="en-US" dirty="0" err="1"/>
              <a:t>Gpu</a:t>
            </a:r>
            <a:endParaRPr lang="en-US" dirty="0"/>
          </a:p>
          <a:p>
            <a:pPr>
              <a:lnSpc>
                <a:spcPct val="150000"/>
              </a:lnSpc>
              <a:buClr>
                <a:srgbClr val="00B050"/>
              </a:buClr>
            </a:pPr>
            <a:r>
              <a:rPr lang="en-US" dirty="0"/>
              <a:t>l1tex__t_sector_hit_rate.pct </a:t>
            </a:r>
          </a:p>
        </p:txBody>
      </p:sp>
    </p:spTree>
    <p:extLst>
      <p:ext uri="{BB962C8B-B14F-4D97-AF65-F5344CB8AC3E}">
        <p14:creationId xmlns:p14="http://schemas.microsoft.com/office/powerpoint/2010/main" val="27767000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4E791-165F-344E-BF0E-59CD826800BF}" type="slidenum">
              <a:rPr lang="en-US" smtClean="0"/>
              <a:pPr/>
              <a:t>3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0" y="811530"/>
            <a:ext cx="12192000" cy="1039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606690" y="2621136"/>
            <a:ext cx="3948878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/>
                <a:cs typeface="Times New Roman"/>
              </a:rPr>
              <a:t>Hamdy Abdelkhalik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EE31FB86-3EDE-1E69-4396-2DB811B509A8}"/>
              </a:ext>
            </a:extLst>
          </p:cNvPr>
          <p:cNvSpPr txBox="1">
            <a:spLocks/>
          </p:cNvSpPr>
          <p:nvPr/>
        </p:nvSpPr>
        <p:spPr>
          <a:xfrm>
            <a:off x="171449" y="1037363"/>
            <a:ext cx="11555730" cy="54836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50000"/>
              </a:lnSpc>
              <a:buClr>
                <a:srgbClr val="00B050"/>
              </a:buClr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371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631</TotalTime>
  <Words>470</Words>
  <Application>Microsoft Office PowerPoint</Application>
  <PresentationFormat>Widescreen</PresentationFormat>
  <Paragraphs>58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Hamdy Sultan</dc:creator>
  <cp:lastModifiedBy>hamdy soltan</cp:lastModifiedBy>
  <cp:revision>6</cp:revision>
  <dcterms:created xsi:type="dcterms:W3CDTF">2021-09-24T17:33:42Z</dcterms:created>
  <dcterms:modified xsi:type="dcterms:W3CDTF">2024-10-06T05:41:27Z</dcterms:modified>
</cp:coreProperties>
</file>