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5" r:id="rId4"/>
    <p:sldId id="261" r:id="rId5"/>
    <p:sldId id="263" r:id="rId6"/>
    <p:sldId id="262" r:id="rId7"/>
    <p:sldId id="264" r:id="rId8"/>
    <p:sldId id="266" r:id="rId9"/>
    <p:sldId id="270" r:id="rId10"/>
    <p:sldId id="285" r:id="rId11"/>
    <p:sldId id="268" r:id="rId12"/>
    <p:sldId id="269" r:id="rId13"/>
    <p:sldId id="271" r:id="rId14"/>
    <p:sldId id="276" r:id="rId15"/>
    <p:sldId id="277" r:id="rId16"/>
    <p:sldId id="278" r:id="rId17"/>
    <p:sldId id="267" r:id="rId18"/>
    <p:sldId id="279" r:id="rId19"/>
    <p:sldId id="280" r:id="rId20"/>
    <p:sldId id="259" r:id="rId21"/>
    <p:sldId id="284" r:id="rId22"/>
    <p:sldId id="275" r:id="rId23"/>
    <p:sldId id="273" r:id="rId24"/>
    <p:sldId id="282" r:id="rId25"/>
    <p:sldId id="283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86DC5-133C-41F2-B854-563B9599BBFC}" type="datetimeFigureOut">
              <a:rPr lang="ru-RU" smtClean="0"/>
              <a:t>13.05.2020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44208-0265-4322-8710-59EFFCBFE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4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2739A-F188-49EE-BA9B-116219FE2F71}" type="datetime1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91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63C2-D68B-40BB-9B19-864262FE305E}" type="datetime1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A9250-0DAC-43D4-9721-EA2D9FEBAEF1}" type="datetime1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49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ED09-53F3-4A31-8361-60C7CBDA6140}" type="datetime1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78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DD5F4-91C8-47C7-9EF3-20ECF2391395}" type="datetime1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89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C3F8-22C5-4F1C-96DE-D9B89AEF1DA2}" type="datetime1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21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36F0-C795-4D58-BA37-155C6C3EDE4F}" type="datetime1">
              <a:rPr lang="ru-RU" smtClean="0"/>
              <a:t>13.05.2020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68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2C05-7BE7-418C-BDA9-E08579AF981A}" type="datetime1">
              <a:rPr lang="ru-RU" smtClean="0"/>
              <a:t>13.05.2020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04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0E79-FF60-405C-8303-6FE9924DA59A}" type="datetime1">
              <a:rPr lang="ru-RU" smtClean="0"/>
              <a:t>13.05.2020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94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1FEC-015B-4544-872D-5DCA4A521EB1}" type="datetime1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1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FED8-A967-437F-B2CB-B783BE9CED33}" type="datetime1">
              <a:rPr lang="ru-RU" smtClean="0"/>
              <a:t>13.05.2020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32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781C5-26FE-4BA6-BE01-01CC8E3DCD96}" type="datetime1">
              <a:rPr lang="ru-RU" smtClean="0"/>
              <a:t>13.05.2020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6EDE9-34EA-433C-8CF1-E682C892D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7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00299"/>
            <a:ext cx="9144000" cy="1109663"/>
          </a:xfrm>
        </p:spPr>
        <p:txBody>
          <a:bodyPr/>
          <a:lstStyle/>
          <a:p>
            <a:r>
              <a:rPr lang="ru-RU" b="1" dirty="0" smtClean="0"/>
              <a:t>Алгоритм Тарского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63762"/>
          </a:xfrm>
        </p:spPr>
        <p:txBody>
          <a:bodyPr/>
          <a:lstStyle/>
          <a:p>
            <a:r>
              <a:rPr lang="ru-RU" dirty="0" smtClean="0"/>
              <a:t>Описание и </a:t>
            </a:r>
            <a:r>
              <a:rPr lang="ru-RU" dirty="0" smtClean="0"/>
              <a:t>реализация</a:t>
            </a:r>
          </a:p>
          <a:p>
            <a:endParaRPr lang="ru-RU" dirty="0"/>
          </a:p>
          <a:p>
            <a:r>
              <a:rPr lang="ru-RU" dirty="0" smtClean="0"/>
              <a:t>Докладчик: </a:t>
            </a:r>
            <a:r>
              <a:rPr lang="ru-RU" i="1" dirty="0" smtClean="0"/>
              <a:t>Гибадулин Роман</a:t>
            </a:r>
            <a:endParaRPr lang="ru-RU" i="1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524000" y="35083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Всероссийская молодежная конференция «Путь в науку. Математика»</a:t>
            </a:r>
          </a:p>
          <a:p>
            <a:pPr algn="ctr"/>
            <a:r>
              <a:rPr lang="ru-RU" dirty="0" smtClean="0"/>
              <a:t>Секция: Проблемы разработки и защиты программ и данных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5956300"/>
            <a:ext cx="288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Ярославль, 2020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5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Важно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Многочлены </a:t>
            </a:r>
            <a:r>
              <a:rPr lang="ru-RU" dirty="0"/>
              <a:t>задают непрерывные функции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  <a:p>
            <a:pPr marL="0" indent="0" algn="ctr">
              <a:buNone/>
            </a:pPr>
            <a:r>
              <a:rPr lang="ru-RU" dirty="0"/>
              <a:t>Теорема Коши о нулях непрерывной функции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Теорема 1 (Альфред Тарский)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i="1" dirty="0" smtClean="0"/>
              <a:t>Существует алгоритм, позволяющий по любой формуле языка элементарной алгебры без свободных переменных определять, является ли эта формула истинной.</a:t>
            </a:r>
            <a:endParaRPr lang="ru-RU" sz="32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3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ru-RU" dirty="0" smtClean="0"/>
                  <a:t>Базовый случай 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Составить список всех многочленов, входящих в формулу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Добавить в список многочлен равный производной произведения всех ненулевых многочленов;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Дополнить этот список до насыщенной системы;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Построить таблицу Тарского;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Вычислить логические значения формулы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для каждого столбца таблицы;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ru-RU" dirty="0" smtClean="0"/>
                  <a:t>, то записываем дизъюнкцию значений,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ru-RU" dirty="0" smtClean="0"/>
                  <a:t> конъюнкцию;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1, 2, 6, 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 smtClean="0"/>
                  <a:t>Построение таблицы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1871358"/>
                  </p:ext>
                </p:extLst>
              </p:nvPr>
            </p:nvGraphicFramePr>
            <p:xfrm>
              <a:off x="2032000" y="4453466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9905962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0441720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7695578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326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0729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60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95239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1871358"/>
                  </p:ext>
                </p:extLst>
              </p:nvPr>
            </p:nvGraphicFramePr>
            <p:xfrm>
              <a:off x="2032000" y="4453466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9905962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0441720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7695578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639" r="-10067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44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326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1639" r="-20022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01639" r="-1006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1639" r="-449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0729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01639" r="-20022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201639" r="-10067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639" r="-44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360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5" t="-301639" r="-20022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301639" r="-1006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1639" r="-44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5239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238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Построение таблицы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1547757"/>
                  </p:ext>
                </p:extLst>
              </p:nvPr>
            </p:nvGraphicFramePr>
            <p:xfrm>
              <a:off x="838200" y="1495425"/>
              <a:ext cx="51054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>
                      <a:extLst>
                        <a:ext uri="{9D8B030D-6E8A-4147-A177-3AD203B41FA5}">
                          <a16:colId xmlns:a16="http://schemas.microsoft.com/office/drawing/2014/main" val="1676127335"/>
                        </a:ext>
                      </a:extLst>
                    </a:gridCol>
                    <a:gridCol w="1701800">
                      <a:extLst>
                        <a:ext uri="{9D8B030D-6E8A-4147-A177-3AD203B41FA5}">
                          <a16:colId xmlns:a16="http://schemas.microsoft.com/office/drawing/2014/main" val="1744491297"/>
                        </a:ext>
                      </a:extLst>
                    </a:gridCol>
                    <a:gridCol w="1701800">
                      <a:extLst>
                        <a:ext uri="{9D8B030D-6E8A-4147-A177-3AD203B41FA5}">
                          <a16:colId xmlns:a16="http://schemas.microsoft.com/office/drawing/2014/main" val="30235106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536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544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2374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9175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528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1547757"/>
                  </p:ext>
                </p:extLst>
              </p:nvPr>
            </p:nvGraphicFramePr>
            <p:xfrm>
              <a:off x="838200" y="1495425"/>
              <a:ext cx="51054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>
                      <a:extLst>
                        <a:ext uri="{9D8B030D-6E8A-4147-A177-3AD203B41FA5}">
                          <a16:colId xmlns:a16="http://schemas.microsoft.com/office/drawing/2014/main" val="1676127335"/>
                        </a:ext>
                      </a:extLst>
                    </a:gridCol>
                    <a:gridCol w="1701800">
                      <a:extLst>
                        <a:ext uri="{9D8B030D-6E8A-4147-A177-3AD203B41FA5}">
                          <a16:colId xmlns:a16="http://schemas.microsoft.com/office/drawing/2014/main" val="1744491297"/>
                        </a:ext>
                      </a:extLst>
                    </a:gridCol>
                    <a:gridCol w="1701800">
                      <a:extLst>
                        <a:ext uri="{9D8B030D-6E8A-4147-A177-3AD203B41FA5}">
                          <a16:colId xmlns:a16="http://schemas.microsoft.com/office/drawing/2014/main" val="30235106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10071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717" t="-1639" r="-1075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536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8" t="-101639" r="-20143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1639" r="-10071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717" t="-101639" r="-107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544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8" t="-201639" r="-20143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1639" r="-10071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717" t="-201639" r="-107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23747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8" t="-301639" r="-20143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1639" r="-10071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717" t="-301639" r="-107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9175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58" t="-401639" r="-20143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1639" r="-1007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0717" t="-401639" r="-107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528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926558"/>
                  </p:ext>
                </p:extLst>
              </p:nvPr>
            </p:nvGraphicFramePr>
            <p:xfrm>
              <a:off x="6248400" y="1495425"/>
              <a:ext cx="51054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6350">
                      <a:extLst>
                        <a:ext uri="{9D8B030D-6E8A-4147-A177-3AD203B41FA5}">
                          <a16:colId xmlns:a16="http://schemas.microsoft.com/office/drawing/2014/main" val="2907455498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508142522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3951053980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21860947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317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1181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7280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5517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4769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2926558"/>
                  </p:ext>
                </p:extLst>
              </p:nvPr>
            </p:nvGraphicFramePr>
            <p:xfrm>
              <a:off x="6248400" y="1495425"/>
              <a:ext cx="51054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6350">
                      <a:extLst>
                        <a:ext uri="{9D8B030D-6E8A-4147-A177-3AD203B41FA5}">
                          <a16:colId xmlns:a16="http://schemas.microsoft.com/office/drawing/2014/main" val="2907455498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508142522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3951053980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21860947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435" t="-1639" r="-20143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14" t="-1639" r="-957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2317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101639" r="-3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435" t="-101639" r="-20143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101639" r="-10047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14" t="-101639" r="-957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1181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201639" r="-3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435" t="-201639" r="-20143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201639" r="-1004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14" t="-201639" r="-95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7280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30163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435" t="-301639" r="-20143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301639" r="-10047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14" t="-301639" r="-95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517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52" t="-40163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435" t="-401639" r="-20143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00476" t="-401639" r="-1004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301914" t="-401639" r="-95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4769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0869853"/>
                  </p:ext>
                </p:extLst>
              </p:nvPr>
            </p:nvGraphicFramePr>
            <p:xfrm>
              <a:off x="838200" y="3760470"/>
              <a:ext cx="51054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6350">
                      <a:extLst>
                        <a:ext uri="{9D8B030D-6E8A-4147-A177-3AD203B41FA5}">
                          <a16:colId xmlns:a16="http://schemas.microsoft.com/office/drawing/2014/main" val="2219536758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3967005510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996817297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30918292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2342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472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9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537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4123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0788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52643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0869853"/>
                  </p:ext>
                </p:extLst>
              </p:nvPr>
            </p:nvGraphicFramePr>
            <p:xfrm>
              <a:off x="838200" y="3760470"/>
              <a:ext cx="51054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76350">
                      <a:extLst>
                        <a:ext uri="{9D8B030D-6E8A-4147-A177-3AD203B41FA5}">
                          <a16:colId xmlns:a16="http://schemas.microsoft.com/office/drawing/2014/main" val="2219536758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3967005510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996817297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30918292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57" t="-1639" r="-201914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435" t="-1639" r="-1435" b="-6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2342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76" t="-101639" r="-30047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57" t="-101639" r="-20191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1639" r="-10095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435" t="-101639" r="-1435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472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76" t="-201639" r="-30047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57" t="-201639" r="-20191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1639" r="-100952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435" t="-201639" r="-1435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9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76" t="-301639" r="-30047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57" t="-301639" r="-20191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01639" r="-10095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435" t="-301639" r="-143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0537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76" t="-401639" r="-3004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57" t="-401639" r="-20191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01639" r="-10095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435" t="-401639" r="-143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41235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0788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76" t="-601639" r="-3004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957" t="-601639" r="-20191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601639" r="-10095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01435" t="-601639" r="-143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52643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64300" y="4391322"/>
                <a:ext cx="50165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300" y="4391322"/>
                <a:ext cx="5016500" cy="923330"/>
              </a:xfrm>
              <a:prstGeom prst="rect">
                <a:avLst/>
              </a:prstGeom>
              <a:blipFill>
                <a:blip r:embed="rId5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30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 (продолжение)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5"/>
                </a:pPr>
                <a:r>
                  <a:rPr lang="ru-RU" dirty="0" smtClean="0"/>
                  <a:t>Вычислим логические значения для каждого из столбцов:</a:t>
                </a:r>
                <a:br>
                  <a:rPr lang="ru-RU" dirty="0" smtClean="0"/>
                </a:b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Л=И,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 Л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И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=И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И 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∨Л=И</m:t>
                    </m:r>
                  </m:oMath>
                </a14:m>
                <a:endParaRPr lang="ru-RU" dirty="0" smtClean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И=И</m:t>
                    </m:r>
                  </m:oMath>
                </a14:m>
                <a:r>
                  <a:rPr lang="ru-RU" dirty="0" smtClean="0"/>
                  <a:t/>
                </a:r>
                <a:br>
                  <a:rPr lang="ru-RU" dirty="0" smtClean="0"/>
                </a:b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Общий случай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sz="3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3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&amp; 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≥0)∨(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=0 &amp; 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600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64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Теорема 2 (Альфред Тарский)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6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i="1" dirty="0" smtClean="0"/>
              <a:t>Существует алгоритм, который по любой формуле языка элементарной алгебры строит эквивалентную бескванторную формулу.</a:t>
            </a:r>
          </a:p>
          <a:p>
            <a:pPr marL="0" indent="0" algn="just">
              <a:buNone/>
            </a:pPr>
            <a:endParaRPr lang="ru-RU" sz="3200" i="1" dirty="0"/>
          </a:p>
          <a:p>
            <a:pPr marL="0" indent="0" algn="just">
              <a:buNone/>
            </a:pPr>
            <a:endParaRPr lang="ru-RU" sz="3200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84250" y="4312950"/>
            <a:ext cx="1022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>
                <a:solidFill>
                  <a:srgbClr val="FF0000"/>
                </a:solidFill>
              </a:rPr>
              <a:t>Элиминация кванторов</a:t>
            </a:r>
          </a:p>
        </p:txBody>
      </p:sp>
    </p:spTree>
    <p:extLst>
      <p:ext uri="{BB962C8B-B14F-4D97-AF65-F5344CB8AC3E}">
        <p14:creationId xmlns:p14="http://schemas.microsoft.com/office/powerpoint/2010/main" val="159991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Core, C# 8.0</a:t>
            </a:r>
          </a:p>
          <a:p>
            <a:r>
              <a:rPr lang="ru-RU" dirty="0" smtClean="0"/>
              <a:t>Базовый случай (минимальное покрытие тестами)</a:t>
            </a:r>
          </a:p>
          <a:p>
            <a:r>
              <a:rPr lang="ru-RU" dirty="0" smtClean="0"/>
              <a:t>«Сложная структура» представления формул – </a:t>
            </a:r>
            <a:br>
              <a:rPr lang="ru-RU" dirty="0" smtClean="0"/>
            </a:br>
            <a:r>
              <a:rPr lang="ru-RU" dirty="0" smtClean="0"/>
              <a:t>простое использование</a:t>
            </a:r>
          </a:p>
          <a:p>
            <a:r>
              <a:rPr lang="ru-RU" dirty="0" smtClean="0"/>
              <a:t>Математический аппарат для общего случая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84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Нерешенные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Система ввода и вывода</a:t>
            </a:r>
          </a:p>
          <a:p>
            <a:r>
              <a:rPr lang="ru-RU" dirty="0" smtClean="0"/>
              <a:t> Пользовательский интерфейс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Насыщение системы в общем случае</a:t>
            </a:r>
          </a:p>
          <a:p>
            <a:r>
              <a:rPr lang="ru-RU" dirty="0" smtClean="0"/>
              <a:t>Оптимизации, эвристики, параллельное программирование…</a:t>
            </a:r>
          </a:p>
          <a:p>
            <a:pPr lvl="1"/>
            <a:r>
              <a:rPr lang="ru-RU" dirty="0" smtClean="0"/>
              <a:t>с точки зрения математики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 точки зрения информатики и программирования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55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Описание алгоритма Тарского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Создание компьютерной программы, </a:t>
            </a:r>
            <a:br>
              <a:rPr lang="ru-RU" dirty="0" smtClean="0"/>
            </a:br>
            <a:r>
              <a:rPr lang="ru-RU" dirty="0" smtClean="0"/>
              <a:t>реализующей алгоритм Тарского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i="1" dirty="0" smtClean="0"/>
              <a:t>Докладчик:</a:t>
            </a:r>
          </a:p>
          <a:p>
            <a:pPr marL="0" indent="0">
              <a:buNone/>
            </a:pPr>
            <a:r>
              <a:rPr lang="ru-RU" sz="2400" dirty="0" smtClean="0"/>
              <a:t>студент группы КБ-41СО </a:t>
            </a:r>
            <a:br>
              <a:rPr lang="ru-RU" sz="2400" dirty="0" smtClean="0"/>
            </a:br>
            <a:r>
              <a:rPr lang="ru-RU" sz="2400" dirty="0" err="1" smtClean="0"/>
              <a:t>ЯрГУ</a:t>
            </a:r>
            <a:r>
              <a:rPr lang="ru-RU" sz="2400" dirty="0" smtClean="0"/>
              <a:t> им П. Г. Демидова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i="1" dirty="0" smtClean="0"/>
              <a:t>Гибадулин Роман Андреевич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i="1" dirty="0" smtClean="0"/>
              <a:t>Научный руководитель:</a:t>
            </a:r>
          </a:p>
          <a:p>
            <a:pPr marL="0" indent="0">
              <a:buNone/>
            </a:pPr>
            <a:r>
              <a:rPr lang="ru-RU" sz="2400" dirty="0" smtClean="0"/>
              <a:t>заведующий кафедрой </a:t>
            </a:r>
            <a:r>
              <a:rPr lang="ru-RU" sz="2400" dirty="0" err="1" smtClean="0"/>
              <a:t>КБиММОИ</a:t>
            </a: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>математического факультета </a:t>
            </a:r>
            <a:r>
              <a:rPr lang="ru-RU" sz="2400" dirty="0" err="1" smtClean="0"/>
              <a:t>ЯрГУ</a:t>
            </a:r>
            <a:r>
              <a:rPr lang="ru-RU" sz="2400" dirty="0" smtClean="0"/>
              <a:t> им. П. Г. Демидова, </a:t>
            </a:r>
            <a:br>
              <a:rPr lang="ru-RU" sz="2400" dirty="0" smtClean="0"/>
            </a:br>
            <a:r>
              <a:rPr lang="ru-RU" sz="2400" dirty="0" smtClean="0"/>
              <a:t>д-р физ.-мат. наук, профессор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 smtClean="0"/>
          </a:p>
          <a:p>
            <a:pPr marL="0" indent="0">
              <a:buNone/>
            </a:pPr>
            <a:r>
              <a:rPr lang="ru-RU" sz="2400" i="1" dirty="0" smtClean="0"/>
              <a:t>Дурнев Валерий Георгиевич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12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552450"/>
            <a:ext cx="80962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23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" y="1765300"/>
            <a:ext cx="5857875" cy="3810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087" y="1930400"/>
            <a:ext cx="54578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628650"/>
            <a:ext cx="104394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25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800098"/>
            <a:ext cx="6397625" cy="51895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2199480"/>
            <a:ext cx="76390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450" y="2277269"/>
            <a:ext cx="6515100" cy="344805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Алгебра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8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Геометрия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0200" y="1825625"/>
            <a:ext cx="4795431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Все высоты любого невырожденного треугольника пересекаются в одной точке.</a:t>
            </a:r>
            <a:endParaRPr lang="en-US" dirty="0" smtClean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631" y="1628056"/>
            <a:ext cx="7218769" cy="472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Геометрия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1300"/>
                <a:ext cx="10515600" cy="46656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&amp;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&amp;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&amp;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&amp;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&amp;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&amp;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</m:t>
                      </m:r>
                    </m:oMath>
                  </m:oMathPara>
                </a14:m>
                <a:r>
                  <a: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1300"/>
                <a:ext cx="10515600" cy="46656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21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Язык элементарной алгебры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4781258"/>
                  </p:ext>
                </p:extLst>
              </p:nvPr>
            </p:nvGraphicFramePr>
            <p:xfrm>
              <a:off x="838200" y="1825625"/>
              <a:ext cx="10515600" cy="362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07100">
                      <a:extLst>
                        <a:ext uri="{9D8B030D-6E8A-4147-A177-3AD203B41FA5}">
                          <a16:colId xmlns:a16="http://schemas.microsoft.com/office/drawing/2014/main" val="2894252990"/>
                        </a:ext>
                      </a:extLst>
                    </a:gridCol>
                    <a:gridCol w="4508500">
                      <a:extLst>
                        <a:ext uri="{9D8B030D-6E8A-4147-A177-3AD203B41FA5}">
                          <a16:colId xmlns:a16="http://schemas.microsoft.com/office/drawing/2014/main" val="947751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Обозначения для всех целых чисел</a:t>
                          </a:r>
                          <a:endParaRPr lang="ru-RU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1, −1,…</m:t>
                                </m:r>
                              </m:oMath>
                            </m:oMathPara>
                          </a14:m>
                          <a:endParaRPr lang="ru-RU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350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Вещественные переменные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,…, 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6245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Операции сложения и умножения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+, ⋅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6317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Отношения (предикаты)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&lt;,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&gt;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4769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Логические связки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&amp;, </m:t>
                                </m:r>
                                <m:r>
                                  <a:rPr lang="ru-RU" sz="2800" dirty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ru-RU" sz="2800" dirty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9995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Кванторы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ru-RU" sz="2800" dirty="0" smtClean="0"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2274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Технические символы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, ,, )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7519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4781258"/>
                  </p:ext>
                </p:extLst>
              </p:nvPr>
            </p:nvGraphicFramePr>
            <p:xfrm>
              <a:off x="838200" y="1825625"/>
              <a:ext cx="10515600" cy="3627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07100">
                      <a:extLst>
                        <a:ext uri="{9D8B030D-6E8A-4147-A177-3AD203B41FA5}">
                          <a16:colId xmlns:a16="http://schemas.microsoft.com/office/drawing/2014/main" val="2894252990"/>
                        </a:ext>
                      </a:extLst>
                    </a:gridCol>
                    <a:gridCol w="4508500">
                      <a:extLst>
                        <a:ext uri="{9D8B030D-6E8A-4147-A177-3AD203B41FA5}">
                          <a16:colId xmlns:a16="http://schemas.microsoft.com/office/drawing/2014/main" val="9477514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Обозначения для всех целых чисел</a:t>
                          </a:r>
                          <a:endParaRPr lang="ru-RU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10588" r="-270" b="-6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35051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Вещественные переменные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110588" r="-270" b="-5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24525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Операции сложения и умножения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210588" r="-270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63178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Отношения (предикаты)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306977" r="-270" b="-329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476979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Логические связки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411765" r="-270" b="-2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99555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Кванторы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511765" r="-270" b="-1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22743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Технические символы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33378" t="-611765" r="-270" b="-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75199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3600" dirty="0" smtClean="0"/>
              <a:t>Умеем проверять истинность формулы</a:t>
            </a:r>
            <a:r>
              <a:rPr lang="en-US" sz="3600" dirty="0" smtClean="0"/>
              <a:t> </a:t>
            </a:r>
            <a:r>
              <a:rPr lang="ru-RU" sz="3600" dirty="0" smtClean="0"/>
              <a:t>языка элементарной алгебры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3600" dirty="0" smtClean="0"/>
              <a:t>Умеем проверять истинность утверждений элементарной геометрии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8</a:t>
            </a:fld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5461000" y="3144044"/>
            <a:ext cx="1270000" cy="17145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65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Тонкости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7024"/>
                <a:ext cx="10515600" cy="48799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i="1" dirty="0" smtClean="0"/>
                  <a:t>,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1" dirty="0" smtClean="0"/>
                  <a:t/>
                </a:r>
                <a:br>
                  <a:rPr lang="en-US" i="1" dirty="0" smtClean="0"/>
                </a:br>
                <a:endParaRPr lang="ru-RU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2=1+1, 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b="0" i="1" dirty="0" smtClean="0"/>
                  <a:t/>
                </a:r>
                <a:br>
                  <a:rPr lang="en-US" b="0" i="1" dirty="0" smtClean="0"/>
                </a:br>
                <a:endParaRPr lang="en-US" b="0" i="1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&lt;0 &amp;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 &amp;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r>
                  <a:rPr lang="en-US" i="1" dirty="0" smtClean="0"/>
                  <a:t/>
                </a:r>
                <a:br>
                  <a:rPr lang="en-US" i="1" dirty="0" smtClean="0"/>
                </a:br>
                <a:endParaRPr lang="en-US" i="1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…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7024"/>
                <a:ext cx="10515600" cy="48799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EDE9-34EA-433C-8CF1-E682C892DCC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466</TotalTime>
  <Words>441</Words>
  <Application>Microsoft Office PowerPoint</Application>
  <PresentationFormat>Широкоэкранный</PresentationFormat>
  <Paragraphs>201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Тема Office</vt:lpstr>
      <vt:lpstr>Алгоритм Тарского</vt:lpstr>
      <vt:lpstr>Цели работы</vt:lpstr>
      <vt:lpstr>Актуальность</vt:lpstr>
      <vt:lpstr>Алгебра</vt:lpstr>
      <vt:lpstr>Геометрия</vt:lpstr>
      <vt:lpstr>Геометрия</vt:lpstr>
      <vt:lpstr>Язык элементарной алгебры</vt:lpstr>
      <vt:lpstr>Презентация PowerPoint</vt:lpstr>
      <vt:lpstr>Тонкости</vt:lpstr>
      <vt:lpstr>Важно</vt:lpstr>
      <vt:lpstr>Теорема 1 (Альфред Тарский)</vt:lpstr>
      <vt:lpstr>Базовый случай – (Qx)A</vt:lpstr>
      <vt:lpstr>Пример</vt:lpstr>
      <vt:lpstr>Построение таблицы</vt:lpstr>
      <vt:lpstr>Пример (продолжение)</vt:lpstr>
      <vt:lpstr>Общий случай</vt:lpstr>
      <vt:lpstr>Теорема 2 (Альфред Тарский)</vt:lpstr>
      <vt:lpstr>Реализация</vt:lpstr>
      <vt:lpstr>Нерешенные задачи</vt:lpstr>
      <vt:lpstr>Спасибо за внимание!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Гибадулин Роман</dc:creator>
  <cp:lastModifiedBy>Гибадулин Роман</cp:lastModifiedBy>
  <cp:revision>38</cp:revision>
  <dcterms:created xsi:type="dcterms:W3CDTF">2020-05-12T09:28:30Z</dcterms:created>
  <dcterms:modified xsi:type="dcterms:W3CDTF">2020-05-13T14:57:52Z</dcterms:modified>
</cp:coreProperties>
</file>