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5" r:id="rId4"/>
    <p:sldId id="261" r:id="rId5"/>
    <p:sldId id="263" r:id="rId6"/>
    <p:sldId id="262" r:id="rId7"/>
    <p:sldId id="264" r:id="rId8"/>
    <p:sldId id="266" r:id="rId9"/>
    <p:sldId id="270" r:id="rId10"/>
    <p:sldId id="285" r:id="rId11"/>
    <p:sldId id="268" r:id="rId12"/>
    <p:sldId id="269" r:id="rId13"/>
    <p:sldId id="271" r:id="rId14"/>
    <p:sldId id="276" r:id="rId15"/>
    <p:sldId id="277" r:id="rId16"/>
    <p:sldId id="278" r:id="rId17"/>
    <p:sldId id="267" r:id="rId18"/>
    <p:sldId id="279" r:id="rId19"/>
    <p:sldId id="280" r:id="rId20"/>
    <p:sldId id="281" r:id="rId21"/>
    <p:sldId id="259" r:id="rId22"/>
    <p:sldId id="284" r:id="rId23"/>
    <p:sldId id="275" r:id="rId24"/>
    <p:sldId id="273" r:id="rId25"/>
    <p:sldId id="282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6DC5-133C-41F2-B854-563B9599BBF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4208-0265-4322-8710-59EFFCBFE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739A-F188-49EE-BA9B-116219FE2F71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63C2-D68B-40BB-9B19-864262FE305E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250-0DAC-43D4-9721-EA2D9FEBAEF1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ED09-53F3-4A31-8361-60C7CBDA6140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D5F4-91C8-47C7-9EF3-20ECF2391395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C3F8-22C5-4F1C-96DE-D9B89AEF1DA2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6F0-C795-4D58-BA37-155C6C3EDE4F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2C05-7BE7-418C-BDA9-E08579AF981A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0E79-FF60-405C-8303-6FE9924DA59A}" type="datetime1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1FEC-015B-4544-872D-5DCA4A521EB1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ED8-A967-437F-B2CB-B783BE9CED33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1C5-26FE-4BA6-BE01-01CC8E3DCD96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00299"/>
            <a:ext cx="9144000" cy="1109663"/>
          </a:xfrm>
        </p:spPr>
        <p:txBody>
          <a:bodyPr/>
          <a:lstStyle/>
          <a:p>
            <a:r>
              <a:rPr lang="ru-RU" b="1" dirty="0" smtClean="0"/>
              <a:t>Алгоритм Тарского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/>
          <a:lstStyle/>
          <a:p>
            <a:r>
              <a:rPr lang="ru-RU" dirty="0" smtClean="0"/>
              <a:t>Описание и реализация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0" y="3508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Всероссийская молодежная конференция «Путь в науку. Математика»</a:t>
            </a:r>
          </a:p>
          <a:p>
            <a:pPr algn="ctr"/>
            <a:r>
              <a:rPr lang="ru-RU" dirty="0" smtClean="0"/>
              <a:t>Секция: Проблемы разработки и защиты программ и данных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5956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Ярославль, 2020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Многочлены </a:t>
            </a:r>
            <a:r>
              <a:rPr lang="ru-RU" dirty="0"/>
              <a:t>задают непрерывные функции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0" indent="0" algn="ctr">
              <a:buNone/>
            </a:pPr>
            <a:r>
              <a:rPr lang="ru-RU" dirty="0"/>
              <a:t>Теорема Коши о нулях непрерывной функции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1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позволяющий по любой формуле языка элементарной алгебры без свободных переменных определять, является ли эта формула истинной.</a:t>
            </a:r>
            <a:endParaRPr lang="ru-RU" sz="32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u-RU" dirty="0" smtClean="0"/>
                  <a:t>Базовый случай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Составить список всех многочленов, входящих в формулу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Добавить в список многочлен равный производной произведения всех ненулевых многочленов;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Дополнить этот список до насыщенной системы;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Построить таблицу Тарского;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Вычислить логические значения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для каждого столбца таблицы;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 smtClean="0"/>
                  <a:t>, то записываем дизъюнкцию значений,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конъюнкцию;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Построение таблицы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06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44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200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1639" r="-1006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639" r="-44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2002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1639" r="-1006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639" r="-44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1639" r="-2002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1639" r="-1006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1639" r="-44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23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таблицы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7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639" r="-107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01639" r="-20143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39" r="-1007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01639" r="-107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01639" r="-20143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639" r="-1007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201639" r="-10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301639" r="-20143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1639" r="-100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301639" r="-107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401639" r="-2014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1639" r="-100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401639" r="-107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639" r="-2014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639" r="-95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01639" r="-2014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1639" r="-1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01639" r="-95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201639" r="-2014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1639" r="-1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201639" r="-95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301639" r="-2014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1639" r="-1004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301639" r="-95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401639" r="-2014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401639" r="-1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401639" r="-95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928549"/>
                  </p:ext>
                </p:extLst>
              </p:nvPr>
            </p:nvGraphicFramePr>
            <p:xfrm>
              <a:off x="3543300" y="3555047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928549"/>
                  </p:ext>
                </p:extLst>
              </p:nvPr>
            </p:nvGraphicFramePr>
            <p:xfrm>
              <a:off x="3543300" y="3555047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639" r="-20143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639" r="-95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101639" r="-3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01639" r="-20143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1004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01639" r="-95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201639" r="-3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201639" r="-2014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1004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201639" r="-95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30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301639" r="-2014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1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301639" r="-95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4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401639" r="-2014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1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401639" r="-95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6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601639" r="-2014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01639" r="-1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601639" r="-95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3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(продолжение)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ru-RU" dirty="0" smtClean="0"/>
                  <a:t>Вычислим логические значения для каждого из столбцов: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Л=И,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=И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∨Л=И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И=И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Общий случай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&amp;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≥0)∨(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 &amp; 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2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6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который по любой формуле языка элементарной алгебры строит эквивалентную бескванторную формулу.</a:t>
            </a:r>
          </a:p>
          <a:p>
            <a:pPr marL="0" indent="0" algn="just">
              <a:buNone/>
            </a:pPr>
            <a:endParaRPr lang="ru-RU" sz="3200" i="1" dirty="0"/>
          </a:p>
          <a:p>
            <a:pPr marL="0" indent="0" algn="just">
              <a:buNone/>
            </a:pPr>
            <a:endParaRPr lang="ru-RU" sz="32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4250" y="4312950"/>
            <a:ext cx="1022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solidFill>
                  <a:srgbClr val="FF0000"/>
                </a:solidFill>
              </a:rPr>
              <a:t>Элиминация кванторов</a:t>
            </a:r>
          </a:p>
        </p:txBody>
      </p:sp>
    </p:spTree>
    <p:extLst>
      <p:ext uri="{BB962C8B-B14F-4D97-AF65-F5344CB8AC3E}">
        <p14:creationId xmlns:p14="http://schemas.microsoft.com/office/powerpoint/2010/main" val="15999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Core, C# 8.0</a:t>
            </a:r>
          </a:p>
          <a:p>
            <a:r>
              <a:rPr lang="ru-RU" dirty="0" smtClean="0"/>
              <a:t>Базовый случай (минимальное покрытие тестами)</a:t>
            </a:r>
          </a:p>
          <a:p>
            <a:r>
              <a:rPr lang="ru-RU" dirty="0" smtClean="0"/>
              <a:t>«Сложная структура» представления формул – </a:t>
            </a:r>
            <a:br>
              <a:rPr lang="ru-RU" dirty="0" smtClean="0"/>
            </a:br>
            <a:r>
              <a:rPr lang="ru-RU" dirty="0" smtClean="0"/>
              <a:t>простое использование</a:t>
            </a:r>
          </a:p>
          <a:p>
            <a:r>
              <a:rPr lang="ru-RU" dirty="0" smtClean="0"/>
              <a:t>Математический аппарат для общего случая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Нерешенные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ввода и вывода</a:t>
            </a:r>
          </a:p>
          <a:p>
            <a:r>
              <a:rPr lang="ru-RU" dirty="0" smtClean="0"/>
              <a:t> Пользовательский интерфейс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Насыщение системы в общем случае</a:t>
            </a:r>
          </a:p>
          <a:p>
            <a:r>
              <a:rPr lang="ru-RU" dirty="0" smtClean="0"/>
              <a:t>Оптимизации, эвристики, параллельное программирование…</a:t>
            </a:r>
          </a:p>
          <a:p>
            <a:pPr lvl="1"/>
            <a:r>
              <a:rPr lang="ru-RU" dirty="0" smtClean="0"/>
              <a:t>с точки зрения математики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 точки зрения информатики и программирования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Описание алгоритма Тарского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компьютерной программы, </a:t>
            </a:r>
            <a:br>
              <a:rPr lang="ru-RU" dirty="0" smtClean="0"/>
            </a:br>
            <a:r>
              <a:rPr lang="ru-RU" dirty="0" smtClean="0"/>
              <a:t>реализующей алгоритм Тарского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Нерешенные задачи?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20</a:t>
            </a:fld>
            <a:endParaRPr lang="ru-RU"/>
          </a:p>
        </p:txBody>
      </p:sp>
      <p:pic>
        <p:nvPicPr>
          <p:cNvPr id="1026" name="Picture 2" descr="https://res.cloudinary.com/teepublic/image/private/s--bMgKZGwg--/t_Preview/b_rgb:ffffff,c_limit,f_jpg,h_630,q_90,w_630/v1527009462/production/designs/2713887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478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Докладчик:</a:t>
            </a:r>
          </a:p>
          <a:p>
            <a:pPr marL="0" indent="0">
              <a:buNone/>
            </a:pPr>
            <a:r>
              <a:rPr lang="ru-RU" sz="2400" dirty="0" smtClean="0"/>
              <a:t>студент группы КБ-41СО </a:t>
            </a:r>
            <a:br>
              <a:rPr lang="ru-RU" sz="2400" dirty="0" smtClean="0"/>
            </a:br>
            <a:r>
              <a:rPr lang="ru-RU" sz="2400" dirty="0" err="1" smtClean="0"/>
              <a:t>ЯрГУ</a:t>
            </a:r>
            <a:r>
              <a:rPr lang="ru-RU" sz="2400" dirty="0" smtClean="0"/>
              <a:t> им П. Г. Демидова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i="1" dirty="0" smtClean="0"/>
              <a:t>Гибадулин Роман Андреевич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Научный руководитель:</a:t>
            </a:r>
          </a:p>
          <a:p>
            <a:pPr marL="0" indent="0">
              <a:buNone/>
            </a:pPr>
            <a:r>
              <a:rPr lang="ru-RU" sz="2400" dirty="0" smtClean="0"/>
              <a:t>заведующий кафедрой </a:t>
            </a:r>
            <a:r>
              <a:rPr lang="ru-RU" sz="2400" dirty="0" err="1" smtClean="0"/>
              <a:t>КБиММОИ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математического факультета </a:t>
            </a:r>
            <a:r>
              <a:rPr lang="ru-RU" sz="2400" dirty="0" err="1" smtClean="0"/>
              <a:t>ЯрГУ</a:t>
            </a:r>
            <a:r>
              <a:rPr lang="ru-RU" sz="2400" dirty="0" smtClean="0"/>
              <a:t> им. П. Г. Демидова, </a:t>
            </a:r>
            <a:br>
              <a:rPr lang="ru-RU" sz="2400" dirty="0" smtClean="0"/>
            </a:br>
            <a:r>
              <a:rPr lang="ru-RU" sz="2400" dirty="0" smtClean="0"/>
              <a:t>д-р физ.-мат. наук, профессор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i="1" dirty="0" smtClean="0"/>
              <a:t>Дурнев Валерий Георгиевич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52450"/>
            <a:ext cx="80962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1765300"/>
            <a:ext cx="5857875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30400"/>
            <a:ext cx="5457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28650"/>
            <a:ext cx="10439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00098"/>
            <a:ext cx="6397625" cy="51895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199480"/>
            <a:ext cx="763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277269"/>
            <a:ext cx="6515100" cy="3448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1825625"/>
            <a:ext cx="4795431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Все высоты любого невырожденного треугольника пересекаются в одной точке.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31" y="1628056"/>
            <a:ext cx="7218769" cy="47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300"/>
                <a:ext cx="10515600" cy="46656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300"/>
                <a:ext cx="10515600" cy="46656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 элементарной алгебры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1, −1,…</m:t>
                                </m:r>
                              </m:oMath>
                            </m:oMathPara>
                          </a14:m>
                          <a:endParaRPr lang="ru-RU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+, ⋅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&lt;,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&gt;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&amp;,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,, 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0588" r="-270" b="-6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10588" r="-270" b="-5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210588" r="-270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306977" r="-270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411765" r="-270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511765" r="-270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611765" r="-270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Умеем проверять истинность формулы</a:t>
            </a:r>
            <a:r>
              <a:rPr lang="en-US" sz="3600" dirty="0" smtClean="0"/>
              <a:t> </a:t>
            </a:r>
            <a:r>
              <a:rPr lang="ru-RU" sz="3600" dirty="0" smtClean="0"/>
              <a:t>языка элементарной алгебры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Умеем проверять истинность утверждений </a:t>
            </a:r>
            <a:r>
              <a:rPr lang="ru-RU" sz="3600" dirty="0" smtClean="0"/>
              <a:t>элементарной </a:t>
            </a:r>
            <a:r>
              <a:rPr lang="ru-RU" sz="3600" dirty="0" smtClean="0"/>
              <a:t>геометрии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8</a:t>
            </a:fld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461000" y="3144044"/>
            <a:ext cx="1270000" cy="171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Тонкости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i="1" dirty="0" smtClean="0"/>
                  <a:t>,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ru-RU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2=1+1,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dirty="0" smtClean="0"/>
                  <a:t/>
                </a:r>
                <a:br>
                  <a:rPr lang="en-US" b="0" i="1" dirty="0" smtClean="0"/>
                </a:br>
                <a:endParaRPr lang="en-US" b="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&lt;0 &amp;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 &amp;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en-US" i="1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399</TotalTime>
  <Words>440</Words>
  <Application>Microsoft Office PowerPoint</Application>
  <PresentationFormat>Широкоэкранный</PresentationFormat>
  <Paragraphs>200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Алгоритм Тарского</vt:lpstr>
      <vt:lpstr>Цели работы</vt:lpstr>
      <vt:lpstr>Актуальность</vt:lpstr>
      <vt:lpstr>Алгебра</vt:lpstr>
      <vt:lpstr>Геометрия</vt:lpstr>
      <vt:lpstr>Геометрия</vt:lpstr>
      <vt:lpstr>Язык элементарной алгебры</vt:lpstr>
      <vt:lpstr>Презентация PowerPoint</vt:lpstr>
      <vt:lpstr>Тонкости</vt:lpstr>
      <vt:lpstr>Важно</vt:lpstr>
      <vt:lpstr>Теорема 1 (Альфред Тарский)</vt:lpstr>
      <vt:lpstr>Базовый случай – (Qx)A</vt:lpstr>
      <vt:lpstr>Пример</vt:lpstr>
      <vt:lpstr>Построение таблицы</vt:lpstr>
      <vt:lpstr>Пример (продолжение)</vt:lpstr>
      <vt:lpstr>Общий случай</vt:lpstr>
      <vt:lpstr>Теорема 2 (Альфред Тарский)</vt:lpstr>
      <vt:lpstr>Реализация</vt:lpstr>
      <vt:lpstr>Нерешенные задачи</vt:lpstr>
      <vt:lpstr>Нерешенные задачи?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Гибадулин Роман</dc:creator>
  <cp:lastModifiedBy>Гибадулин Роман</cp:lastModifiedBy>
  <cp:revision>35</cp:revision>
  <dcterms:created xsi:type="dcterms:W3CDTF">2020-05-12T09:28:30Z</dcterms:created>
  <dcterms:modified xsi:type="dcterms:W3CDTF">2020-05-12T20:41:56Z</dcterms:modified>
</cp:coreProperties>
</file>