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8" r:id="rId6"/>
    <p:sldId id="269" r:id="rId7"/>
    <p:sldId id="273" r:id="rId8"/>
    <p:sldId id="274" r:id="rId9"/>
    <p:sldId id="275" r:id="rId10"/>
    <p:sldId id="276" r:id="rId11"/>
    <p:sldId id="270" r:id="rId12"/>
    <p:sldId id="271" r:id="rId13"/>
    <p:sldId id="272" r:id="rId14"/>
    <p:sldId id="277" r:id="rId15"/>
    <p:sldId id="279" r:id="rId16"/>
    <p:sldId id="280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F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7437E-FE5B-4A01-8967-DC5C75FD86CA}" type="datetimeFigureOut">
              <a:rPr lang="es-AR" smtClean="0"/>
              <a:pPr/>
              <a:t>24/01/2013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E9BD0-908D-41F4-8051-1DEE8CAC392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E9BD0-908D-41F4-8051-1DEE8CAC3921}" type="slidenum">
              <a:rPr lang="es-AR" smtClean="0"/>
              <a:pPr/>
              <a:t>5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CD1E-21DF-454E-AFCA-AF68C97B3E8B}" type="datetimeFigureOut">
              <a:rPr lang="es-AR" smtClean="0"/>
              <a:pPr/>
              <a:t>24/01/2013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B715-F613-43B0-8A4A-9C9FE983250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CD1E-21DF-454E-AFCA-AF68C97B3E8B}" type="datetimeFigureOut">
              <a:rPr lang="es-AR" smtClean="0"/>
              <a:pPr/>
              <a:t>24/01/2013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B715-F613-43B0-8A4A-9C9FE983250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CD1E-21DF-454E-AFCA-AF68C97B3E8B}" type="datetimeFigureOut">
              <a:rPr lang="es-AR" smtClean="0"/>
              <a:pPr/>
              <a:t>24/01/2013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B715-F613-43B0-8A4A-9C9FE983250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CD1E-21DF-454E-AFCA-AF68C97B3E8B}" type="datetimeFigureOut">
              <a:rPr lang="es-AR" smtClean="0"/>
              <a:pPr/>
              <a:t>24/01/2013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B715-F613-43B0-8A4A-9C9FE983250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CD1E-21DF-454E-AFCA-AF68C97B3E8B}" type="datetimeFigureOut">
              <a:rPr lang="es-AR" smtClean="0"/>
              <a:pPr/>
              <a:t>24/01/2013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B715-F613-43B0-8A4A-9C9FE983250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CD1E-21DF-454E-AFCA-AF68C97B3E8B}" type="datetimeFigureOut">
              <a:rPr lang="es-AR" smtClean="0"/>
              <a:pPr/>
              <a:t>24/01/2013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B715-F613-43B0-8A4A-9C9FE983250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CD1E-21DF-454E-AFCA-AF68C97B3E8B}" type="datetimeFigureOut">
              <a:rPr lang="es-AR" smtClean="0"/>
              <a:pPr/>
              <a:t>24/01/2013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B715-F613-43B0-8A4A-9C9FE983250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CD1E-21DF-454E-AFCA-AF68C97B3E8B}" type="datetimeFigureOut">
              <a:rPr lang="es-AR" smtClean="0"/>
              <a:pPr/>
              <a:t>24/01/2013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B715-F613-43B0-8A4A-9C9FE983250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CD1E-21DF-454E-AFCA-AF68C97B3E8B}" type="datetimeFigureOut">
              <a:rPr lang="es-AR" smtClean="0"/>
              <a:pPr/>
              <a:t>24/01/2013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B715-F613-43B0-8A4A-9C9FE983250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CD1E-21DF-454E-AFCA-AF68C97B3E8B}" type="datetimeFigureOut">
              <a:rPr lang="es-AR" smtClean="0"/>
              <a:pPr/>
              <a:t>24/01/2013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B715-F613-43B0-8A4A-9C9FE983250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CD1E-21DF-454E-AFCA-AF68C97B3E8B}" type="datetimeFigureOut">
              <a:rPr lang="es-AR" smtClean="0"/>
              <a:pPr/>
              <a:t>24/01/2013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B715-F613-43B0-8A4A-9C9FE983250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CD1E-21DF-454E-AFCA-AF68C97B3E8B}" type="datetimeFigureOut">
              <a:rPr lang="es-AR" smtClean="0"/>
              <a:pPr/>
              <a:t>24/01/2013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B715-F613-43B0-8A4A-9C9FE983250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909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 descr="body_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701032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467544" y="2636912"/>
            <a:ext cx="5472608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95536" y="1700808"/>
            <a:ext cx="5796135" cy="50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Presentación: PROYECTO FINAL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395536" y="3861048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203848" y="2780928"/>
            <a:ext cx="561662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3000" kern="0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MS PGothic"/>
                <a:cs typeface="+mj-cs"/>
              </a:rPr>
              <a:t>Sistema para el Centro Médico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3000" kern="0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MS PGothic"/>
                <a:cs typeface="+mj-cs"/>
              </a:rPr>
              <a:t>Integral Vélez Sarsfield</a:t>
            </a:r>
            <a:endParaRPr kumimoji="0" lang="es-ES" sz="300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971600" y="5049180"/>
            <a:ext cx="55446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000" kern="0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MS PGothic"/>
                <a:cs typeface="+mj-cs"/>
              </a:rPr>
              <a:t>Ing. Mario Bressano</a:t>
            </a:r>
            <a:endParaRPr kumimoji="0" lang="es-ES" sz="200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pic>
        <p:nvPicPr>
          <p:cNvPr id="1031" name="Picture 7" descr="C:\Users\29194772\Desktop\Google Drive\Cosas Facultad\Proyecto Final\Documentación Proyecto - 2012\Panfleto Proyecto\logo_log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730" y="90897"/>
            <a:ext cx="5786438" cy="1285875"/>
          </a:xfrm>
          <a:prstGeom prst="rect">
            <a:avLst/>
          </a:prstGeom>
          <a:noFill/>
        </p:spPr>
      </p:pic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7544" y="4653136"/>
            <a:ext cx="2016223" cy="50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u="sng" kern="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MS PGothic"/>
                <a:cs typeface="+mj-cs"/>
              </a:rPr>
              <a:t>DOCENTE</a:t>
            </a:r>
            <a:endParaRPr kumimoji="0" lang="es-ES" sz="2000" b="1" i="0" u="sng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5724128" y="5229200"/>
            <a:ext cx="30243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000" kern="0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MS PGothic"/>
                <a:cs typeface="+mj-cs"/>
              </a:rPr>
              <a:t>Julia Yebra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sz="800" kern="0" dirty="0" smtClean="0">
              <a:solidFill>
                <a:schemeClr val="accent5">
                  <a:lumMod val="75000"/>
                </a:schemeClr>
              </a:solidFill>
              <a:latin typeface="Arial"/>
              <a:ea typeface="MS PGothic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Rodrigo Martínez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5148064" y="4653136"/>
            <a:ext cx="2736304" cy="50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u="sng" kern="0" noProof="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MS PGothic"/>
                <a:cs typeface="+mj-cs"/>
              </a:rPr>
              <a:t>ALUMNOS</a:t>
            </a:r>
            <a:endParaRPr kumimoji="0" lang="es-ES" sz="2000" b="1" i="0" u="sng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73 Imagen" descr="Billet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4149" y="5454254"/>
            <a:ext cx="396043" cy="279002"/>
          </a:xfrm>
          <a:prstGeom prst="rect">
            <a:avLst/>
          </a:prstGeom>
        </p:spPr>
      </p:pic>
      <p:pic>
        <p:nvPicPr>
          <p:cNvPr id="30" name="29 Imagen" descr="Billet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5589240"/>
            <a:ext cx="396043" cy="279002"/>
          </a:xfrm>
          <a:prstGeom prst="rect">
            <a:avLst/>
          </a:prstGeom>
        </p:spPr>
      </p:pic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835292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lvl="0" indent="-457200">
              <a:spcBef>
                <a:spcPct val="20000"/>
              </a:spcBef>
              <a:buClr>
                <a:srgbClr val="FF3700"/>
              </a:buClr>
              <a:defRPr/>
            </a:pPr>
            <a:r>
              <a:rPr lang="es-AR" sz="2000" u="sng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BENEFICIOS OBTENIDOS (Cont.)</a:t>
            </a:r>
            <a:endParaRPr lang="es-AR" sz="10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Modificación del circuito 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de rendición de cobros a profesionales 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  <a:sym typeface="Wingdings" pitchFamily="2" charset="2"/>
              </a:rPr>
              <a:t> A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sistido 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por el sistema informático.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Agiliza el proceso del cierre de caja diario.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Evita errores en la rendición de los cobros en efectivo a los profesionales.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Facilita los controles de cobros por obra social y liquidación mensual de las mismas.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vl="0">
              <a:spcBef>
                <a:spcPct val="20000"/>
              </a:spcBef>
              <a:defRPr/>
            </a:pPr>
            <a:r>
              <a:rPr lang="es-ES_tradnl" sz="2600" kern="0" dirty="0" smtClean="0">
                <a:solidFill>
                  <a:srgbClr val="FF3700"/>
                </a:solidFill>
                <a:latin typeface="Arial"/>
                <a:ea typeface="MS PGothic"/>
              </a:rPr>
              <a:t>El proyecto desarrollado</a:t>
            </a:r>
            <a:endParaRPr lang="es-ES_tradnl" sz="2600" kern="0" dirty="0">
              <a:solidFill>
                <a:srgbClr val="FF3700"/>
              </a:solidFill>
              <a:latin typeface="Arial"/>
              <a:ea typeface="MS PGothic"/>
            </a:endParaRPr>
          </a:p>
        </p:txBody>
      </p:sp>
      <p:sp>
        <p:nvSpPr>
          <p:cNvPr id="5121" name="Documents"/>
          <p:cNvSpPr>
            <a:spLocks noEditPoints="1" noChangeArrowheads="1"/>
          </p:cNvSpPr>
          <p:nvPr/>
        </p:nvSpPr>
        <p:spPr bwMode="auto">
          <a:xfrm>
            <a:off x="359532" y="4977172"/>
            <a:ext cx="468052" cy="612068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122" name="computr3"/>
          <p:cNvSpPr>
            <a:spLocks noEditPoints="1" noChangeArrowheads="1"/>
          </p:cNvSpPr>
          <p:nvPr/>
        </p:nvSpPr>
        <p:spPr bwMode="auto">
          <a:xfrm>
            <a:off x="7416316" y="5733256"/>
            <a:ext cx="734603" cy="54006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123" name="Picture 3" descr="C:\Users\29194772\Desktop\Muñecos 3D\ConLup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4897337"/>
            <a:ext cx="864096" cy="1051943"/>
          </a:xfrm>
          <a:prstGeom prst="rect">
            <a:avLst/>
          </a:prstGeom>
          <a:noFill/>
        </p:spPr>
      </p:pic>
      <p:pic>
        <p:nvPicPr>
          <p:cNvPr id="5124" name="Picture 4" descr="C:\Users\29194772\Desktop\Muñecos 3D\Uno solo parad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5943620"/>
            <a:ext cx="598449" cy="905760"/>
          </a:xfrm>
          <a:prstGeom prst="rect">
            <a:avLst/>
          </a:prstGeom>
          <a:noFill/>
        </p:spPr>
      </p:pic>
      <p:pic>
        <p:nvPicPr>
          <p:cNvPr id="20" name="Picture 4" descr="C:\Users\29194772\Desktop\Muñecos 3D\Uno solo parad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27884" y="4920818"/>
            <a:ext cx="598449" cy="905760"/>
          </a:xfrm>
          <a:prstGeom prst="rect">
            <a:avLst/>
          </a:prstGeom>
          <a:noFill/>
        </p:spPr>
      </p:pic>
      <p:sp>
        <p:nvSpPr>
          <p:cNvPr id="23" name="22 Flecha izquierda, derecha y arriba"/>
          <p:cNvSpPr/>
          <p:nvPr/>
        </p:nvSpPr>
        <p:spPr>
          <a:xfrm rot="10800000">
            <a:off x="971600" y="5085184"/>
            <a:ext cx="756084" cy="72008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 de flecha"/>
          <p:cNvCxnSpPr>
            <a:stCxn id="47" idx="10"/>
            <a:endCxn id="59" idx="3"/>
          </p:cNvCxnSpPr>
          <p:nvPr/>
        </p:nvCxnSpPr>
        <p:spPr>
          <a:xfrm flipH="1" flipV="1">
            <a:off x="5530489" y="5496400"/>
            <a:ext cx="769703" cy="47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37" idx="11"/>
            <a:endCxn id="5124" idx="1"/>
          </p:cNvCxnSpPr>
          <p:nvPr/>
        </p:nvCxnSpPr>
        <p:spPr>
          <a:xfrm>
            <a:off x="1583668" y="6203656"/>
            <a:ext cx="1980220" cy="192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30 Imagen" descr="Billet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6381328"/>
            <a:ext cx="396043" cy="279002"/>
          </a:xfrm>
          <a:prstGeom prst="rect">
            <a:avLst/>
          </a:prstGeom>
        </p:spPr>
      </p:pic>
      <p:sp>
        <p:nvSpPr>
          <p:cNvPr id="33" name="Document"/>
          <p:cNvSpPr>
            <a:spLocks noEditPoints="1" noChangeArrowheads="1"/>
          </p:cNvSpPr>
          <p:nvPr/>
        </p:nvSpPr>
        <p:spPr bwMode="auto">
          <a:xfrm>
            <a:off x="2555776" y="6273316"/>
            <a:ext cx="186122" cy="32419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alpha val="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7" name="Documents"/>
          <p:cNvSpPr>
            <a:spLocks noEditPoints="1" noChangeArrowheads="1"/>
          </p:cNvSpPr>
          <p:nvPr/>
        </p:nvSpPr>
        <p:spPr bwMode="auto">
          <a:xfrm>
            <a:off x="1115616" y="5897622"/>
            <a:ext cx="468052" cy="612068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899592" y="6561348"/>
            <a:ext cx="93610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lvl="0" indent="-457200">
              <a:spcBef>
                <a:spcPct val="20000"/>
              </a:spcBef>
              <a:buClr>
                <a:srgbClr val="FF3700"/>
              </a:buClr>
              <a:defRPr/>
            </a:pPr>
            <a:r>
              <a:rPr lang="es-AR" sz="1300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Rendiciones</a:t>
            </a:r>
            <a:endParaRPr lang="es-AR" sz="1300" kern="0" dirty="0" smtClean="0">
              <a:solidFill>
                <a:sysClr val="windowText" lastClr="000000"/>
              </a:solidFill>
              <a:ea typeface="MS PGothic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215516" y="5661248"/>
            <a:ext cx="828092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0" algn="ctr">
              <a:buClr>
                <a:srgbClr val="FF3700"/>
              </a:buClr>
              <a:defRPr/>
            </a:pPr>
            <a:r>
              <a:rPr lang="es-AR" sz="1300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Agendas Diarias</a:t>
            </a:r>
            <a:endParaRPr lang="es-AR" sz="1300" kern="0" dirty="0" smtClean="0">
              <a:solidFill>
                <a:sysClr val="windowText" lastClr="000000"/>
              </a:solidFill>
              <a:ea typeface="MS PGothic"/>
            </a:endParaRPr>
          </a:p>
        </p:txBody>
      </p:sp>
      <p:pic>
        <p:nvPicPr>
          <p:cNvPr id="44" name="Picture 4" descr="C:\Users\29194772\Desktop\Muñecos 3D\Uno solo parad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21422" y="5481228"/>
            <a:ext cx="723086" cy="1094400"/>
          </a:xfrm>
          <a:prstGeom prst="rect">
            <a:avLst/>
          </a:prstGeom>
          <a:noFill/>
        </p:spPr>
      </p:pic>
      <p:sp>
        <p:nvSpPr>
          <p:cNvPr id="47" name="Documents"/>
          <p:cNvSpPr>
            <a:spLocks noEditPoints="1" noChangeArrowheads="1"/>
          </p:cNvSpPr>
          <p:nvPr/>
        </p:nvSpPr>
        <p:spPr bwMode="auto">
          <a:xfrm>
            <a:off x="6300192" y="5661248"/>
            <a:ext cx="468052" cy="612068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6084168" y="6417332"/>
            <a:ext cx="93610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lvl="0" indent="-457200">
              <a:spcBef>
                <a:spcPct val="20000"/>
              </a:spcBef>
              <a:buClr>
                <a:srgbClr val="FF3700"/>
              </a:buClr>
              <a:defRPr/>
            </a:pPr>
            <a:r>
              <a:rPr lang="es-AR" sz="1300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Rendiciones</a:t>
            </a:r>
            <a:endParaRPr lang="es-AR" sz="1300" kern="0" dirty="0" smtClean="0">
              <a:solidFill>
                <a:sysClr val="windowText" lastClr="000000"/>
              </a:solidFill>
              <a:ea typeface="MS PGothic"/>
            </a:endParaRPr>
          </a:p>
        </p:txBody>
      </p:sp>
      <p:cxnSp>
        <p:nvCxnSpPr>
          <p:cNvPr id="50" name="49 Conector recto"/>
          <p:cNvCxnSpPr/>
          <p:nvPr/>
        </p:nvCxnSpPr>
        <p:spPr>
          <a:xfrm>
            <a:off x="4788024" y="4428492"/>
            <a:ext cx="0" cy="2312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inta curvada hacia abajo"/>
          <p:cNvSpPr/>
          <p:nvPr/>
        </p:nvSpPr>
        <p:spPr>
          <a:xfrm>
            <a:off x="107504" y="4401108"/>
            <a:ext cx="3240360" cy="468052"/>
          </a:xfrm>
          <a:prstGeom prst="ellipseRibbon">
            <a:avLst>
              <a:gd name="adj1" fmla="val 25000"/>
              <a:gd name="adj2" fmla="val 50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ANTES</a:t>
            </a:r>
            <a:endParaRPr lang="es-AR" dirty="0"/>
          </a:p>
        </p:txBody>
      </p:sp>
      <p:sp>
        <p:nvSpPr>
          <p:cNvPr id="55" name="54 Cinta curvada hacia abajo"/>
          <p:cNvSpPr/>
          <p:nvPr/>
        </p:nvSpPr>
        <p:spPr>
          <a:xfrm>
            <a:off x="5832140" y="4401108"/>
            <a:ext cx="3240360" cy="468052"/>
          </a:xfrm>
          <a:prstGeom prst="ellipseRibbon">
            <a:avLst>
              <a:gd name="adj1" fmla="val 25000"/>
              <a:gd name="adj2" fmla="val 50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AHORA</a:t>
            </a:r>
            <a:endParaRPr lang="es-AR" dirty="0"/>
          </a:p>
        </p:txBody>
      </p:sp>
      <p:pic>
        <p:nvPicPr>
          <p:cNvPr id="58" name="Picture 4" descr="C:\Users\29194772\Desktop\Muñecos 3D\Uno solo parad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5952240"/>
            <a:ext cx="598449" cy="905760"/>
          </a:xfrm>
          <a:prstGeom prst="rect">
            <a:avLst/>
          </a:prstGeom>
          <a:noFill/>
        </p:spPr>
      </p:pic>
      <p:pic>
        <p:nvPicPr>
          <p:cNvPr id="59" name="Picture 4" descr="C:\Users\29194772\Desktop\Muñecos 3D\Uno solo parad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5043520"/>
            <a:ext cx="598449" cy="905760"/>
          </a:xfrm>
          <a:prstGeom prst="rect">
            <a:avLst/>
          </a:prstGeom>
          <a:noFill/>
        </p:spPr>
      </p:pic>
      <p:cxnSp>
        <p:nvCxnSpPr>
          <p:cNvPr id="62" name="61 Conector recto de flecha"/>
          <p:cNvCxnSpPr>
            <a:stCxn id="47" idx="10"/>
            <a:endCxn id="58" idx="3"/>
          </p:cNvCxnSpPr>
          <p:nvPr/>
        </p:nvCxnSpPr>
        <p:spPr>
          <a:xfrm flipH="1">
            <a:off x="5530489" y="5967282"/>
            <a:ext cx="769703" cy="437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Flecha derecha"/>
          <p:cNvSpPr/>
          <p:nvPr/>
        </p:nvSpPr>
        <p:spPr>
          <a:xfrm rot="10800000">
            <a:off x="8064388" y="5805264"/>
            <a:ext cx="5400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66 Flecha derecha"/>
          <p:cNvSpPr/>
          <p:nvPr/>
        </p:nvSpPr>
        <p:spPr>
          <a:xfrm rot="10800000">
            <a:off x="6840253" y="5805264"/>
            <a:ext cx="5400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67 Conector recto de flecha"/>
          <p:cNvCxnSpPr>
            <a:stCxn id="37" idx="11"/>
            <a:endCxn id="20" idx="1"/>
          </p:cNvCxnSpPr>
          <p:nvPr/>
        </p:nvCxnSpPr>
        <p:spPr>
          <a:xfrm flipV="1">
            <a:off x="1583668" y="5373698"/>
            <a:ext cx="1944216" cy="829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Document"/>
          <p:cNvSpPr>
            <a:spLocks noEditPoints="1" noChangeArrowheads="1"/>
          </p:cNvSpPr>
          <p:nvPr/>
        </p:nvSpPr>
        <p:spPr bwMode="auto">
          <a:xfrm>
            <a:off x="2663788" y="5553236"/>
            <a:ext cx="186122" cy="32419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alpha val="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2" name="71 Estrella de 10 puntas"/>
          <p:cNvSpPr/>
          <p:nvPr/>
        </p:nvSpPr>
        <p:spPr>
          <a:xfrm>
            <a:off x="3815916" y="4293096"/>
            <a:ext cx="792088" cy="720080"/>
          </a:xfrm>
          <a:prstGeom prst="star10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700" b="1" dirty="0" smtClean="0">
                <a:solidFill>
                  <a:schemeClr val="accent2">
                    <a:lumMod val="75000"/>
                  </a:schemeClr>
                </a:solidFill>
              </a:rPr>
              <a:t>1 Hs</a:t>
            </a:r>
            <a:endParaRPr lang="es-AR" sz="1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72 Estrella de 10 puntas"/>
          <p:cNvSpPr/>
          <p:nvPr/>
        </p:nvSpPr>
        <p:spPr>
          <a:xfrm>
            <a:off x="4932040" y="4293096"/>
            <a:ext cx="792088" cy="720080"/>
          </a:xfrm>
          <a:prstGeom prst="star10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b="1" dirty="0" smtClean="0">
                <a:solidFill>
                  <a:schemeClr val="accent2">
                    <a:lumMod val="75000"/>
                  </a:schemeClr>
                </a:solidFill>
              </a:rPr>
              <a:t>5-10 min</a:t>
            </a:r>
            <a:endParaRPr lang="es-AR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Document"/>
          <p:cNvSpPr>
            <a:spLocks noEditPoints="1" noChangeArrowheads="1"/>
          </p:cNvSpPr>
          <p:nvPr/>
        </p:nvSpPr>
        <p:spPr bwMode="auto">
          <a:xfrm>
            <a:off x="5652120" y="5193196"/>
            <a:ext cx="186122" cy="32419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alpha val="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6" name="75 Imagen" descr="Billet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6381328"/>
            <a:ext cx="396043" cy="279002"/>
          </a:xfrm>
          <a:prstGeom prst="rect">
            <a:avLst/>
          </a:prstGeom>
        </p:spPr>
      </p:pic>
      <p:sp>
        <p:nvSpPr>
          <p:cNvPr id="77" name="Document"/>
          <p:cNvSpPr>
            <a:spLocks noEditPoints="1" noChangeArrowheads="1"/>
          </p:cNvSpPr>
          <p:nvPr/>
        </p:nvSpPr>
        <p:spPr bwMode="auto">
          <a:xfrm>
            <a:off x="5868144" y="5985284"/>
            <a:ext cx="186122" cy="32419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alpha val="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8352928" cy="490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lvl="0" indent="-457200">
              <a:spcBef>
                <a:spcPct val="20000"/>
              </a:spcBef>
              <a:buClr>
                <a:srgbClr val="FF3700"/>
              </a:buClr>
              <a:defRPr/>
            </a:pPr>
            <a:r>
              <a:rPr lang="es-AR" sz="2000" u="sng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DESCRIPCION TRABAJO REALIZADO</a:t>
            </a:r>
          </a:p>
          <a:p>
            <a:pPr marL="247650" lvl="0" indent="-247650">
              <a:spcBef>
                <a:spcPct val="20000"/>
              </a:spcBef>
              <a:buClr>
                <a:srgbClr val="FF3700"/>
              </a:buClr>
              <a:defRPr/>
            </a:pPr>
            <a:endParaRPr lang="es-AR" sz="10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342900" indent="-342900">
              <a:spcBef>
                <a:spcPct val="20000"/>
              </a:spcBef>
              <a:buClr>
                <a:srgbClr val="FF3700"/>
              </a:buClr>
              <a:buFont typeface="+mj-lt"/>
              <a:buAutoNum type="arabicPeriod"/>
              <a:defRPr/>
            </a:pPr>
            <a:r>
              <a:rPr kumimoji="0" lang="es-A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MS PGothic"/>
              </a:rPr>
              <a:t>Análisis de la organización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Relevamiento de la organización y sus procesos.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Determinación de objetivos y metas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Definición de los problemas y detección de oportunidades de mejora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defRPr/>
            </a:pPr>
            <a:endParaRPr lang="es-AR" kern="0" dirty="0" smtClean="0">
              <a:solidFill>
                <a:sysClr val="windowText" lastClr="000000"/>
              </a:solidFill>
              <a:latin typeface="Arial"/>
              <a:ea typeface="MS PGothic"/>
            </a:endParaRPr>
          </a:p>
          <a:p>
            <a:pPr marL="342900" indent="-342900">
              <a:spcBef>
                <a:spcPct val="20000"/>
              </a:spcBef>
              <a:buClr>
                <a:srgbClr val="FF3700"/>
              </a:buClr>
              <a:buFont typeface="+mj-lt"/>
              <a:buAutoNum type="arabicPeriod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Evaluación de alternativas y elaboración del contrato de servicio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Definición de los recursos humanos, técnicos y legales necesarios.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Definición del precio del sistemas y de los servicios adicionales.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Análisis de factibilidad operacional, técnico, legal y económico.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Elaboración de comparativa entre las soluciones y elección de la solución a implementar.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Elaboración el Gantt preliminar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Elaboración del contrato de servicios.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defRPr/>
            </a:pPr>
            <a:endParaRPr kumimoji="0" lang="es-AR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  <a:p>
            <a:pPr marL="342900" indent="-342900">
              <a:spcBef>
                <a:spcPct val="20000"/>
              </a:spcBef>
              <a:buClr>
                <a:srgbClr val="FF3700"/>
              </a:buClr>
              <a:buFont typeface="+mj-lt"/>
              <a:buAutoNum type="arabicPeriod"/>
              <a:defRPr/>
            </a:pPr>
            <a:endParaRPr kumimoji="0" lang="es-A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defRPr/>
            </a:pPr>
            <a:endParaRPr kumimoji="0" lang="es-AR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  <a:p>
            <a:pPr marL="342900" indent="-342900">
              <a:spcBef>
                <a:spcPct val="20000"/>
              </a:spcBef>
              <a:buClr>
                <a:srgbClr val="FF3700"/>
              </a:buClr>
              <a:buFont typeface="+mj-lt"/>
              <a:buAutoNum type="arabicPeriod"/>
              <a:defRPr/>
            </a:pPr>
            <a:endParaRPr kumimoji="0" lang="es-A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vl="0">
              <a:spcBef>
                <a:spcPct val="20000"/>
              </a:spcBef>
              <a:defRPr/>
            </a:pPr>
            <a:r>
              <a:rPr lang="es-ES_tradnl" sz="2600" kern="0" dirty="0" smtClean="0">
                <a:solidFill>
                  <a:srgbClr val="FF3700"/>
                </a:solidFill>
                <a:latin typeface="Arial"/>
                <a:ea typeface="MS PGothic"/>
              </a:rPr>
              <a:t>El proyecto desarrollado</a:t>
            </a:r>
            <a:endParaRPr lang="es-ES_tradnl" sz="2600" kern="0" dirty="0">
              <a:solidFill>
                <a:srgbClr val="FF3700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8352928" cy="46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lvl="0" indent="-457200">
              <a:spcBef>
                <a:spcPct val="20000"/>
              </a:spcBef>
              <a:buClr>
                <a:srgbClr val="FF3700"/>
              </a:buClr>
              <a:defRPr/>
            </a:pPr>
            <a:r>
              <a:rPr lang="es-AR" sz="2000" u="sng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DESCRIPCION TRABAJO REALIZADO</a:t>
            </a:r>
            <a:r>
              <a:rPr lang="es-AR" sz="2000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 (Cont.)</a:t>
            </a:r>
          </a:p>
          <a:p>
            <a:pPr marL="247650" lvl="0" indent="-247650">
              <a:spcBef>
                <a:spcPct val="20000"/>
              </a:spcBef>
              <a:buClr>
                <a:srgbClr val="FF3700"/>
              </a:buClr>
              <a:defRPr/>
            </a:pPr>
            <a:endParaRPr lang="es-AR" sz="10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342900" indent="-342900">
              <a:spcBef>
                <a:spcPct val="20000"/>
              </a:spcBef>
              <a:buClr>
                <a:srgbClr val="FF3700"/>
              </a:buClr>
              <a:buFont typeface="+mj-lt"/>
              <a:buAutoNum type="arabicPeriod" startAt="3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Diseño del sistema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Definición de la metodología a utilizar.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Identificación y redacción de los casos de uso.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Elaboración de artefactos grafico de diseño propios de la metodología elegida.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Análisis de riesgo, elaboración planes de mitigación y contingencia.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Diseño de las interfaces.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Diseño de la base de datos.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Cálculo del tamaño del sistema.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Elaboración del diagrama de Gantt ajustado.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defRPr/>
            </a:pPr>
            <a:endParaRPr lang="es-AR" kern="0" dirty="0" smtClean="0">
              <a:solidFill>
                <a:sysClr val="windowText" lastClr="000000"/>
              </a:solidFill>
              <a:latin typeface="Arial"/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endParaRPr lang="es-AR" kern="0" dirty="0">
              <a:solidFill>
                <a:sysClr val="windowText" lastClr="000000"/>
              </a:solidFill>
              <a:latin typeface="Arial"/>
              <a:ea typeface="MS PGothic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vl="0">
              <a:spcBef>
                <a:spcPct val="20000"/>
              </a:spcBef>
              <a:defRPr/>
            </a:pPr>
            <a:r>
              <a:rPr lang="es-ES_tradnl" sz="2600" kern="0" dirty="0" smtClean="0">
                <a:solidFill>
                  <a:srgbClr val="FF3700"/>
                </a:solidFill>
                <a:latin typeface="Arial"/>
                <a:ea typeface="MS PGothic"/>
              </a:rPr>
              <a:t>El proyecto desarrollado</a:t>
            </a:r>
            <a:endParaRPr lang="es-ES_tradnl" sz="2600" kern="0" dirty="0">
              <a:solidFill>
                <a:srgbClr val="FF3700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83529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lvl="0" indent="-457200">
              <a:spcBef>
                <a:spcPct val="20000"/>
              </a:spcBef>
              <a:buClr>
                <a:srgbClr val="FF3700"/>
              </a:buClr>
              <a:defRPr/>
            </a:pPr>
            <a:r>
              <a:rPr lang="es-AR" sz="2000" u="sng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DESCRIPCION TRABAJO REALIZADO</a:t>
            </a:r>
            <a:r>
              <a:rPr lang="es-AR" sz="2000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 (Cont.)</a:t>
            </a:r>
          </a:p>
          <a:p>
            <a:pPr marL="247650" lvl="0" indent="-247650">
              <a:spcBef>
                <a:spcPct val="20000"/>
              </a:spcBef>
              <a:buClr>
                <a:srgbClr val="FF3700"/>
              </a:buClr>
              <a:defRPr/>
            </a:pPr>
            <a:endParaRPr lang="es-AR" sz="10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342900" indent="-342900">
              <a:spcBef>
                <a:spcPct val="20000"/>
              </a:spcBef>
              <a:buClr>
                <a:srgbClr val="FF3700"/>
              </a:buClr>
              <a:buFont typeface="+mj-lt"/>
              <a:buAutoNum type="arabicPeriod" startAt="4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Construcción del sistema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Elección del lenguaje de programación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Diseño y construcción de las interfaces.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Construcción de la base de datos.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Codificación de la arquitectura y módulos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Desarrollo de reportes.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defRPr/>
            </a:pPr>
            <a:endParaRPr lang="es-AR" kern="0" dirty="0" smtClean="0">
              <a:solidFill>
                <a:sysClr val="windowText" lastClr="000000"/>
              </a:solidFill>
              <a:latin typeface="Arial"/>
              <a:ea typeface="MS PGothic"/>
            </a:endParaRPr>
          </a:p>
          <a:p>
            <a:pPr marL="342900" indent="-342900">
              <a:spcBef>
                <a:spcPct val="20000"/>
              </a:spcBef>
              <a:buClr>
                <a:srgbClr val="FF3700"/>
              </a:buClr>
              <a:buFont typeface="+mj-lt"/>
              <a:buAutoNum type="arabicPeriod" startAt="4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Prueba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Elaboración del plan de pruebas y ejecución de las mismas.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Correcciones en la aplicación.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endParaRPr lang="es-AR" kern="0" dirty="0" smtClean="0">
              <a:solidFill>
                <a:sysClr val="windowText" lastClr="000000"/>
              </a:solidFill>
              <a:latin typeface="Arial"/>
              <a:ea typeface="MS PGothic"/>
            </a:endParaRPr>
          </a:p>
          <a:p>
            <a:pPr marL="247650" lvl="0" indent="-247650">
              <a:spcBef>
                <a:spcPct val="20000"/>
              </a:spcBef>
              <a:buClr>
                <a:srgbClr val="FF3700"/>
              </a:buClr>
              <a:defRPr/>
            </a:pPr>
            <a:endParaRPr lang="es-AR" sz="1050" kern="0" dirty="0" smtClean="0">
              <a:solidFill>
                <a:sysClr val="windowText" lastClr="000000"/>
              </a:solidFill>
              <a:ea typeface="MS PGothic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vl="0">
              <a:spcBef>
                <a:spcPct val="20000"/>
              </a:spcBef>
              <a:defRPr/>
            </a:pPr>
            <a:r>
              <a:rPr lang="es-ES_tradnl" sz="2600" kern="0" dirty="0" smtClean="0">
                <a:solidFill>
                  <a:srgbClr val="FF3700"/>
                </a:solidFill>
                <a:latin typeface="Arial"/>
                <a:ea typeface="MS PGothic"/>
              </a:rPr>
              <a:t>El proyecto desarrollado</a:t>
            </a:r>
            <a:endParaRPr lang="es-ES_tradnl" sz="2600" kern="0" dirty="0">
              <a:solidFill>
                <a:srgbClr val="FF3700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83529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lvl="0" indent="-457200">
              <a:spcBef>
                <a:spcPct val="20000"/>
              </a:spcBef>
              <a:buClr>
                <a:srgbClr val="FF3700"/>
              </a:buClr>
              <a:defRPr/>
            </a:pPr>
            <a:r>
              <a:rPr lang="es-AR" sz="2000" u="sng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DESCRIPCION TRABAJO REALIZADO</a:t>
            </a:r>
            <a:r>
              <a:rPr lang="es-AR" sz="2000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 (Cont.)</a:t>
            </a:r>
          </a:p>
          <a:p>
            <a:pPr marL="247650" lvl="0" indent="-247650">
              <a:spcBef>
                <a:spcPct val="20000"/>
              </a:spcBef>
              <a:buClr>
                <a:srgbClr val="FF3700"/>
              </a:buClr>
              <a:defRPr/>
            </a:pPr>
            <a:endParaRPr lang="es-AR" sz="10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342900" indent="-342900">
              <a:spcBef>
                <a:spcPct val="20000"/>
              </a:spcBef>
              <a:buClr>
                <a:srgbClr val="FF3700"/>
              </a:buClr>
              <a:buFont typeface="+mj-lt"/>
              <a:buAutoNum type="arabicPeriod" startAt="6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Finalización del proyecto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Elaboración de manuales de usuarios y plan de capacitación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Ejecución de la capacitación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r>
              <a:rPr lang="es-AR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Implementación del sistema</a:t>
            </a:r>
          </a:p>
          <a:p>
            <a:pPr marL="800100" lvl="1" indent="-3429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ü"/>
              <a:defRPr/>
            </a:pPr>
            <a:endParaRPr lang="es-AR" kern="0" dirty="0" smtClean="0">
              <a:solidFill>
                <a:sysClr val="windowText" lastClr="000000"/>
              </a:solidFill>
              <a:latin typeface="Arial"/>
              <a:ea typeface="MS PGothic"/>
            </a:endParaRPr>
          </a:p>
          <a:p>
            <a:pPr marL="247650" lvl="0" indent="-247650">
              <a:spcBef>
                <a:spcPct val="20000"/>
              </a:spcBef>
              <a:buClr>
                <a:srgbClr val="FF3700"/>
              </a:buClr>
              <a:defRPr/>
            </a:pPr>
            <a:endParaRPr lang="es-AR" sz="1050" kern="0" dirty="0" smtClean="0">
              <a:solidFill>
                <a:sysClr val="windowText" lastClr="000000"/>
              </a:solidFill>
              <a:ea typeface="MS PGothic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vl="0">
              <a:spcBef>
                <a:spcPct val="20000"/>
              </a:spcBef>
              <a:defRPr/>
            </a:pPr>
            <a:r>
              <a:rPr lang="es-ES_tradnl" sz="2600" kern="0" dirty="0" smtClean="0">
                <a:solidFill>
                  <a:srgbClr val="FF3700"/>
                </a:solidFill>
                <a:latin typeface="Arial"/>
                <a:ea typeface="MS PGothic"/>
              </a:rPr>
              <a:t>El proyecto desarrollado</a:t>
            </a:r>
            <a:endParaRPr lang="es-ES_tradnl" sz="2600" kern="0" dirty="0">
              <a:solidFill>
                <a:srgbClr val="FF3700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preguntas_frecuent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72816"/>
            <a:ext cx="7920880" cy="4903988"/>
          </a:xfrm>
          <a:prstGeom prst="rect">
            <a:avLst/>
          </a:prstGeom>
        </p:spPr>
      </p:pic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vl="0">
              <a:spcBef>
                <a:spcPct val="20000"/>
              </a:spcBef>
              <a:defRPr/>
            </a:pPr>
            <a:r>
              <a:rPr lang="es-ES_tradnl" sz="2600" kern="0" dirty="0" smtClean="0">
                <a:solidFill>
                  <a:srgbClr val="FF3700"/>
                </a:solidFill>
                <a:latin typeface="Arial"/>
                <a:ea typeface="MS PGothic"/>
              </a:rPr>
              <a:t>Dudas | Preguntas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6480720" cy="490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Paciente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Obtención,  cancelación y consulta de turnos.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Consulta del historial médico .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Secretaria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Registrar ausencia de un profesional.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Otorga turno y sobre turno.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Registrar asistencia de un paciente a un turno.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Emisión del cierre de la caja diaria.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Profesional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Consulta de su agenda.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Registro de atenciones y consulta de historial médico.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Administrador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Maestro de usuarios y definición de roles.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Bef>
                <a:spcPct val="20000"/>
              </a:spcBef>
              <a:defRPr/>
            </a:pPr>
            <a:r>
              <a:rPr lang="es-ES_tradnl" sz="2600" kern="0" dirty="0" smtClean="0">
                <a:solidFill>
                  <a:srgbClr val="FF3700"/>
                </a:solidFill>
                <a:latin typeface="Arial"/>
                <a:ea typeface="MS PGothic"/>
              </a:rPr>
              <a:t>Demostración del sistema</a:t>
            </a:r>
          </a:p>
        </p:txBody>
      </p:sp>
      <p:sp>
        <p:nvSpPr>
          <p:cNvPr id="9" name="8 Flecha a la derecha con bandas">
            <a:hlinkClick r:id="rId4"/>
          </p:cNvPr>
          <p:cNvSpPr/>
          <p:nvPr/>
        </p:nvSpPr>
        <p:spPr>
          <a:xfrm>
            <a:off x="6984268" y="2564904"/>
            <a:ext cx="2088232" cy="237626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Ingresar al sistema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845858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s-A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MS PGothic"/>
              </a:rPr>
              <a:t>Conociendo la organización</a:t>
            </a:r>
          </a:p>
          <a:p>
            <a:pPr marL="914400" lvl="1" indent="-4572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latin typeface="+mj-lt"/>
                <a:ea typeface="MS PGothic"/>
              </a:rPr>
              <a:t>Organigrama, Misión y Visión</a:t>
            </a:r>
          </a:p>
          <a:p>
            <a:pPr marL="914400" lvl="1" indent="-4572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latin typeface="+mj-lt"/>
                <a:ea typeface="MS PGothic"/>
              </a:rPr>
              <a:t>Principales Metas y Objetivos</a:t>
            </a:r>
          </a:p>
          <a:p>
            <a:pPr marL="914400" lvl="1" indent="-4572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endParaRPr lang="es-AR" sz="2000" kern="0" dirty="0" smtClean="0">
              <a:solidFill>
                <a:sysClr val="windowText" lastClr="000000"/>
              </a:solidFill>
              <a:latin typeface="+mj-lt"/>
              <a:ea typeface="MS PGothic"/>
            </a:endParaRPr>
          </a:p>
          <a:p>
            <a:pPr marL="457200" indent="-4572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v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latin typeface="+mj-lt"/>
                <a:ea typeface="MS PGothic"/>
              </a:rPr>
              <a:t>El proyecto desarrollado</a:t>
            </a:r>
          </a:p>
          <a:p>
            <a:pPr marL="914400" lvl="1" indent="-4572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latin typeface="+mj-lt"/>
                <a:ea typeface="MS PGothic"/>
              </a:rPr>
              <a:t>Análisis del negocio: problemas y necesidades.</a:t>
            </a:r>
          </a:p>
          <a:p>
            <a:pPr marL="914400" lvl="1" indent="-4572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Soluciones propuestas y beneficios obtenidos.</a:t>
            </a:r>
          </a:p>
          <a:p>
            <a:pPr marL="914400" lvl="1" indent="-4572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Breve descripción del trabajo realizado.</a:t>
            </a:r>
          </a:p>
          <a:p>
            <a:pPr marL="914400" lvl="1" indent="-457200">
              <a:spcBef>
                <a:spcPct val="20000"/>
              </a:spcBef>
              <a:buClr>
                <a:srgbClr val="FF3700"/>
              </a:buClr>
              <a:defRPr/>
            </a:pPr>
            <a:endParaRPr lang="es-AR" sz="2000" kern="0" dirty="0" smtClean="0">
              <a:solidFill>
                <a:sysClr val="windowText" lastClr="000000"/>
              </a:solidFill>
              <a:latin typeface="+mj-lt"/>
              <a:ea typeface="MS PGothic"/>
            </a:endParaRPr>
          </a:p>
          <a:p>
            <a:pPr marL="457200" indent="-4572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v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latin typeface="+mj-lt"/>
                <a:ea typeface="MS PGothic"/>
              </a:rPr>
              <a:t>Demostración </a:t>
            </a:r>
            <a:r>
              <a:rPr lang="es-AR" sz="2000" kern="0" dirty="0">
                <a:solidFill>
                  <a:sysClr val="windowText" lastClr="000000"/>
                </a:solidFill>
                <a:latin typeface="+mj-lt"/>
                <a:ea typeface="MS PGothic"/>
              </a:rPr>
              <a:t>del </a:t>
            </a:r>
            <a:r>
              <a:rPr lang="es-AR" sz="2000" kern="0" dirty="0" smtClean="0">
                <a:solidFill>
                  <a:sysClr val="windowText" lastClr="000000"/>
                </a:solidFill>
                <a:latin typeface="+mj-lt"/>
                <a:ea typeface="MS PGothic"/>
              </a:rPr>
              <a:t>sistema</a:t>
            </a:r>
          </a:p>
          <a:p>
            <a:pPr marL="457200" indent="-4572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v"/>
              <a:defRPr/>
            </a:pP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457200" indent="-4572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v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Conclusión y reflexión final</a:t>
            </a:r>
          </a:p>
          <a:p>
            <a:pPr marL="457200" indent="-45720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v"/>
              <a:defRPr/>
            </a:pPr>
            <a:endParaRPr lang="es-AR" sz="2000" kern="0" dirty="0">
              <a:solidFill>
                <a:sysClr val="windowText" lastClr="000000"/>
              </a:solidFill>
              <a:latin typeface="+mj-lt"/>
              <a:ea typeface="MS PGothic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MS PGothic"/>
            </a:endParaRPr>
          </a:p>
          <a:p>
            <a:pPr marL="247650" marR="0" lvl="0" indent="-2476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s-A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  <a:p>
            <a:pPr marL="247650" marR="0" lvl="0" indent="-2476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buFontTx/>
              <a:buChar char="•"/>
              <a:tabLst/>
              <a:defRPr/>
            </a:pPr>
            <a:endParaRPr kumimoji="0" lang="es-A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  <a:p>
            <a:pPr marL="247650" marR="0" lvl="0" indent="-2476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buFontTx/>
              <a:buChar char="•"/>
              <a:tabLst/>
              <a:defRPr/>
            </a:pPr>
            <a:endParaRPr kumimoji="0" lang="es-A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3700"/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Agenda</a:t>
            </a:r>
            <a:endParaRPr kumimoji="0" lang="es-ES_tradnl" sz="2600" b="0" i="0" u="none" strike="noStrike" kern="0" cap="none" spc="0" normalizeH="0" baseline="0" noProof="0" dirty="0">
              <a:ln>
                <a:noFill/>
              </a:ln>
              <a:solidFill>
                <a:srgbClr val="FF3700"/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83529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tabLst/>
              <a:defRPr/>
            </a:pPr>
            <a:r>
              <a:rPr kumimoji="0" lang="es-AR" sz="2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MS PGothic"/>
              </a:rPr>
              <a:t>ORGANIGRAMA</a:t>
            </a:r>
          </a:p>
          <a:p>
            <a:pPr marL="247650" marR="0" lvl="0" indent="-2476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s-A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  <a:p>
            <a:pPr marL="247650" marR="0" lvl="0" indent="-2476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buFontTx/>
              <a:buChar char="•"/>
              <a:tabLst/>
              <a:defRPr/>
            </a:pPr>
            <a:endParaRPr kumimoji="0" lang="es-A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  <a:p>
            <a:pPr marL="247650" marR="0" lvl="0" indent="-2476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buFontTx/>
              <a:buChar char="•"/>
              <a:tabLst/>
              <a:defRPr/>
            </a:pPr>
            <a:endParaRPr kumimoji="0" lang="es-A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3700"/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Conociendo la Organización</a:t>
            </a:r>
            <a:endParaRPr kumimoji="0" lang="es-ES_tradnl" sz="2600" b="0" i="0" u="none" strike="noStrike" kern="0" cap="none" spc="0" normalizeH="0" baseline="0" noProof="0" dirty="0">
              <a:ln>
                <a:noFill/>
              </a:ln>
              <a:solidFill>
                <a:srgbClr val="FF3700"/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grpSp>
        <p:nvGrpSpPr>
          <p:cNvPr id="89" name="88 Grupo"/>
          <p:cNvGrpSpPr/>
          <p:nvPr/>
        </p:nvGrpSpPr>
        <p:grpSpPr>
          <a:xfrm>
            <a:off x="827584" y="2204864"/>
            <a:ext cx="7632848" cy="1980220"/>
            <a:chOff x="323528" y="2420888"/>
            <a:chExt cx="7632848" cy="1980220"/>
          </a:xfrm>
        </p:grpSpPr>
        <p:sp>
          <p:nvSpPr>
            <p:cNvPr id="9" name="8 Rectángulo redondeado"/>
            <p:cNvSpPr/>
            <p:nvPr/>
          </p:nvSpPr>
          <p:spPr>
            <a:xfrm>
              <a:off x="3599892" y="2420888"/>
              <a:ext cx="1368152" cy="28803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s-AR" sz="1450" dirty="0" smtClean="0"/>
                <a:t>Consejo Directivo</a:t>
              </a:r>
              <a:endParaRPr lang="es-AR" sz="1450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652120" y="3032956"/>
              <a:ext cx="1368152" cy="28803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s-AR" sz="1450" dirty="0" smtClean="0"/>
                <a:t>Director Médico</a:t>
              </a:r>
              <a:endParaRPr lang="es-AR" sz="1450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3851920" y="3032956"/>
              <a:ext cx="1368152" cy="28803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s-AR" sz="1450" dirty="0" smtClean="0"/>
                <a:t>Contador Externo</a:t>
              </a:r>
              <a:endParaRPr lang="es-AR" sz="1450" dirty="0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1187624" y="3032956"/>
              <a:ext cx="1836204" cy="28803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s-AR" sz="1450" dirty="0" smtClean="0"/>
                <a:t>Director Administrativo</a:t>
              </a:r>
              <a:endParaRPr lang="es-AR" sz="1450" dirty="0"/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2915816" y="3969060"/>
              <a:ext cx="1368152" cy="432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s-AR" sz="1450" dirty="0" smtClean="0"/>
                <a:t>Empleada Administrativa</a:t>
              </a:r>
              <a:endParaRPr lang="es-AR" sz="1450" dirty="0"/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1454892" y="3969060"/>
              <a:ext cx="1296144" cy="432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s-AR" sz="1450" dirty="0" smtClean="0"/>
                <a:t>Mantenimiento y Limpieza</a:t>
              </a:r>
              <a:endParaRPr lang="es-AR" sz="1450" dirty="0"/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323528" y="3969060"/>
              <a:ext cx="936104" cy="28803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s-AR" sz="1450" dirty="0" smtClean="0"/>
                <a:t>Secretaría</a:t>
              </a:r>
              <a:endParaRPr lang="es-AR" sz="1450" dirty="0"/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6444208" y="3969060"/>
              <a:ext cx="1512168" cy="432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s-AR" sz="1450" dirty="0" smtClean="0"/>
                <a:t>Otros profesionales de la salud</a:t>
              </a:r>
              <a:endParaRPr lang="es-AR" sz="1450" dirty="0"/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4932040" y="3969060"/>
              <a:ext cx="1152128" cy="432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s-AR" sz="1450" dirty="0" smtClean="0"/>
                <a:t>Médicos Especialistas</a:t>
              </a:r>
              <a:endParaRPr lang="es-AR" sz="1450" dirty="0"/>
            </a:p>
          </p:txBody>
        </p:sp>
        <p:cxnSp>
          <p:nvCxnSpPr>
            <p:cNvPr id="26" name="25 Conector angular"/>
            <p:cNvCxnSpPr>
              <a:stCxn id="12" idx="2"/>
              <a:endCxn id="23" idx="0"/>
            </p:cNvCxnSpPr>
            <p:nvPr/>
          </p:nvCxnSpPr>
          <p:spPr>
            <a:xfrm rot="5400000">
              <a:off x="5598114" y="3230978"/>
              <a:ext cx="648072" cy="828092"/>
            </a:xfrm>
            <a:prstGeom prst="bentConnector3">
              <a:avLst>
                <a:gd name="adj1" fmla="val 50000"/>
              </a:avLst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angular"/>
            <p:cNvCxnSpPr>
              <a:stCxn id="12" idx="2"/>
              <a:endCxn id="22" idx="0"/>
            </p:cNvCxnSpPr>
            <p:nvPr/>
          </p:nvCxnSpPr>
          <p:spPr>
            <a:xfrm rot="16200000" flipH="1">
              <a:off x="6444208" y="3212976"/>
              <a:ext cx="648072" cy="864096"/>
            </a:xfrm>
            <a:prstGeom prst="bentConnector3">
              <a:avLst>
                <a:gd name="adj1" fmla="val 50000"/>
              </a:avLst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>
              <a:stCxn id="15" idx="3"/>
              <a:endCxn id="14" idx="1"/>
            </p:cNvCxnSpPr>
            <p:nvPr/>
          </p:nvCxnSpPr>
          <p:spPr>
            <a:xfrm>
              <a:off x="3023828" y="3176972"/>
              <a:ext cx="82809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angular"/>
            <p:cNvCxnSpPr>
              <a:stCxn id="9" idx="2"/>
              <a:endCxn id="15" idx="0"/>
            </p:cNvCxnSpPr>
            <p:nvPr/>
          </p:nvCxnSpPr>
          <p:spPr>
            <a:xfrm rot="5400000">
              <a:off x="3032829" y="1781817"/>
              <a:ext cx="324036" cy="2178242"/>
            </a:xfrm>
            <a:prstGeom prst="bentConnector3">
              <a:avLst>
                <a:gd name="adj1" fmla="val 50000"/>
              </a:avLst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angular"/>
            <p:cNvCxnSpPr>
              <a:stCxn id="9" idx="2"/>
              <a:endCxn id="12" idx="0"/>
            </p:cNvCxnSpPr>
            <p:nvPr/>
          </p:nvCxnSpPr>
          <p:spPr>
            <a:xfrm rot="16200000" flipH="1">
              <a:off x="5148064" y="1844824"/>
              <a:ext cx="324036" cy="2052228"/>
            </a:xfrm>
            <a:prstGeom prst="bentConnector3">
              <a:avLst>
                <a:gd name="adj1" fmla="val 50000"/>
              </a:avLst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angular"/>
            <p:cNvCxnSpPr>
              <a:stCxn id="15" idx="2"/>
              <a:endCxn id="21" idx="0"/>
            </p:cNvCxnSpPr>
            <p:nvPr/>
          </p:nvCxnSpPr>
          <p:spPr>
            <a:xfrm rot="5400000">
              <a:off x="1124617" y="2987951"/>
              <a:ext cx="648072" cy="1314146"/>
            </a:xfrm>
            <a:prstGeom prst="bentConnector3">
              <a:avLst>
                <a:gd name="adj1" fmla="val 50000"/>
              </a:avLst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angular"/>
            <p:cNvCxnSpPr>
              <a:stCxn id="15" idx="2"/>
              <a:endCxn id="19" idx="0"/>
            </p:cNvCxnSpPr>
            <p:nvPr/>
          </p:nvCxnSpPr>
          <p:spPr>
            <a:xfrm rot="16200000" flipH="1">
              <a:off x="2528773" y="2897941"/>
              <a:ext cx="648072" cy="1494166"/>
            </a:xfrm>
            <a:prstGeom prst="bentConnector3">
              <a:avLst>
                <a:gd name="adj1" fmla="val 50000"/>
              </a:avLst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15" idx="2"/>
              <a:endCxn id="20" idx="0"/>
            </p:cNvCxnSpPr>
            <p:nvPr/>
          </p:nvCxnSpPr>
          <p:spPr>
            <a:xfrm flipH="1">
              <a:off x="2102964" y="3320988"/>
              <a:ext cx="2762" cy="64807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467544" y="4437112"/>
            <a:ext cx="8352928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tabLst/>
              <a:defRPr/>
            </a:pPr>
            <a:r>
              <a:rPr lang="es-AR" sz="2000" u="sng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MISION </a:t>
            </a:r>
          </a:p>
          <a:p>
            <a:pPr marR="0" lvl="0" indent="-457200" algn="just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FF3700"/>
              </a:buClr>
              <a:buSzTx/>
              <a:tabLst/>
              <a:defRPr/>
            </a:pPr>
            <a:r>
              <a:rPr lang="es-AR" sz="2000" dirty="0" smtClean="0"/>
              <a:t>Brindar un servicio de salud ambulatoria integral de alta calidad para sus pacientes.</a:t>
            </a:r>
          </a:p>
          <a:p>
            <a:pPr algn="just"/>
            <a:endParaRPr lang="es-AR" dirty="0" smtClean="0"/>
          </a:p>
          <a:p>
            <a:pPr lvl="0" algn="just"/>
            <a:r>
              <a:rPr lang="es-AR" sz="2000" u="sng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VISION</a:t>
            </a:r>
          </a:p>
          <a:p>
            <a:pPr algn="just"/>
            <a:r>
              <a:rPr lang="es-AR" sz="2000" dirty="0" smtClean="0"/>
              <a:t>Convertirse en el centro médico de mayor importancia en la zona norte de Rosario, proporcionando un servicio de alta calidad y tecnología para sus pacientes actuales y potenciales</a:t>
            </a:r>
            <a:r>
              <a:rPr lang="es-AR" dirty="0" smtClean="0"/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tabLst/>
              <a:defRPr/>
            </a:pPr>
            <a:endParaRPr kumimoji="0" lang="es-AR" sz="1800" b="0" i="0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  <a:p>
            <a:pPr marL="247650" marR="0" lvl="0" indent="-2476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s-A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  <a:p>
            <a:pPr marL="247650" marR="0" lvl="0" indent="-2476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buFontTx/>
              <a:buChar char="•"/>
              <a:tabLst/>
              <a:defRPr/>
            </a:pPr>
            <a:endParaRPr kumimoji="0" lang="es-A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  <a:p>
            <a:pPr marL="247650" marR="0" lvl="0" indent="-2476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700"/>
              </a:buClr>
              <a:buSzTx/>
              <a:buFontTx/>
              <a:buChar char="•"/>
              <a:tabLst/>
              <a:defRPr/>
            </a:pPr>
            <a:endParaRPr kumimoji="0" lang="es-A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8352928" cy="490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lvl="0" indent="-457200">
              <a:spcBef>
                <a:spcPct val="20000"/>
              </a:spcBef>
              <a:buClr>
                <a:srgbClr val="FF3700"/>
              </a:buClr>
              <a:defRPr/>
            </a:pPr>
            <a:r>
              <a:rPr lang="es-AR" sz="2000" u="sng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PRINCIPALES METAS Y OBJETIVOS</a:t>
            </a:r>
          </a:p>
          <a:p>
            <a:pPr marL="247650" lvl="0" indent="-247650">
              <a:spcBef>
                <a:spcPct val="20000"/>
              </a:spcBef>
              <a:buClr>
                <a:srgbClr val="FF3700"/>
              </a:buClr>
              <a:defRPr/>
            </a:pPr>
            <a:endParaRPr lang="es-AR" sz="10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dirty="0" smtClean="0"/>
              <a:t>Incrementar el número de pacientes que asisten a la institución.</a:t>
            </a:r>
            <a:endParaRPr lang="es-AR" sz="2000" dirty="0" smtClean="0"/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endParaRPr lang="es-AR" sz="2000" dirty="0" smtClean="0"/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Lograr la penetración en el mercado de salud por otros canales distintos al boca en boca.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Lograr registros médicos de alta calidad, legibilidad y disponibilidad.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Ampliar las instalaciones de la institución.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Ampliar la cartera de profesionales y especialidades.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Brindar a los pacientes un servicio de mayor y mejor calidad.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3700"/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Conociendo la Organización</a:t>
            </a:r>
            <a:endParaRPr kumimoji="0" lang="es-ES_tradnl" sz="2600" b="0" i="0" u="none" strike="noStrike" kern="0" cap="none" spc="0" normalizeH="0" baseline="0" noProof="0" dirty="0">
              <a:ln>
                <a:noFill/>
              </a:ln>
              <a:solidFill>
                <a:srgbClr val="FF3700"/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8352928" cy="490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lvl="0" indent="-457200">
              <a:spcBef>
                <a:spcPct val="20000"/>
              </a:spcBef>
              <a:buClr>
                <a:srgbClr val="FF3700"/>
              </a:buClr>
              <a:defRPr/>
            </a:pPr>
            <a:r>
              <a:rPr lang="es-AR" sz="2000" u="sng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ANALISIS DEL NEGOCIO: PROBLEMAS Y NECESIDADES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1950" dirty="0" smtClean="0"/>
              <a:t>Proceso </a:t>
            </a:r>
            <a:r>
              <a:rPr lang="es-AR" sz="1950" dirty="0" smtClean="0"/>
              <a:t>de asignación y cancelación de </a:t>
            </a:r>
            <a:r>
              <a:rPr lang="es-AR" sz="1950" dirty="0" smtClean="0"/>
              <a:t>turnos:</a:t>
            </a:r>
            <a:endParaRPr lang="es-AR" sz="1950" dirty="0" smtClean="0"/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Poco ágil, existencia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de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múltiples agendas físicas para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mantener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los turnos.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Ilegibilidad en las agendas de turnos.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Turnos asignados en días y horarios incorrectos.</a:t>
            </a:r>
            <a:endParaRPr lang="es-AR" sz="19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Saturación de los canales de comunicación de la institución con sus pacientes.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Ilegibilidad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de las historias clínicas centrales de la institución.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Programación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de uso de consultorios deficientes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  <a:sym typeface="Wingdings" pitchFamily="2" charset="2"/>
              </a:rPr>
              <a:t> Solapamiento de horarios entre distintos profesionales.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Proceso de rendición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de las atenciones de las secretarias a los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profesionales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propenso a fallas humanas.</a:t>
            </a:r>
            <a:endParaRPr lang="es-AR" sz="19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  <a:sym typeface="Wingdings" pitchFamily="2" charset="2"/>
              </a:rPr>
              <a:t>Acceso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  <a:sym typeface="Wingdings" pitchFamily="2" charset="2"/>
              </a:rPr>
              <a:t>de los paciente a su historia clínica demasiado riesgos.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Reducir la sobre carga de trabajo de las secretarias.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  <a:sym typeface="Wingdings" pitchFamily="2" charset="2"/>
              </a:rPr>
              <a:t>Reducir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  <a:sym typeface="Wingdings" pitchFamily="2" charset="2"/>
              </a:rPr>
              <a:t>los costos en papelería.</a:t>
            </a:r>
            <a:endParaRPr lang="es-AR" sz="1950" kern="0" dirty="0" smtClean="0">
              <a:solidFill>
                <a:sysClr val="windowText" lastClr="000000"/>
              </a:solidFill>
              <a:ea typeface="MS PGothic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vl="0">
              <a:spcBef>
                <a:spcPct val="20000"/>
              </a:spcBef>
              <a:defRPr/>
            </a:pPr>
            <a:r>
              <a:rPr lang="es-ES_tradnl" sz="2600" kern="0" dirty="0" smtClean="0">
                <a:solidFill>
                  <a:srgbClr val="FF3700"/>
                </a:solidFill>
                <a:latin typeface="Arial"/>
                <a:ea typeface="MS PGothic"/>
              </a:rPr>
              <a:t>El proyecto desarrollado</a:t>
            </a:r>
            <a:endParaRPr lang="es-ES_tradnl" sz="2600" kern="0" dirty="0">
              <a:solidFill>
                <a:srgbClr val="FF3700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83529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lvl="0" indent="-457200">
              <a:spcBef>
                <a:spcPct val="20000"/>
              </a:spcBef>
              <a:buClr>
                <a:srgbClr val="FF3700"/>
              </a:buClr>
              <a:defRPr/>
            </a:pPr>
            <a:r>
              <a:rPr lang="es-AR" sz="2000" u="sng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SOLUCIONES PROPUESTAS</a:t>
            </a:r>
            <a:endParaRPr lang="es-AR" sz="10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dirty="0" smtClean="0"/>
              <a:t>Implementar un sistema accesible tanto desde la institución como fuera de la misma con las siguientes características: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Basado en Tecnología Web.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Página web institucional.</a:t>
            </a:r>
            <a:endParaRPr lang="es-AR" sz="2000" dirty="0" smtClean="0"/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dirty="0" smtClean="0"/>
              <a:t>Módulo para la gestión de turnos.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Módulo para el registro informático de atenciones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Modulo de autogestión online para los pacientes.</a:t>
            </a: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Modificación del circuito de rendición de cobros a profesionales 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  <a:sym typeface="Wingdings" pitchFamily="2" charset="2"/>
              </a:rPr>
              <a:t> A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sistido por el sistema informático.</a:t>
            </a: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vl="0">
              <a:spcBef>
                <a:spcPct val="20000"/>
              </a:spcBef>
              <a:defRPr/>
            </a:pPr>
            <a:r>
              <a:rPr lang="es-ES_tradnl" sz="2600" kern="0" dirty="0" smtClean="0">
                <a:solidFill>
                  <a:srgbClr val="FF3700"/>
                </a:solidFill>
                <a:latin typeface="Arial"/>
                <a:ea typeface="MS PGothic"/>
              </a:rPr>
              <a:t>El proyecto desarrollado</a:t>
            </a:r>
            <a:endParaRPr lang="es-ES_tradnl" sz="2600" kern="0" dirty="0">
              <a:solidFill>
                <a:srgbClr val="FF3700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83529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lvl="0" indent="-457200">
              <a:spcBef>
                <a:spcPct val="20000"/>
              </a:spcBef>
              <a:buClr>
                <a:srgbClr val="FF3700"/>
              </a:buClr>
              <a:defRPr/>
            </a:pPr>
            <a:r>
              <a:rPr lang="es-AR" sz="2000" u="sng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BENEFICIOS OBTENIDOS</a:t>
            </a:r>
            <a:endParaRPr lang="es-AR" sz="10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dirty="0" smtClean="0"/>
              <a:t>Basado en tecnología Web: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Permite la implementación de un sistema multiplataforma y con menores restricciones tecnológicas.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Constituye la base para lograr implementar con el menor impacto posible todas las funcionalidades del sistema.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dirty="0" smtClean="0"/>
              <a:t>Página web institucional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Constituye hoy en día la piedra fundamental para poder hacer marketing de la institución.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Permite ofrecer información actualizada en todo momento.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vl="0">
              <a:spcBef>
                <a:spcPct val="20000"/>
              </a:spcBef>
              <a:defRPr/>
            </a:pPr>
            <a:r>
              <a:rPr lang="es-ES_tradnl" sz="2600" kern="0" dirty="0" smtClean="0">
                <a:solidFill>
                  <a:srgbClr val="FF3700"/>
                </a:solidFill>
                <a:latin typeface="Arial"/>
                <a:ea typeface="MS PGothic"/>
              </a:rPr>
              <a:t>El proyecto desarrollado</a:t>
            </a:r>
            <a:endParaRPr lang="es-ES_tradnl" sz="2600" kern="0" dirty="0">
              <a:solidFill>
                <a:srgbClr val="FF3700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835292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lvl="0" indent="-457200">
              <a:spcBef>
                <a:spcPct val="20000"/>
              </a:spcBef>
              <a:buClr>
                <a:srgbClr val="FF3700"/>
              </a:buClr>
              <a:defRPr/>
            </a:pPr>
            <a:r>
              <a:rPr lang="es-AR" sz="2000" u="sng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BENEFICIOS OBTENIDOS (Cont.)</a:t>
            </a:r>
            <a:endParaRPr lang="es-AR" sz="10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2000" dirty="0" smtClean="0"/>
              <a:t>Módulo para la gestión de turnos.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Eliminación de múltiples agendas individuales y 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separadas.</a:t>
            </a: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Agilidad 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en el proceso de asignación y cancelación de </a:t>
            </a:r>
            <a:r>
              <a:rPr lang="es-AR" sz="2000" kern="0" dirty="0" err="1" smtClean="0">
                <a:solidFill>
                  <a:sysClr val="windowText" lastClr="000000"/>
                </a:solidFill>
                <a:ea typeface="MS PGothic"/>
              </a:rPr>
              <a:t>turnos</a:t>
            </a:r>
            <a:r>
              <a:rPr lang="es-AR" sz="2000" kern="0" dirty="0" err="1" smtClean="0">
                <a:solidFill>
                  <a:sysClr val="windowText" lastClr="000000"/>
                </a:solidFill>
                <a:ea typeface="MS PGothic"/>
                <a:sym typeface="Wingdings" pitchFamily="2" charset="2"/>
              </a:rPr>
              <a:t>Optimización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  <a:sym typeface="Wingdings" pitchFamily="2" charset="2"/>
              </a:rPr>
              <a:t> del tiempo de las 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  <a:sym typeface="Wingdings" pitchFamily="2" charset="2"/>
              </a:rPr>
              <a:t>secretarias.</a:t>
            </a: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Asignación de consultorios sin 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solapamientos.</a:t>
            </a: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Elimina la otorgación de turnos en días y horarios incorrectos.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Elimina 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errores en el cobro de pacientes.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Conforma 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uno de los pilares para la implementación del módulo de autogestión de pacientes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Incorporación de un nuevo canal de comunicación para cancelaciones.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Permite 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obtener estadísticas de cumplimiento de los pacientes</a:t>
            </a:r>
            <a:r>
              <a:rPr lang="es-AR" sz="2000" kern="0" dirty="0" smtClean="0">
                <a:solidFill>
                  <a:sysClr val="windowText" lastClr="000000"/>
                </a:solidFill>
                <a:ea typeface="MS PGothic"/>
              </a:rPr>
              <a:t>.</a:t>
            </a: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vl="0">
              <a:spcBef>
                <a:spcPct val="20000"/>
              </a:spcBef>
              <a:defRPr/>
            </a:pPr>
            <a:r>
              <a:rPr lang="es-ES_tradnl" sz="2600" kern="0" dirty="0" smtClean="0">
                <a:solidFill>
                  <a:srgbClr val="FF3700"/>
                </a:solidFill>
                <a:latin typeface="Arial"/>
                <a:ea typeface="MS PGothic"/>
              </a:rPr>
              <a:t>El proyecto desarrollado</a:t>
            </a:r>
            <a:endParaRPr lang="es-ES_tradnl" sz="2600" kern="0" dirty="0">
              <a:solidFill>
                <a:srgbClr val="FF3700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9194772\Desktop\Google Drive\Cosas Facultad\Proyecto Final\Documentación Proyecto - 2012\Panfleto Proyecto\body_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224136"/>
          </a:xfrm>
          <a:prstGeom prst="rect">
            <a:avLst/>
          </a:prstGeom>
          <a:noFill/>
        </p:spPr>
      </p:pic>
      <p:pic>
        <p:nvPicPr>
          <p:cNvPr id="1026" name="Picture 2" descr="C:\Users\29194772\Desktop\Google Drive\Cosas Facultad\Proyecto Final\Documentación Proyecto - 2012\Panfleto Proyect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2667000" cy="1016000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395536" y="1196752"/>
            <a:ext cx="8388424" cy="0"/>
          </a:xfrm>
          <a:prstGeom prst="line">
            <a:avLst/>
          </a:prstGeom>
          <a:ln w="73025" cap="rnd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347865" y="116632"/>
            <a:ext cx="5796135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SICEMED</a:t>
            </a:r>
            <a:r>
              <a:rPr kumimoji="0" lang="es-ES" sz="3000" b="0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MS PGothic"/>
                <a:cs typeface="+mj-cs"/>
              </a:rPr>
              <a:t> – Sistema del Centro Médico Integral Vélez Sarsfield</a:t>
            </a:r>
            <a:endParaRPr kumimoji="0" lang="es-ES" sz="30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MS PGothic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952836"/>
            <a:ext cx="8352928" cy="490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lvl="0" indent="-457200">
              <a:spcBef>
                <a:spcPct val="20000"/>
              </a:spcBef>
              <a:buClr>
                <a:srgbClr val="FF3700"/>
              </a:buClr>
              <a:defRPr/>
            </a:pPr>
            <a:r>
              <a:rPr lang="es-AR" sz="2000" u="sng" kern="0" dirty="0" smtClean="0">
                <a:solidFill>
                  <a:sysClr val="windowText" lastClr="000000"/>
                </a:solidFill>
                <a:latin typeface="Arial"/>
                <a:ea typeface="MS PGothic"/>
              </a:rPr>
              <a:t>BENEFICIOS OBTENIDOS (Cont.)</a:t>
            </a:r>
            <a:endParaRPr lang="es-AR" sz="10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lvl="1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Módulo para el registro informático de atenciones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Registros de atenciones 100% legibles.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Búsquedas en las historias clínicas más simples y veloces.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Permite un resguardo físico y lógico de las atenciones de los pacientes.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Constituye el tercer y último pilar de sustento del módulo de autogestión de pacientes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.</a:t>
            </a:r>
            <a:endParaRPr lang="es-AR" sz="19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endParaRPr lang="es-AR" sz="30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247650" lvl="1" indent="-247650">
              <a:spcBef>
                <a:spcPct val="20000"/>
              </a:spcBef>
              <a:buClr>
                <a:srgbClr val="FF3700"/>
              </a:buClr>
              <a:buFontTx/>
              <a:buChar char="•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Modulo de autogestión online para los pacientes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1950" dirty="0" smtClean="0"/>
              <a:t>Flexibilidad para el paciente: Abierto 7 x 24 todo el año.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Descompresión de los canales de comunicación de la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Institución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Disminuye la carga laboral de la gestión de turnos de las secretarias.</a:t>
            </a:r>
            <a:endParaRPr lang="es-AR" sz="19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Disponibilidad completa a su historial médico.</a:t>
            </a: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Pionero en el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</a:rPr>
              <a:t>mercado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  <a:sym typeface="Wingdings" pitchFamily="2" charset="2"/>
              </a:rPr>
              <a:t> Mayor </a:t>
            </a:r>
            <a:r>
              <a:rPr lang="es-AR" sz="1950" kern="0" dirty="0" smtClean="0">
                <a:solidFill>
                  <a:sysClr val="windowText" lastClr="000000"/>
                </a:solidFill>
                <a:ea typeface="MS PGothic"/>
                <a:sym typeface="Wingdings" pitchFamily="2" charset="2"/>
              </a:rPr>
              <a:t>penetración en el mercado de la salud de la región.</a:t>
            </a:r>
            <a:endParaRPr lang="es-AR" sz="1950" kern="0" dirty="0" smtClean="0">
              <a:solidFill>
                <a:sysClr val="windowText" lastClr="000000"/>
              </a:solidFill>
              <a:ea typeface="MS PGothic"/>
            </a:endParaRPr>
          </a:p>
          <a:p>
            <a:pPr marL="704850" lvl="1" indent="-247650">
              <a:spcBef>
                <a:spcPct val="20000"/>
              </a:spcBef>
              <a:buClr>
                <a:srgbClr val="FF3700"/>
              </a:buClr>
              <a:buFont typeface="Wingdings" pitchFamily="2" charset="2"/>
              <a:buChar char="Ø"/>
              <a:defRPr/>
            </a:pPr>
            <a:endParaRPr lang="es-AR" sz="2000" kern="0" dirty="0" smtClean="0">
              <a:solidFill>
                <a:sysClr val="windowText" lastClr="000000"/>
              </a:solidFill>
              <a:ea typeface="MS PGothic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352190"/>
            <a:ext cx="6367463" cy="42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vl="0">
              <a:spcBef>
                <a:spcPct val="20000"/>
              </a:spcBef>
              <a:defRPr/>
            </a:pPr>
            <a:r>
              <a:rPr lang="es-ES_tradnl" sz="2600" kern="0" dirty="0" smtClean="0">
                <a:solidFill>
                  <a:srgbClr val="FF3700"/>
                </a:solidFill>
                <a:latin typeface="Arial"/>
                <a:ea typeface="MS PGothic"/>
              </a:rPr>
              <a:t>El proyecto desarrollado</a:t>
            </a:r>
            <a:endParaRPr lang="es-ES_tradnl" sz="2600" kern="0" dirty="0">
              <a:solidFill>
                <a:srgbClr val="FF3700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7568</TotalTime>
  <Words>1244</Words>
  <Application>Microsoft Office PowerPoint</Application>
  <PresentationFormat>Presentación en pantalla (4:3)</PresentationFormat>
  <Paragraphs>209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29194772</dc:creator>
  <cp:lastModifiedBy>29194772</cp:lastModifiedBy>
  <cp:revision>153</cp:revision>
  <dcterms:created xsi:type="dcterms:W3CDTF">2013-01-21T18:17:36Z</dcterms:created>
  <dcterms:modified xsi:type="dcterms:W3CDTF">2013-01-27T14:08:04Z</dcterms:modified>
</cp:coreProperties>
</file>