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7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Capital total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Hoja1!$B$1:$F$1</c:f>
              <c:strCache>
                <c:ptCount val="5"/>
                <c:pt idx="0">
                  <c:v>AÑO 1</c:v>
                </c:pt>
                <c:pt idx="1">
                  <c:v>AÑO 2</c:v>
                </c:pt>
                <c:pt idx="2">
                  <c:v>AÑO 3</c:v>
                </c:pt>
                <c:pt idx="3">
                  <c:v>AÑO 4</c:v>
                </c:pt>
                <c:pt idx="4">
                  <c:v>AÑO 5</c:v>
                </c:pt>
              </c:strCache>
            </c:strRef>
          </c:cat>
          <c:val>
            <c:numRef>
              <c:f>Hoja1!$B$2:$F$2</c:f>
              <c:numCache>
                <c:formatCode>#,##0</c:formatCode>
                <c:ptCount val="5"/>
                <c:pt idx="0">
                  <c:v>3125761</c:v>
                </c:pt>
                <c:pt idx="1">
                  <c:v>2021241</c:v>
                </c:pt>
                <c:pt idx="2">
                  <c:v>1085764</c:v>
                </c:pt>
                <c:pt idx="3">
                  <c:v>1179943</c:v>
                </c:pt>
                <c:pt idx="4">
                  <c:v>1589605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70880"/>
        <c:axId val="66172800"/>
      </c:lineChart>
      <c:catAx>
        <c:axId val="6617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66172800"/>
        <c:crosses val="autoZero"/>
        <c:auto val="1"/>
        <c:lblAlgn val="ctr"/>
        <c:lblOffset val="100"/>
        <c:noMultiLvlLbl val="0"/>
      </c:catAx>
      <c:valAx>
        <c:axId val="6617280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66170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Cantidad de empleados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strRef>
              <c:f>Hoja1!$B$1:$F$1</c:f>
              <c:strCache>
                <c:ptCount val="5"/>
                <c:pt idx="0">
                  <c:v>AÑO 1</c:v>
                </c:pt>
                <c:pt idx="1">
                  <c:v>AÑO 2</c:v>
                </c:pt>
                <c:pt idx="2">
                  <c:v>AÑO 3</c:v>
                </c:pt>
                <c:pt idx="3">
                  <c:v>AÑO 4</c:v>
                </c:pt>
                <c:pt idx="4">
                  <c:v>AÑO 5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59</c:v>
                </c:pt>
                <c:pt idx="1">
                  <c:v>190</c:v>
                </c:pt>
                <c:pt idx="2">
                  <c:v>267</c:v>
                </c:pt>
                <c:pt idx="3">
                  <c:v>371</c:v>
                </c:pt>
                <c:pt idx="4">
                  <c:v>490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79680"/>
        <c:axId val="66281856"/>
      </c:lineChart>
      <c:catAx>
        <c:axId val="66279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6281856"/>
        <c:crosses val="autoZero"/>
        <c:auto val="1"/>
        <c:lblAlgn val="ctr"/>
        <c:lblOffset val="100"/>
        <c:noMultiLvlLbl val="0"/>
      </c:catAx>
      <c:valAx>
        <c:axId val="6628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279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Hoja1!$A$4</c:f>
              <c:strCache>
                <c:ptCount val="1"/>
                <c:pt idx="0">
                  <c:v>Capital / empleado</c:v>
                </c:pt>
              </c:strCache>
            </c:strRef>
          </c:tx>
          <c:cat>
            <c:strRef>
              <c:f>Hoja1!$B$1:$F$1</c:f>
              <c:strCache>
                <c:ptCount val="5"/>
                <c:pt idx="0">
                  <c:v>AÑO 1</c:v>
                </c:pt>
                <c:pt idx="1">
                  <c:v>AÑO 2</c:v>
                </c:pt>
                <c:pt idx="2">
                  <c:v>AÑO 3</c:v>
                </c:pt>
                <c:pt idx="3">
                  <c:v>AÑO 4</c:v>
                </c:pt>
                <c:pt idx="4">
                  <c:v>AÑO 5</c:v>
                </c:pt>
              </c:strCache>
            </c:strRef>
          </c:cat>
          <c:val>
            <c:numRef>
              <c:f>Hoja1!$B$4:$F$4</c:f>
              <c:numCache>
                <c:formatCode>#,##0.00</c:formatCode>
                <c:ptCount val="5"/>
                <c:pt idx="0">
                  <c:v>52979</c:v>
                </c:pt>
                <c:pt idx="1">
                  <c:v>10638.1</c:v>
                </c:pt>
                <c:pt idx="2">
                  <c:v>4066.5</c:v>
                </c:pt>
                <c:pt idx="3">
                  <c:v>3180.4</c:v>
                </c:pt>
                <c:pt idx="4">
                  <c:v>3244.1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393216"/>
        <c:axId val="66394752"/>
      </c:lineChart>
      <c:catAx>
        <c:axId val="66393216"/>
        <c:scaling>
          <c:orientation val="minMax"/>
        </c:scaling>
        <c:delete val="0"/>
        <c:axPos val="b"/>
        <c:majorTickMark val="out"/>
        <c:minorTickMark val="none"/>
        <c:tickLblPos val="nextTo"/>
        <c:crossAx val="66394752"/>
        <c:crosses val="autoZero"/>
        <c:auto val="1"/>
        <c:lblAlgn val="ctr"/>
        <c:lblOffset val="100"/>
        <c:noMultiLvlLbl val="0"/>
      </c:catAx>
      <c:valAx>
        <c:axId val="66394752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6639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C3F3904-A995-4CCC-B11A-B7677F54CF3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27E28A8-1513-44C1-BC95-96616BC9D63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ckx6a-ffe8" TargetMode="External"/><Relationship Id="rId2" Type="http://schemas.openxmlformats.org/officeDocument/2006/relationships/hyperlink" Target="http://www.youtube.com/watch?v=chqv1Im0-z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gubrU546ujU" TargetMode="External"/><Relationship Id="rId5" Type="http://schemas.openxmlformats.org/officeDocument/2006/relationships/hyperlink" Target="http://www.youtube.com/watch?v=prEChsXvFOI" TargetMode="External"/><Relationship Id="rId4" Type="http://schemas.openxmlformats.org/officeDocument/2006/relationships/hyperlink" Target="http://www.youtube.com/watch?v=8rBQjNhxX1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Final De Ingeniería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Joaquín Cid</a:t>
            </a:r>
          </a:p>
          <a:p>
            <a:r>
              <a:rPr lang="es-AR" dirty="0" smtClean="0"/>
              <a:t>Juan Manuel </a:t>
            </a:r>
            <a:r>
              <a:rPr lang="es-AR" dirty="0" err="1" smtClean="0"/>
              <a:t>Riboldi</a:t>
            </a:r>
            <a:endParaRPr lang="es-AR" dirty="0" smtClean="0"/>
          </a:p>
          <a:p>
            <a:r>
              <a:rPr lang="es-AR" dirty="0" smtClean="0"/>
              <a:t>Walter </a:t>
            </a:r>
            <a:r>
              <a:rPr lang="es-AR" dirty="0" err="1" smtClean="0"/>
              <a:t>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96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3801" y="2133600"/>
            <a:ext cx="8229600" cy="353295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Definir un driver de ingreso.</a:t>
            </a:r>
          </a:p>
          <a:p>
            <a:pPr lvl="0"/>
            <a:r>
              <a:rPr lang="es-ES" dirty="0"/>
              <a:t>Definir un factor de productividad.</a:t>
            </a:r>
          </a:p>
          <a:p>
            <a:pPr lvl="0"/>
            <a:r>
              <a:rPr lang="es-ES" dirty="0"/>
              <a:t>Definir un factor de costo </a:t>
            </a:r>
            <a:r>
              <a:rPr lang="es-ES" dirty="0" smtClean="0"/>
              <a:t>unitario</a:t>
            </a:r>
          </a:p>
          <a:p>
            <a:pPr lvl="0"/>
            <a:endParaRPr lang="es-ES" dirty="0"/>
          </a:p>
          <a:p>
            <a:pPr marL="0" indent="0">
              <a:buNone/>
            </a:pPr>
            <a:r>
              <a:rPr lang="es-ES" dirty="0" smtClean="0"/>
              <a:t>Concepto de año cero «0»</a:t>
            </a:r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3801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Metodología: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04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973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divide en dos grandes rubros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0"/>
            <a:r>
              <a:rPr lang="es-ES" dirty="0"/>
              <a:t>Activo físico (maquinas, instalaciones, equipos)</a:t>
            </a:r>
          </a:p>
          <a:p>
            <a:pPr lvl="0"/>
            <a:r>
              <a:rPr lang="es-ES" dirty="0"/>
              <a:t>Capital de trabajo (dinero fresco, gastos del plan de desarrollo, inversiones publicitarias)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46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49869"/>
              </p:ext>
            </p:extLst>
          </p:nvPr>
        </p:nvGraphicFramePr>
        <p:xfrm>
          <a:off x="533401" y="685800"/>
          <a:ext cx="8077200" cy="4544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969"/>
                <a:gridCol w="897467"/>
                <a:gridCol w="828430"/>
                <a:gridCol w="966502"/>
                <a:gridCol w="966502"/>
                <a:gridCol w="939689"/>
                <a:gridCol w="786208"/>
                <a:gridCol w="828433"/>
              </a:tblGrid>
              <a:tr h="45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CONCEPTO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AÑO 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AÑO 1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AÑO 2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AÑO 3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AÑO 4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AÑO 5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TOTAL 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 – ACTIVO FISICO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     1 – Módems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2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          DI – Cantidad de transacciones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68.000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96.000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135.000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2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          FP – Modem / transacción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2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          CU – Costo del          modem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2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Cantidad de nuevos módems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48.000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28.000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39.000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45.000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3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Inversión en módems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480.000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280.000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390.000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450.000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1.800.000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4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6516"/>
              </p:ext>
            </p:extLst>
          </p:nvPr>
        </p:nvGraphicFramePr>
        <p:xfrm>
          <a:off x="457201" y="533400"/>
          <a:ext cx="8153401" cy="4741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931"/>
                <a:gridCol w="822192"/>
                <a:gridCol w="890708"/>
                <a:gridCol w="822192"/>
                <a:gridCol w="890708"/>
                <a:gridCol w="1096255"/>
                <a:gridCol w="822192"/>
                <a:gridCol w="959223"/>
              </a:tblGrid>
              <a:tr h="41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CONCEPTO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AÑO 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 1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 2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 3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 4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AÑO 5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 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B – CAPITAL DE TRABAJO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     1 – Dinero fresco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          DI – Egresos totales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1.992.200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4.624.820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5.915.218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7.598.850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9.692.100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29.823.250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26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          FP – Meses inmovilizados / egresos totales 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30%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5%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5%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5%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5%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10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          CU – Egresos promedio del mes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166.017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385.402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492.940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633.238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807.675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Cantidad de meses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3.6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0.6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0.6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0.6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0.6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-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Requerimiento de dinero fresco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597.661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-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231.241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295.764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379.943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484.605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1.989.214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18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83217"/>
              </p:ext>
            </p:extLst>
          </p:nvPr>
        </p:nvGraphicFramePr>
        <p:xfrm>
          <a:off x="381000" y="609600"/>
          <a:ext cx="8496944" cy="4740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1080120"/>
                <a:gridCol w="792088"/>
                <a:gridCol w="936104"/>
                <a:gridCol w="936104"/>
                <a:gridCol w="936104"/>
                <a:gridCol w="936104"/>
                <a:gridCol w="1296144"/>
              </a:tblGrid>
              <a:tr h="657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CONCEPTO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AÑO 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AÑO 1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AÑO 2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AÑO 3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AÑO 4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AÑO 5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TOTAL 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7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 – ACTIVO FISICO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7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Inversión en módems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200.000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480.000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280.000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390.000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450.000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1.800.000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89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B – CAPITAL DE TRABAJO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89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Requerimiento de dinero fresco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597.661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231.241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295.764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379.943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484.605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1.989.214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7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Capital total 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797.661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711.241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575.764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769.943</a:t>
                      </a:r>
                      <a:endParaRPr lang="es-E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934605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3789214</a:t>
                      </a:r>
                      <a:endParaRPr lang="es-E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1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72586"/>
              </p:ext>
            </p:extLst>
          </p:nvPr>
        </p:nvGraphicFramePr>
        <p:xfrm>
          <a:off x="533400" y="1828800"/>
          <a:ext cx="8301608" cy="3040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  <a:gridCol w="1296144"/>
                <a:gridCol w="1296144"/>
                <a:gridCol w="1309936"/>
                <a:gridCol w="1371600"/>
                <a:gridCol w="1371600"/>
              </a:tblGrid>
              <a:tr h="698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CONCEPTO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AÑO 1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AÑO 2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AÑO 3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AÑO 4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AÑO 5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8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Capital total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3.125.761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2.021.241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1.085.764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1.179.943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1.589.605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8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Cantidad de empleados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59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190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267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371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490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8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Capital / empleado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52.979,00</a:t>
                      </a:r>
                      <a:endParaRPr lang="es-E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10.638,10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4.066,50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3.180,40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3.244,10</a:t>
                      </a:r>
                      <a:endParaRPr lang="es-E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Ratios identificadores del negocio:</a:t>
            </a:r>
          </a:p>
          <a:p>
            <a:pPr marL="0" indent="0">
              <a:buNone/>
            </a:pPr>
            <a:r>
              <a:rPr lang="es-ES" dirty="0" smtClean="0"/>
              <a:t>Relación </a:t>
            </a:r>
            <a:r>
              <a:rPr lang="es-ES" dirty="0"/>
              <a:t>capital / empleado </a:t>
            </a:r>
          </a:p>
        </p:txBody>
      </p:sp>
    </p:spTree>
    <p:extLst>
      <p:ext uri="{BB962C8B-B14F-4D97-AF65-F5344CB8AC3E}">
        <p14:creationId xmlns:p14="http://schemas.microsoft.com/office/powerpoint/2010/main" val="189480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153232637"/>
              </p:ext>
            </p:extLst>
          </p:nvPr>
        </p:nvGraphicFramePr>
        <p:xfrm>
          <a:off x="609600" y="533400"/>
          <a:ext cx="7992888" cy="496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130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178343060"/>
              </p:ext>
            </p:extLst>
          </p:nvPr>
        </p:nvGraphicFramePr>
        <p:xfrm>
          <a:off x="609600" y="533400"/>
          <a:ext cx="820891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07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capital</a:t>
            </a:r>
            <a:endParaRPr lang="es-ES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719048415"/>
              </p:ext>
            </p:extLst>
          </p:nvPr>
        </p:nvGraphicFramePr>
        <p:xfrm>
          <a:off x="457200" y="457200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68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MODELO DE EGRESOS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Finanzas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Ley de los grandes números</a:t>
            </a:r>
          </a:p>
          <a:p>
            <a:r>
              <a:rPr lang="es-AR" dirty="0" smtClean="0"/>
              <a:t>Tablero De Comando Financiero</a:t>
            </a:r>
          </a:p>
        </p:txBody>
      </p:sp>
    </p:spTree>
    <p:extLst>
      <p:ext uri="{BB962C8B-B14F-4D97-AF65-F5344CB8AC3E}">
        <p14:creationId xmlns:p14="http://schemas.microsoft.com/office/powerpoint/2010/main" val="3660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Ley De Los Grandes Números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No entrar en detalles o tecnicismos.</a:t>
            </a:r>
          </a:p>
          <a:p>
            <a:r>
              <a:rPr lang="es-AR" dirty="0" smtClean="0"/>
              <a:t>«Si saco más de la (plata) que pongo, entonces es un buen negocio.»</a:t>
            </a:r>
          </a:p>
          <a:p>
            <a:r>
              <a:rPr lang="es-AR" dirty="0" smtClean="0"/>
              <a:t>No importa el IVA.</a:t>
            </a:r>
          </a:p>
          <a:p>
            <a:r>
              <a:rPr lang="es-AR" dirty="0" smtClean="0"/>
              <a:t>No importa el CMV (Costos de Mercaderías Vendidas) [Inventarios]</a:t>
            </a:r>
          </a:p>
          <a:p>
            <a:endParaRPr lang="es-AR" dirty="0"/>
          </a:p>
          <a:p>
            <a:pPr marL="0" indent="0" algn="ctr">
              <a:buNone/>
            </a:pPr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PERSPECTIVA DE NEGOCIO.</a:t>
            </a:r>
          </a:p>
          <a:p>
            <a:pPr algn="ctr"/>
            <a:endParaRPr lang="es-A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  <a:p>
            <a:pPr marL="0" indent="0" algn="ctr">
              <a:buNone/>
            </a:pPr>
            <a:r>
              <a:rPr lang="es-A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TIMMING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35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(1/11)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Punto De Equilibrio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077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600" dirty="0"/>
              <a:t>Cuanto hay que facturar para que empiece a haber ganancia.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2991394"/>
                <a:ext cx="6324599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𝐼𝑛𝑔𝑟𝑒𝑠𝑜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</a:rPr>
                        <m:t>𝑑𝑒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</a:rPr>
                        <m:t>𝑒𝑞𝑢𝑖𝑙𝑖𝑏𝑟𝑜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/>
                            </a:rPr>
                            <m:t>𝐺𝑎𝑠𝑡𝑜</m:t>
                          </m:r>
                          <m:r>
                            <a:rPr lang="es-AR" i="1">
                              <a:latin typeface="Cambria Math"/>
                            </a:rPr>
                            <m:t> </m:t>
                          </m:r>
                          <m:r>
                            <a:rPr lang="es-AR" i="1">
                              <a:latin typeface="Cambria Math"/>
                            </a:rPr>
                            <m:t>𝐹𝑖𝑗𝑜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1 −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991394"/>
                <a:ext cx="6324599" cy="6594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4238655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s-AR" sz="2000" dirty="0"/>
              <a:t>m</a:t>
            </a:r>
            <a:r>
              <a:rPr lang="es-AR" sz="2000" dirty="0" smtClean="0"/>
              <a:t>(i) = multiplicador de cada gasto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2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(2/11)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Cash </a:t>
            </a:r>
            <a:r>
              <a:rPr lang="es-A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Capacidad del negocio de generar dinero fresco, sin requerir mayores inversiones de capital.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Se calcula luego de todos los descuentos.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Prestamos.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Intereses.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Impuesto a las ganancias.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Impuestos específicos.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Dividendos.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Capital.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(3/11)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Cuadro De Resultados (</a:t>
            </a:r>
            <a:r>
              <a:rPr lang="es-A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Incluir «Valor Residual», importante negocios Capital Intensivo.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Inversión en </a:t>
            </a:r>
            <a:r>
              <a:rPr lang="es-AR" sz="2400" dirty="0" err="1" smtClean="0"/>
              <a:t>Hard</a:t>
            </a:r>
            <a:r>
              <a:rPr lang="es-AR" sz="2400" dirty="0" smtClean="0"/>
              <a:t> depreciada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Inventario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Marca (</a:t>
            </a:r>
            <a:r>
              <a:rPr lang="es-AR" sz="2400" dirty="0" err="1" smtClean="0"/>
              <a:t>goodwill</a:t>
            </a:r>
            <a:r>
              <a:rPr lang="es-AR" sz="2400" dirty="0" smtClean="0"/>
              <a:t>)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Contratos no finalizados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Recupero capital de trabajo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(4/11)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Tasa </a:t>
            </a:r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 De Retorno (TIR)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Es la tasa de interés efectiva que va a dar la inversión en el negocio en cuestión, promediada durante toda su vida útil.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Se calcula luego de impuestos.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s-AR" sz="2400" dirty="0"/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AR" sz="2400" dirty="0" smtClean="0"/>
              <a:t>Usar Excel =)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8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(5/11)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Valor Actual Neto (VAN)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/>
              <a:t>Es un procedimiento que permite calcular el valor presente de un determinado número de flujos de caja futuros, originados por una </a:t>
            </a:r>
            <a:r>
              <a:rPr lang="es-ES" sz="2000" dirty="0" smtClean="0"/>
              <a:t>inversión.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La clave es la tasa de descuento.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Cuando VAN = 0, TIR = a la tasa de descuento.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1100" y="3886200"/>
                <a:ext cx="6324599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𝑉𝐴𝑁</m:t>
                      </m:r>
                      <m:r>
                        <a:rPr lang="es-A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/>
                                </a:rPr>
                                <m:t>𝑅𝑒𝑠𝑢𝑙𝑡𝑎𝑑𝑜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𝐹𝑖𝑛𝑎𝑙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AR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𝑡𝑎𝑠𝑎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𝑑𝑒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𝑑𝑒𝑠𝑐𝑢𝑒𝑛𝑡𝑜</m:t>
                                  </m:r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3886200"/>
                <a:ext cx="6324599" cy="7693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(6/11)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Resultado Neto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Resultado antes de amortizaciones, impuestos e intereses.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Da una idea del tamaño de mover dinero de la inversión.</a:t>
            </a:r>
          </a:p>
        </p:txBody>
      </p:sp>
    </p:spTree>
    <p:extLst>
      <p:ext uri="{BB962C8B-B14F-4D97-AF65-F5344CB8AC3E}">
        <p14:creationId xmlns:p14="http://schemas.microsoft.com/office/powerpoint/2010/main" val="14146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(7/11)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Ganancia Total Después De Impuestos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Brinda una idea de la magnitud del negocio, teniendo en cuenta su mercado/contexto.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s-ES" sz="2000" dirty="0"/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Margen Neto = Ganancia Total / Ingresos Netos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Ganancia Alta -&gt; precios altos.</a:t>
            </a:r>
          </a:p>
        </p:txBody>
      </p:sp>
    </p:spTree>
    <p:extLst>
      <p:ext uri="{BB962C8B-B14F-4D97-AF65-F5344CB8AC3E}">
        <p14:creationId xmlns:p14="http://schemas.microsoft.com/office/powerpoint/2010/main" val="31448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(8/11)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e) Ingreso Neto Total En El Último Año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También da una idea de la magnitud del negocio.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Utilizar períodos de 5 años.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982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Plan de Operaciones -&gt; Modelo de Egresos</a:t>
            </a:r>
          </a:p>
          <a:p>
            <a:r>
              <a:rPr lang="es-AR" dirty="0" smtClean="0"/>
              <a:t>Drivers de ingreso (DI)</a:t>
            </a:r>
          </a:p>
          <a:p>
            <a:r>
              <a:rPr lang="es-AR" dirty="0" smtClean="0"/>
              <a:t>Factores de Productividad (FP)</a:t>
            </a:r>
          </a:p>
          <a:p>
            <a:r>
              <a:rPr lang="es-AR" dirty="0" smtClean="0"/>
              <a:t>Factores de Costo Unitario (CU)</a:t>
            </a:r>
          </a:p>
          <a:p>
            <a:r>
              <a:rPr lang="es-AR" dirty="0" smtClean="0"/>
              <a:t>E = DI X FP X CU X cantidad personas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(9/11)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f) Máxima Exposición Financiera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Medida del total de la inversión que requiere el negocio.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Si no hay ningún flujo negativo, coincide con la inversión inicial del año cero.</a:t>
            </a:r>
          </a:p>
        </p:txBody>
      </p:sp>
    </p:spTree>
    <p:extLst>
      <p:ext uri="{BB962C8B-B14F-4D97-AF65-F5344CB8AC3E}">
        <p14:creationId xmlns:p14="http://schemas.microsoft.com/office/powerpoint/2010/main" val="41442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(10/11)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g) Momento De </a:t>
            </a:r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áxima </a:t>
            </a:r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xposición Financiera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Es el año que se produce la máxima exposición financiera.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Cuanto tiempo hay que inyectarle dinero al negocio.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No debe superar los 3 años.</a:t>
            </a:r>
          </a:p>
        </p:txBody>
      </p:sp>
    </p:spTree>
    <p:extLst>
      <p:ext uri="{BB962C8B-B14F-4D97-AF65-F5344CB8AC3E}">
        <p14:creationId xmlns:p14="http://schemas.microsoft.com/office/powerpoint/2010/main" val="34302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Tablero De Comando Financiero (11/11)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12648"/>
          </a:xfrm>
        </p:spPr>
        <p:txBody>
          <a:bodyPr>
            <a:norm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Cuadro De Resultados (</a:t>
            </a:r>
            <a:r>
              <a:rPr lang="es-A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Lose)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06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>
              <a:buClr>
                <a:schemeClr val="accent1"/>
              </a:buClr>
              <a:buSzPct val="80000"/>
            </a:pPr>
            <a:r>
              <a:rPr lang="es-A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h) Relación Ganancia / Capital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Efectividad de la inversión.</a:t>
            </a:r>
          </a:p>
          <a:p>
            <a:pPr marL="742950" lvl="1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2000" dirty="0" smtClean="0"/>
              <a:t>Mede futuros reemplazos de capital.</a:t>
            </a:r>
          </a:p>
        </p:txBody>
      </p:sp>
    </p:spTree>
    <p:extLst>
      <p:ext uri="{BB962C8B-B14F-4D97-AF65-F5344CB8AC3E}">
        <p14:creationId xmlns:p14="http://schemas.microsoft.com/office/powerpoint/2010/main" val="42678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Anexos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720714"/>
            <a:ext cx="8183880" cy="4232286"/>
          </a:xfrm>
        </p:spPr>
        <p:txBody>
          <a:bodyPr>
            <a:norm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sz="2800" dirty="0">
                <a:hlinkClick r:id="rId2"/>
              </a:rPr>
              <a:t>Técnicas de Análisis de Factibilidad Económica - PARTE 1</a:t>
            </a:r>
            <a:endParaRPr lang="en-US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800" dirty="0">
                <a:hlinkClick r:id="rId3"/>
              </a:rPr>
              <a:t>Técnicas de Análisis de Factibilidad Económica - PARTE 2</a:t>
            </a:r>
            <a:endParaRPr lang="es-ES" sz="2800" dirty="0">
              <a:hlinkClick r:id="rId4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800" dirty="0">
                <a:hlinkClick r:id="rId5"/>
              </a:rPr>
              <a:t>Técnicas de Análisis de Factibilidad Económica - PARTE 3</a:t>
            </a:r>
            <a:endParaRPr lang="es-ES" sz="2800" dirty="0">
              <a:hlinkClick r:id="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800" dirty="0">
                <a:hlinkClick r:id=""/>
              </a:rPr>
              <a:t>Concepto </a:t>
            </a:r>
            <a:r>
              <a:rPr lang="es-ES" sz="2800" dirty="0" smtClean="0">
                <a:hlinkClick r:id="rId4"/>
              </a:rPr>
              <a:t>Punto </a:t>
            </a:r>
            <a:r>
              <a:rPr lang="es-ES" sz="2800" dirty="0">
                <a:hlinkClick r:id="rId4"/>
              </a:rPr>
              <a:t>de Equilibrio EHGV</a:t>
            </a:r>
            <a:endParaRPr lang="en-US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800" dirty="0">
                <a:hlinkClick r:id="rId6"/>
              </a:rPr>
              <a:t>Calculo de TIR con </a:t>
            </a:r>
            <a:r>
              <a:rPr lang="es-ES" sz="2800" dirty="0" smtClean="0">
                <a:hlinkClick r:id="rId6"/>
              </a:rPr>
              <a:t>Excel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613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Gastos Generales </a:t>
            </a:r>
            <a:r>
              <a:rPr lang="es-AR" dirty="0" err="1" smtClean="0"/>
              <a:t>Tipicos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Alquiler oficinas</a:t>
            </a:r>
          </a:p>
          <a:p>
            <a:r>
              <a:rPr lang="es-AR" dirty="0" smtClean="0"/>
              <a:t>Alquiler equipos</a:t>
            </a:r>
          </a:p>
          <a:p>
            <a:r>
              <a:rPr lang="es-AR" dirty="0" smtClean="0"/>
              <a:t>Viajes y estadías del personal</a:t>
            </a:r>
          </a:p>
          <a:p>
            <a:r>
              <a:rPr lang="es-AR" dirty="0" smtClean="0"/>
              <a:t>Repuestos</a:t>
            </a:r>
          </a:p>
          <a:p>
            <a:r>
              <a:rPr lang="es-AR" dirty="0" smtClean="0"/>
              <a:t>Comisiones de vendedores</a:t>
            </a:r>
          </a:p>
          <a:p>
            <a:r>
              <a:rPr lang="es-AR" dirty="0" smtClean="0"/>
              <a:t>Impuesto a ingresos brutos</a:t>
            </a:r>
          </a:p>
          <a:p>
            <a:r>
              <a:rPr lang="es-AR" dirty="0" smtClean="0"/>
              <a:t>Deuda incobrable</a:t>
            </a:r>
          </a:p>
          <a:p>
            <a:r>
              <a:rPr lang="es-AR" dirty="0" smtClean="0"/>
              <a:t>Honorarios</a:t>
            </a:r>
          </a:p>
          <a:p>
            <a:r>
              <a:rPr lang="es-AR" dirty="0" smtClean="0"/>
              <a:t>Seguros</a:t>
            </a:r>
          </a:p>
          <a:p>
            <a:r>
              <a:rPr lang="es-AR" dirty="0" smtClean="0"/>
              <a:t>Royalties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337469" y="700087"/>
          <a:ext cx="6515100" cy="3848100"/>
        </p:xfrm>
        <a:graphic>
          <a:graphicData uri="http://schemas.openxmlformats.org/drawingml/2006/table">
            <a:tbl>
              <a:tblPr/>
              <a:tblGrid>
                <a:gridCol w="19431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 Cantidad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FP Staff/Clientes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 Sueldo 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Staff 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Egresos de Marketing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 Cantidad de Nuevos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FP Staff/Nuevos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 Sueldo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Staff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Egresos de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Sistemas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 Cantidad de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FP Staff/Nuevos Clientes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 Sueldo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Staff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Egresos de Ventas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1776000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Ratios de Control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Ingresos/Empleado</a:t>
            </a:r>
          </a:p>
          <a:p>
            <a:r>
              <a:rPr lang="es-AR" dirty="0" smtClean="0"/>
              <a:t>Mide la eficiencia de la compañía para generar ingresos. Una compañía con alto ingreso por empleado, tiene valor agregado en su producto o es un usuario intensivo de alta tecnología.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Ratios de Control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Egresos/empleado</a:t>
            </a:r>
          </a:p>
          <a:p>
            <a:r>
              <a:rPr lang="es-AR" dirty="0" smtClean="0"/>
              <a:t>Mide la eficiencia de la compañía para gastar dinero. Un bajo egreso por empleado puede significar un riguroso control de los gastos o una fuerza de trabajo mal pagada.</a:t>
            </a:r>
          </a:p>
          <a:p>
            <a:r>
              <a:rPr lang="es-AR" dirty="0" smtClean="0"/>
              <a:t>Puede ser una ventaja competitiva en el corto plazo pero a largo plazo puede traernos problemas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Ratios de Control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Resultado neto/Empleado</a:t>
            </a:r>
          </a:p>
          <a:p>
            <a:r>
              <a:rPr lang="es-AR" dirty="0" smtClean="0"/>
              <a:t>Mide cuan rentable es cada empleado. Diferencia entre ingresos y egresos por empleado y se deriva de los ratios anteriores.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09602" y="838200"/>
          <a:ext cx="7924799" cy="3505202"/>
        </p:xfrm>
        <a:graphic>
          <a:graphicData uri="http://schemas.openxmlformats.org/drawingml/2006/table">
            <a:tbl>
              <a:tblPr/>
              <a:tblGrid>
                <a:gridCol w="2693059"/>
                <a:gridCol w="1046348"/>
                <a:gridCol w="1046348"/>
                <a:gridCol w="1046348"/>
                <a:gridCol w="1046348"/>
                <a:gridCol w="1046348"/>
              </a:tblGrid>
              <a:tr h="454378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Concepto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Ingreso Neto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$ 5.012.000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$ 15.823.600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$ 20.620.800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$ 26.581.500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$ 33.831.000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Egresos totales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$ 1.992.200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$ 4.624.820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$ 5.915.280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$ 7.598.850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$ 9.692.100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 Neto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$ 3.019.800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$ 11.198.780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$ 14.705.520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$ 18.982.650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$ 24.138.900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Cantidad de empleados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Ingresos/empleado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84949,2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83282,1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77231,5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71648,2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69042,9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1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Egresos/empleado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33766,1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24341,2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22154,6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20482,1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78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 Neto/neto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51183,1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58940,9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55076,9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51166,2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49263,1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</TotalTime>
  <Words>1468</Words>
  <Application>Microsoft Office PowerPoint</Application>
  <PresentationFormat>Presentación en pantalla (4:3)</PresentationFormat>
  <Paragraphs>501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Aspect</vt:lpstr>
      <vt:lpstr>Trabajo Final De Ingeniería</vt:lpstr>
      <vt:lpstr>MODELO DE EGRESOS</vt:lpstr>
      <vt:lpstr>Presentación de PowerPoint</vt:lpstr>
      <vt:lpstr>Gastos Generales Tipicos</vt:lpstr>
      <vt:lpstr>Presentación de PowerPoint</vt:lpstr>
      <vt:lpstr>Ratios de Control</vt:lpstr>
      <vt:lpstr>Ratios de Control</vt:lpstr>
      <vt:lpstr>Ratios de Control</vt:lpstr>
      <vt:lpstr>Presentación de PowerPoint</vt:lpstr>
      <vt:lpstr>Modelo de capital</vt:lpstr>
      <vt:lpstr>Modelo de capital</vt:lpstr>
      <vt:lpstr>Modelo de capital</vt:lpstr>
      <vt:lpstr>Modelo de Capital</vt:lpstr>
      <vt:lpstr>Modelo de capital</vt:lpstr>
      <vt:lpstr>Modelo de capital</vt:lpstr>
      <vt:lpstr>Modelo de capital</vt:lpstr>
      <vt:lpstr>Modelo de capital</vt:lpstr>
      <vt:lpstr>Modelo de capital</vt:lpstr>
      <vt:lpstr>Modelo de capital</vt:lpstr>
      <vt:lpstr>Finanzas</vt:lpstr>
      <vt:lpstr>Ley De Los Grandes Números</vt:lpstr>
      <vt:lpstr>Tablero De Comando Financiero (1/11)</vt:lpstr>
      <vt:lpstr>Tablero De Comando Financiero (2/11)</vt:lpstr>
      <vt:lpstr>Tablero De Comando Financiero (3/11)</vt:lpstr>
      <vt:lpstr>Tablero De Comando Financiero (4/11)</vt:lpstr>
      <vt:lpstr>Tablero De Comando Financiero (5/11)</vt:lpstr>
      <vt:lpstr>Tablero De Comando Financiero (6/11)</vt:lpstr>
      <vt:lpstr>Tablero De Comando Financiero (7/11)</vt:lpstr>
      <vt:lpstr>Tablero De Comando Financiero (8/11)</vt:lpstr>
      <vt:lpstr>Tablero De Comando Financiero (9/11)</vt:lpstr>
      <vt:lpstr>Tablero De Comando Financiero (10/11)</vt:lpstr>
      <vt:lpstr>Tablero De Comando Financiero (11/11)</vt:lpstr>
      <vt:lpstr>Anexos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TIR</dc:title>
  <dc:creator>wpoch</dc:creator>
  <cp:lastModifiedBy>Juan Manuel Riboldi</cp:lastModifiedBy>
  <cp:revision>12</cp:revision>
  <dcterms:created xsi:type="dcterms:W3CDTF">2010-11-15T23:25:28Z</dcterms:created>
  <dcterms:modified xsi:type="dcterms:W3CDTF">2010-11-17T20:36:41Z</dcterms:modified>
</cp:coreProperties>
</file>