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6" r:id="rId3"/>
    <p:sldId id="267" r:id="rId4"/>
    <p:sldId id="272" r:id="rId5"/>
    <p:sldId id="268" r:id="rId6"/>
    <p:sldId id="269" r:id="rId7"/>
    <p:sldId id="270" r:id="rId8"/>
    <p:sldId id="271" r:id="rId9"/>
    <p:sldId id="257" r:id="rId10"/>
    <p:sldId id="260" r:id="rId11"/>
    <p:sldId id="262" r:id="rId12"/>
    <p:sldId id="263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37066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9685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29666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68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6053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723425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348184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856118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63851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77793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2673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0118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27086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7829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0769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45272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6507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60A4E9-5ECF-4F53-BF07-EDACE01DEFB9}" type="datetimeFigureOut">
              <a:rPr lang="ka-GE" smtClean="0"/>
              <a:t>06.06.2019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289B1-1C48-4AD4-9724-78D79F41AAB0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6569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2ED68-97B0-4DFA-8437-1ED98CA30975}"/>
              </a:ext>
            </a:extLst>
          </p:cNvPr>
          <p:cNvSpPr txBox="1"/>
          <p:nvPr/>
        </p:nvSpPr>
        <p:spPr>
          <a:xfrm>
            <a:off x="3457575" y="407394"/>
            <a:ext cx="1071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5400" b="1" dirty="0">
                <a:solidFill>
                  <a:schemeClr val="accent3">
                    <a:lumMod val="75000"/>
                  </a:schemeClr>
                </a:solidFill>
              </a:rPr>
              <a:t>მოგესალმებით</a:t>
            </a:r>
            <a:r>
              <a:rPr lang="ka-GE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6946B-86AB-43AE-86F9-6C3990CD84D3}"/>
              </a:ext>
            </a:extLst>
          </p:cNvPr>
          <p:cNvSpPr txBox="1"/>
          <p:nvPr/>
        </p:nvSpPr>
        <p:spPr>
          <a:xfrm>
            <a:off x="7315200" y="6067425"/>
            <a:ext cx="522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>
                <a:solidFill>
                  <a:srgbClr val="FFC000"/>
                </a:solidFill>
              </a:rPr>
              <a:t>ავტორი : რომან ჩიხლაძე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508C6-05CA-40FB-858F-20ED384AD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4" y="1687679"/>
            <a:ext cx="6485182" cy="3482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5FB3-FBA8-49AF-9BC5-94F2BBACF0EE}"/>
              </a:ext>
            </a:extLst>
          </p:cNvPr>
          <p:cNvSpPr txBox="1"/>
          <p:nvPr/>
        </p:nvSpPr>
        <p:spPr>
          <a:xfrm>
            <a:off x="7315200" y="1426226"/>
            <a:ext cx="4352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>
                <a:solidFill>
                  <a:srgbClr val="FFFF00"/>
                </a:solidFill>
              </a:rPr>
              <a:t>ბაზა შედგენილია მაღაზიის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ka-GE" sz="2800" dirty="0">
                <a:solidFill>
                  <a:srgbClr val="FFFF00"/>
                </a:solidFill>
              </a:rPr>
              <a:t>მაგალითზე, სადაც იყიდება კომპიუტერული მოწყობილობები.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8E93A-890E-4883-AB8D-900406937242}"/>
              </a:ext>
            </a:extLst>
          </p:cNvPr>
          <p:cNvSpPr txBox="1"/>
          <p:nvPr/>
        </p:nvSpPr>
        <p:spPr>
          <a:xfrm>
            <a:off x="7315200" y="4603946"/>
            <a:ext cx="4569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CAUCASUS UNIVERSITY</a:t>
            </a:r>
          </a:p>
          <a:p>
            <a:r>
              <a:rPr lang="en-US" sz="2800" dirty="0">
                <a:solidFill>
                  <a:srgbClr val="FFC000"/>
                </a:solidFill>
              </a:rPr>
              <a:t>II COURSE</a:t>
            </a:r>
          </a:p>
          <a:p>
            <a:r>
              <a:rPr lang="en-US" sz="2800" dirty="0">
                <a:solidFill>
                  <a:srgbClr val="FFC000"/>
                </a:solidFill>
              </a:rPr>
              <a:t>CST</a:t>
            </a:r>
            <a:endParaRPr lang="ka-GE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2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D17047-D114-4547-84D8-D079DC1D4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99922"/>
              </p:ext>
            </p:extLst>
          </p:nvPr>
        </p:nvGraphicFramePr>
        <p:xfrm>
          <a:off x="231808" y="440304"/>
          <a:ext cx="5245714" cy="4067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2488">
                  <a:extLst>
                    <a:ext uri="{9D8B030D-6E8A-4147-A177-3AD203B41FA5}">
                      <a16:colId xmlns:a16="http://schemas.microsoft.com/office/drawing/2014/main" val="339221799"/>
                    </a:ext>
                  </a:extLst>
                </a:gridCol>
                <a:gridCol w="4303226">
                  <a:extLst>
                    <a:ext uri="{9D8B030D-6E8A-4147-A177-3AD203B41FA5}">
                      <a16:colId xmlns:a16="http://schemas.microsoft.com/office/drawing/2014/main" val="3483995526"/>
                    </a:ext>
                  </a:extLst>
                </a:gridCol>
              </a:tblGrid>
              <a:tr h="409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component_name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49477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პროცესორი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88642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მეხსიერება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46815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dirty="0"/>
                        <a:t>დედა დაფა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20713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dirty="0"/>
                        <a:t>ვიდეო დაფა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24500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dirty="0"/>
                        <a:t>მყარი დისკი/</a:t>
                      </a:r>
                      <a:r>
                        <a:rPr lang="en-US" dirty="0"/>
                        <a:t>SSD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59774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ოპტიკური დისკ ჩამწერ/წამკითხველი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71335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dirty="0"/>
                        <a:t>ქეისი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462309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ქულერი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80589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კვების ბლოკი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09514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 სხვა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096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4BE1BC-3800-484F-A373-C24BCAB5A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69387"/>
              </p:ext>
            </p:extLst>
          </p:nvPr>
        </p:nvGraphicFramePr>
        <p:xfrm>
          <a:off x="2681056" y="5214415"/>
          <a:ext cx="9334380" cy="147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876">
                  <a:extLst>
                    <a:ext uri="{9D8B030D-6E8A-4147-A177-3AD203B41FA5}">
                      <a16:colId xmlns:a16="http://schemas.microsoft.com/office/drawing/2014/main" val="2877225746"/>
                    </a:ext>
                  </a:extLst>
                </a:gridCol>
                <a:gridCol w="1866876">
                  <a:extLst>
                    <a:ext uri="{9D8B030D-6E8A-4147-A177-3AD203B41FA5}">
                      <a16:colId xmlns:a16="http://schemas.microsoft.com/office/drawing/2014/main" val="2890494536"/>
                    </a:ext>
                  </a:extLst>
                </a:gridCol>
                <a:gridCol w="1866876">
                  <a:extLst>
                    <a:ext uri="{9D8B030D-6E8A-4147-A177-3AD203B41FA5}">
                      <a16:colId xmlns:a16="http://schemas.microsoft.com/office/drawing/2014/main" val="2041744871"/>
                    </a:ext>
                  </a:extLst>
                </a:gridCol>
                <a:gridCol w="1866876">
                  <a:extLst>
                    <a:ext uri="{9D8B030D-6E8A-4147-A177-3AD203B41FA5}">
                      <a16:colId xmlns:a16="http://schemas.microsoft.com/office/drawing/2014/main" val="3544375690"/>
                    </a:ext>
                  </a:extLst>
                </a:gridCol>
                <a:gridCol w="1866876">
                  <a:extLst>
                    <a:ext uri="{9D8B030D-6E8A-4147-A177-3AD203B41FA5}">
                      <a16:colId xmlns:a16="http://schemas.microsoft.com/office/drawing/2014/main" val="236108208"/>
                    </a:ext>
                  </a:extLst>
                </a:gridCol>
              </a:tblGrid>
              <a:tr h="202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Component_id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9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a-G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I7-7700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4</a:t>
                      </a:r>
                      <a:r>
                        <a:rPr lang="en-US" dirty="0"/>
                        <a:t>00</a:t>
                      </a:r>
                      <a:r>
                        <a:rPr lang="ka-GE" dirty="0"/>
                        <a:t>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1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a-G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I5-5500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300ლ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16GB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250ლ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0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1FDCC0-290F-44F1-81FC-0A03F2584E66}"/>
              </a:ext>
            </a:extLst>
          </p:cNvPr>
          <p:cNvSpPr txBox="1"/>
          <p:nvPr/>
        </p:nvSpPr>
        <p:spPr>
          <a:xfrm>
            <a:off x="5415378" y="165305"/>
            <a:ext cx="53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Table – </a:t>
            </a:r>
            <a:r>
              <a:rPr lang="en-US" sz="3200" dirty="0" err="1">
                <a:solidFill>
                  <a:srgbClr val="FFFF00"/>
                </a:solidFill>
              </a:rPr>
              <a:t>pc_components</a:t>
            </a:r>
            <a:endParaRPr lang="ka-GE" sz="32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2DDCB-5D64-4F41-88ED-9CE360C04CE1}"/>
              </a:ext>
            </a:extLst>
          </p:cNvPr>
          <p:cNvSpPr txBox="1"/>
          <p:nvPr/>
        </p:nvSpPr>
        <p:spPr>
          <a:xfrm>
            <a:off x="9037468" y="3915249"/>
            <a:ext cx="30657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Table - models</a:t>
            </a:r>
            <a:endParaRPr lang="ka-GE" sz="3200" dirty="0">
              <a:solidFill>
                <a:srgbClr val="FFFF00"/>
              </a:solidFill>
            </a:endParaRPr>
          </a:p>
          <a:p>
            <a:endParaRPr lang="ka-G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130F48-402B-4BD8-A5CB-D5495AA5313F}"/>
              </a:ext>
            </a:extLst>
          </p:cNvPr>
          <p:cNvCxnSpPr>
            <a:cxnSpLocks/>
          </p:cNvCxnSpPr>
          <p:nvPr/>
        </p:nvCxnSpPr>
        <p:spPr>
          <a:xfrm>
            <a:off x="650591" y="4583587"/>
            <a:ext cx="4427436" cy="476685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136E41-EA8B-4E6E-862E-517046C541F9}"/>
              </a:ext>
            </a:extLst>
          </p:cNvPr>
          <p:cNvSpPr txBox="1"/>
          <p:nvPr/>
        </p:nvSpPr>
        <p:spPr>
          <a:xfrm>
            <a:off x="461639" y="70972"/>
            <a:ext cx="39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   			NVARCHAR(50)</a:t>
            </a:r>
            <a:endParaRPr lang="ka-G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DF720-8E12-4596-8A7A-D3F5F7C46A3C}"/>
              </a:ext>
            </a:extLst>
          </p:cNvPr>
          <p:cNvSpPr txBox="1"/>
          <p:nvPr/>
        </p:nvSpPr>
        <p:spPr>
          <a:xfrm>
            <a:off x="3577702" y="4541716"/>
            <a:ext cx="796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               </a:t>
            </a:r>
            <a:r>
              <a:rPr lang="en-US" dirty="0" err="1"/>
              <a:t>INT</a:t>
            </a:r>
            <a:r>
              <a:rPr lang="en-US" dirty="0"/>
              <a:t>                 NVARCHAR(50)			  INT		       INT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31134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93EEDF-C64A-4D3A-832A-9E447549E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06620"/>
              </p:ext>
            </p:extLst>
          </p:nvPr>
        </p:nvGraphicFramePr>
        <p:xfrm>
          <a:off x="387042" y="388140"/>
          <a:ext cx="81280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15108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985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8133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802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order_id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model_id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9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400ლ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0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250ლ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300ლ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9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250ლ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3784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4B8C3-0F01-4ECD-A131-EAA5D7EEE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33160"/>
              </p:ext>
            </p:extLst>
          </p:nvPr>
        </p:nvGraphicFramePr>
        <p:xfrm>
          <a:off x="2766781" y="4615661"/>
          <a:ext cx="9334380" cy="147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876">
                  <a:extLst>
                    <a:ext uri="{9D8B030D-6E8A-4147-A177-3AD203B41FA5}">
                      <a16:colId xmlns:a16="http://schemas.microsoft.com/office/drawing/2014/main" val="2877225746"/>
                    </a:ext>
                  </a:extLst>
                </a:gridCol>
                <a:gridCol w="1866876">
                  <a:extLst>
                    <a:ext uri="{9D8B030D-6E8A-4147-A177-3AD203B41FA5}">
                      <a16:colId xmlns:a16="http://schemas.microsoft.com/office/drawing/2014/main" val="2890494536"/>
                    </a:ext>
                  </a:extLst>
                </a:gridCol>
                <a:gridCol w="1866876">
                  <a:extLst>
                    <a:ext uri="{9D8B030D-6E8A-4147-A177-3AD203B41FA5}">
                      <a16:colId xmlns:a16="http://schemas.microsoft.com/office/drawing/2014/main" val="2041744871"/>
                    </a:ext>
                  </a:extLst>
                </a:gridCol>
                <a:gridCol w="1866876">
                  <a:extLst>
                    <a:ext uri="{9D8B030D-6E8A-4147-A177-3AD203B41FA5}">
                      <a16:colId xmlns:a16="http://schemas.microsoft.com/office/drawing/2014/main" val="3544375690"/>
                    </a:ext>
                  </a:extLst>
                </a:gridCol>
                <a:gridCol w="1866876">
                  <a:extLst>
                    <a:ext uri="{9D8B030D-6E8A-4147-A177-3AD203B41FA5}">
                      <a16:colId xmlns:a16="http://schemas.microsoft.com/office/drawing/2014/main" val="236108208"/>
                    </a:ext>
                  </a:extLst>
                </a:gridCol>
              </a:tblGrid>
              <a:tr h="2027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Component_id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9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I7-7700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400ლ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1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I5-5500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300ლ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RAM 16GB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250ლ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0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58EF38-3BD3-47FC-A5CB-4D3DC51D3CEF}"/>
              </a:ext>
            </a:extLst>
          </p:cNvPr>
          <p:cNvSpPr txBox="1"/>
          <p:nvPr/>
        </p:nvSpPr>
        <p:spPr>
          <a:xfrm>
            <a:off x="9124950" y="3953365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Table - models</a:t>
            </a:r>
            <a:endParaRPr lang="ka-GE" sz="3200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A37DC6-C803-4675-B7D7-7737F752A3E5}"/>
              </a:ext>
            </a:extLst>
          </p:cNvPr>
          <p:cNvCxnSpPr>
            <a:cxnSpLocks/>
          </p:cNvCxnSpPr>
          <p:nvPr/>
        </p:nvCxnSpPr>
        <p:spPr>
          <a:xfrm flipV="1">
            <a:off x="3507127" y="2457450"/>
            <a:ext cx="2074523" cy="1842797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C8991F-C380-4D37-94CE-FBB9305AB565}"/>
              </a:ext>
            </a:extLst>
          </p:cNvPr>
          <p:cNvSpPr txBox="1"/>
          <p:nvPr/>
        </p:nvSpPr>
        <p:spPr>
          <a:xfrm>
            <a:off x="7954392" y="2265366"/>
            <a:ext cx="4146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Table </a:t>
            </a:r>
            <a:r>
              <a:rPr lang="en-US" sz="3200">
                <a:solidFill>
                  <a:srgbClr val="FFFF00"/>
                </a:solidFill>
              </a:rPr>
              <a:t>– basket</a:t>
            </a:r>
            <a:endParaRPr lang="ka-GE" sz="32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1A84-90B5-4BE7-904B-9169FC0DA334}"/>
              </a:ext>
            </a:extLst>
          </p:cNvPr>
          <p:cNvSpPr txBox="1"/>
          <p:nvPr/>
        </p:nvSpPr>
        <p:spPr>
          <a:xfrm>
            <a:off x="3675356" y="6224689"/>
            <a:ext cx="796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               </a:t>
            </a:r>
            <a:r>
              <a:rPr lang="en-US" dirty="0" err="1"/>
              <a:t>INT</a:t>
            </a:r>
            <a:r>
              <a:rPr lang="en-US" dirty="0"/>
              <a:t>                   NVARCHAR(50)			 INT		          INT</a:t>
            </a:r>
            <a:endParaRPr lang="ka-G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13C1B-6CBC-4E22-BACA-2982999D12CA}"/>
              </a:ext>
            </a:extLst>
          </p:cNvPr>
          <p:cNvSpPr txBox="1"/>
          <p:nvPr/>
        </p:nvSpPr>
        <p:spPr>
          <a:xfrm>
            <a:off x="1278384" y="18808"/>
            <a:ext cx="66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				INT				INT				INT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38935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38DF1D-7E70-42F7-8784-1E787961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03565"/>
              </p:ext>
            </p:extLst>
          </p:nvPr>
        </p:nvGraphicFramePr>
        <p:xfrm>
          <a:off x="3660775" y="4392035"/>
          <a:ext cx="8128000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15108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985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8133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802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order_id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model_id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9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400ლ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0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250ლ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300ლ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98600"/>
                  </a:ext>
                </a:extLst>
              </a:tr>
              <a:tr h="267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250ლ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3784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07D684-F068-4451-B16A-6113A563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48649"/>
              </p:ext>
            </p:extLst>
          </p:nvPr>
        </p:nvGraphicFramePr>
        <p:xfrm>
          <a:off x="731883" y="616845"/>
          <a:ext cx="8128000" cy="1844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9183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1465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2754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2911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customer_id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oreder_date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a-G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</a:t>
                      </a:r>
                      <a:r>
                        <a:rPr lang="ka-GE" dirty="0"/>
                        <a:t>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10/03/2019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1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a-G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r>
                        <a:rPr lang="ka-GE" dirty="0"/>
                        <a:t>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07/02/2019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8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a-G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  <a:r>
                        <a:rPr lang="ka-GE" dirty="0"/>
                        <a:t>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dirty="0"/>
                        <a:t>20/01/2019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a-G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262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5947BD-93FA-49D7-AFB8-A81B25542090}"/>
              </a:ext>
            </a:extLst>
          </p:cNvPr>
          <p:cNvSpPr txBox="1"/>
          <p:nvPr/>
        </p:nvSpPr>
        <p:spPr>
          <a:xfrm>
            <a:off x="6172200" y="2666662"/>
            <a:ext cx="310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Table - orders</a:t>
            </a:r>
            <a:endParaRPr lang="ka-GE" sz="3200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06C09A-4373-4D8C-871D-263E7A7B6098}"/>
              </a:ext>
            </a:extLst>
          </p:cNvPr>
          <p:cNvCxnSpPr>
            <a:cxnSpLocks/>
          </p:cNvCxnSpPr>
          <p:nvPr/>
        </p:nvCxnSpPr>
        <p:spPr>
          <a:xfrm>
            <a:off x="1824485" y="2637749"/>
            <a:ext cx="4443150" cy="1543634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CC465C-26F4-4454-951E-E3CC7500E014}"/>
              </a:ext>
            </a:extLst>
          </p:cNvPr>
          <p:cNvSpPr txBox="1"/>
          <p:nvPr/>
        </p:nvSpPr>
        <p:spPr>
          <a:xfrm>
            <a:off x="8025414" y="3713780"/>
            <a:ext cx="4304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Table – basket</a:t>
            </a:r>
            <a:endParaRPr lang="ka-GE" sz="3200" dirty="0">
              <a:solidFill>
                <a:srgbClr val="FFFF00"/>
              </a:solidFill>
            </a:endParaRPr>
          </a:p>
          <a:p>
            <a:endParaRPr lang="ka-GE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5A2D-9872-4AA8-9144-C6D407CEDC43}"/>
              </a:ext>
            </a:extLst>
          </p:cNvPr>
          <p:cNvSpPr txBox="1"/>
          <p:nvPr/>
        </p:nvSpPr>
        <p:spPr>
          <a:xfrm>
            <a:off x="1203017" y="144625"/>
            <a:ext cx="765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 					INT				INT					DATE</a:t>
            </a:r>
            <a:endParaRPr lang="ka-G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905B-ACD6-4BC8-A931-F611437D849E}"/>
              </a:ext>
            </a:extLst>
          </p:cNvPr>
          <p:cNvSpPr txBox="1"/>
          <p:nvPr/>
        </p:nvSpPr>
        <p:spPr>
          <a:xfrm>
            <a:off x="4518734" y="6454066"/>
            <a:ext cx="66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				INT				INT				INT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28696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4005B-C5D0-420D-A710-BB2D3780FD7E}"/>
              </a:ext>
            </a:extLst>
          </p:cNvPr>
          <p:cNvSpPr txBox="1"/>
          <p:nvPr/>
        </p:nvSpPr>
        <p:spPr>
          <a:xfrm>
            <a:off x="435006" y="337352"/>
            <a:ext cx="8309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400" dirty="0"/>
              <a:t>დავამატოთ ჩვენს ბაზაში </a:t>
            </a:r>
            <a:r>
              <a:rPr lang="ka-G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ინსერთის</a:t>
            </a:r>
            <a:r>
              <a:rPr lang="ka-GE" sz="2400" dirty="0"/>
              <a:t> ტრიგერი . რომელიც იქნება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customers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ka-GE" sz="2400" dirty="0"/>
              <a:t>ცხრილისათვის , ანუ როდესაც ახალ მომხმარებელს ჩავამატებთ ჩვენს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customers</a:t>
            </a:r>
            <a:r>
              <a:rPr lang="en-US" sz="2400" dirty="0"/>
              <a:t> </a:t>
            </a:r>
            <a:r>
              <a:rPr lang="ka-GE" sz="2400" dirty="0"/>
              <a:t>ცხრილში , ამის თაობაზე ტრიგერი 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customersAudit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ka-GE" sz="2400" dirty="0"/>
              <a:t>ცხრილში ჩასვამს შესაბამისი მოვლენის ქმედებას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FE4665-00BE-467E-B61B-1FF486ED3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" y="2373999"/>
            <a:ext cx="7554897" cy="41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3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4005B-C5D0-420D-A710-BB2D3780FD7E}"/>
              </a:ext>
            </a:extLst>
          </p:cNvPr>
          <p:cNvSpPr txBox="1"/>
          <p:nvPr/>
        </p:nvSpPr>
        <p:spPr>
          <a:xfrm>
            <a:off x="435006" y="337352"/>
            <a:ext cx="8309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400" dirty="0"/>
              <a:t>დავამატოთ ჩვენს ბაზაში </a:t>
            </a:r>
            <a:r>
              <a:rPr lang="ka-G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დელეითის</a:t>
            </a:r>
            <a:r>
              <a:rPr lang="ka-GE" sz="2400" dirty="0"/>
              <a:t> ტრიგერი . რომელიც იქნება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customers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ka-GE" sz="2400" dirty="0"/>
              <a:t>ცხრილისათვის , ანუ როდესაც </a:t>
            </a:r>
            <a:r>
              <a:rPr lang="en-US" sz="2400" dirty="0"/>
              <a:t> </a:t>
            </a:r>
            <a:r>
              <a:rPr lang="ka-GE" sz="2400" dirty="0"/>
              <a:t>წავშლით მომხმარებელს ჩვენს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customers</a:t>
            </a:r>
            <a:r>
              <a:rPr lang="en-US" sz="2400" dirty="0"/>
              <a:t> </a:t>
            </a:r>
            <a:r>
              <a:rPr lang="ka-GE" sz="2400" dirty="0"/>
              <a:t>ცხრილში , ამის თაობაზე ტრიგერი 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customersAudit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ka-GE" sz="2400" dirty="0"/>
              <a:t>ცხრილში ჩასვამს შესაბამისი მოვლენის ქმედებას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FA4AB-9A24-4E8C-8DEF-DAE2BEF5D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" y="2396971"/>
            <a:ext cx="7599537" cy="41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2EC85-2B51-448A-B2EA-64F658B264E4}"/>
              </a:ext>
            </a:extLst>
          </p:cNvPr>
          <p:cNvSpPr txBox="1"/>
          <p:nvPr/>
        </p:nvSpPr>
        <p:spPr>
          <a:xfrm>
            <a:off x="1686757" y="514905"/>
            <a:ext cx="860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ტრიგერები შეიქმნა წარმატებით რომლებიც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customers table </a:t>
            </a:r>
            <a:r>
              <a:rPr lang="en-US" sz="3200" dirty="0"/>
              <a:t>- </a:t>
            </a:r>
            <a:r>
              <a:rPr lang="ka-GE" sz="3200" dirty="0"/>
              <a:t>ის ქვეშ </a:t>
            </a:r>
            <a:r>
              <a:rPr lang="en-US" sz="3200" b="1" dirty="0">
                <a:solidFill>
                  <a:schemeClr val="accent3"/>
                </a:solidFill>
              </a:rPr>
              <a:t>Triggers</a:t>
            </a:r>
            <a:r>
              <a:rPr lang="en-US" sz="3200" dirty="0"/>
              <a:t> </a:t>
            </a:r>
            <a:r>
              <a:rPr lang="ka-GE" sz="3200" dirty="0"/>
              <a:t>-</a:t>
            </a:r>
            <a:r>
              <a:rPr lang="en-US" sz="3200" dirty="0"/>
              <a:t> </a:t>
            </a:r>
            <a:r>
              <a:rPr lang="ka-GE" sz="3200" dirty="0"/>
              <a:t>ში ჩაემატა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CB9F86-7FE9-41F8-8F67-BDB04465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88" y="1741665"/>
            <a:ext cx="5926662" cy="46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6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303A7-7529-42C1-870F-72CE3D14431D}"/>
              </a:ext>
            </a:extLst>
          </p:cNvPr>
          <p:cNvSpPr txBox="1"/>
          <p:nvPr/>
        </p:nvSpPr>
        <p:spPr>
          <a:xfrm>
            <a:off x="585927" y="878889"/>
            <a:ext cx="9552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customers</a:t>
            </a:r>
            <a:r>
              <a:rPr lang="en-US" sz="3200" dirty="0"/>
              <a:t>  </a:t>
            </a:r>
            <a:r>
              <a:rPr lang="ka-GE" sz="3200" dirty="0"/>
              <a:t>ცხრილისათვის დავამატე შეზღუდვა რომელიც უზრუნველყოფს </a:t>
            </a:r>
            <a:r>
              <a:rPr lang="en-US" sz="3200" dirty="0">
                <a:solidFill>
                  <a:schemeClr val="accent3"/>
                </a:solidFill>
              </a:rPr>
              <a:t>default value </a:t>
            </a:r>
            <a:r>
              <a:rPr lang="en-US" sz="3200" dirty="0"/>
              <a:t>-</a:t>
            </a:r>
            <a:r>
              <a:rPr lang="ka-GE" sz="3200" dirty="0"/>
              <a:t>ს ჩასმას </a:t>
            </a:r>
            <a:r>
              <a:rPr lang="en-US" sz="3200" dirty="0">
                <a:solidFill>
                  <a:schemeClr val="accent3"/>
                </a:solidFill>
              </a:rPr>
              <a:t>gender</a:t>
            </a:r>
            <a:r>
              <a:rPr lang="en-US" sz="3200" dirty="0"/>
              <a:t> </a:t>
            </a:r>
            <a:r>
              <a:rPr lang="ka-GE" sz="3200" dirty="0"/>
              <a:t>სვეტისათვის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CB41B-3982-48FA-BDED-A65C24C5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4" y="2805344"/>
            <a:ext cx="8300622" cy="30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4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303A7-7529-42C1-870F-72CE3D14431D}"/>
              </a:ext>
            </a:extLst>
          </p:cNvPr>
          <p:cNvSpPr txBox="1"/>
          <p:nvPr/>
        </p:nvSpPr>
        <p:spPr>
          <a:xfrm>
            <a:off x="585927" y="426128"/>
            <a:ext cx="9552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customers</a:t>
            </a:r>
            <a:r>
              <a:rPr lang="en-US" sz="3200" dirty="0"/>
              <a:t>  </a:t>
            </a:r>
            <a:r>
              <a:rPr lang="ka-GE" sz="3200" dirty="0"/>
              <a:t>ცხრილისათვის დავამატე შეზღუდვები რომელიც უზრუნველყოფს უნიკალურობას </a:t>
            </a:r>
            <a:r>
              <a:rPr lang="en-US" sz="3200" dirty="0">
                <a:solidFill>
                  <a:schemeClr val="accent3"/>
                </a:solidFill>
              </a:rPr>
              <a:t>email</a:t>
            </a:r>
            <a:r>
              <a:rPr lang="en-US" sz="3200" dirty="0"/>
              <a:t> </a:t>
            </a:r>
            <a:r>
              <a:rPr lang="ka-GE" sz="3200" dirty="0"/>
              <a:t>და </a:t>
            </a:r>
            <a:r>
              <a:rPr lang="en-US" sz="3200" dirty="0">
                <a:solidFill>
                  <a:schemeClr val="accent3"/>
                </a:solidFill>
              </a:rPr>
              <a:t>username</a:t>
            </a:r>
            <a:r>
              <a:rPr lang="en-US" sz="3200" dirty="0"/>
              <a:t> </a:t>
            </a:r>
            <a:r>
              <a:rPr lang="ka-GE" sz="3200" dirty="0"/>
              <a:t>სვეტებისათვის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C043D-1E3D-410E-BB7D-46CEA6CE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7" y="2669536"/>
            <a:ext cx="8673484" cy="34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303A7-7529-42C1-870F-72CE3D14431D}"/>
              </a:ext>
            </a:extLst>
          </p:cNvPr>
          <p:cNvSpPr txBox="1"/>
          <p:nvPr/>
        </p:nvSpPr>
        <p:spPr>
          <a:xfrm>
            <a:off x="585927" y="426128"/>
            <a:ext cx="9552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customers</a:t>
            </a:r>
            <a:r>
              <a:rPr lang="en-US" sz="3200" dirty="0"/>
              <a:t>  </a:t>
            </a:r>
            <a:r>
              <a:rPr lang="ka-GE" sz="3200" dirty="0"/>
              <a:t>ცხრილისათვის დავამატე შეზღუდვა </a:t>
            </a:r>
            <a:r>
              <a:rPr lang="en-US" sz="3200" dirty="0">
                <a:solidFill>
                  <a:schemeClr val="accent3"/>
                </a:solidFill>
              </a:rPr>
              <a:t>password </a:t>
            </a:r>
            <a:r>
              <a:rPr lang="ka-GE" sz="3200" dirty="0"/>
              <a:t>სვეტისათვის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95A88-B34E-452E-8B1F-0C059C16B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8" y="2274640"/>
            <a:ext cx="10014013" cy="39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303A7-7529-42C1-870F-72CE3D14431D}"/>
              </a:ext>
            </a:extLst>
          </p:cNvPr>
          <p:cNvSpPr txBox="1"/>
          <p:nvPr/>
        </p:nvSpPr>
        <p:spPr>
          <a:xfrm>
            <a:off x="585927" y="426128"/>
            <a:ext cx="9552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customers</a:t>
            </a:r>
            <a:r>
              <a:rPr lang="en-US" sz="3200" dirty="0"/>
              <a:t>  </a:t>
            </a:r>
            <a:r>
              <a:rPr lang="ka-GE" sz="3200" dirty="0"/>
              <a:t>ცხრილისათვის დავამატე შეზღუდვა </a:t>
            </a:r>
            <a:r>
              <a:rPr lang="en-US" sz="3200" dirty="0">
                <a:solidFill>
                  <a:schemeClr val="accent3"/>
                </a:solidFill>
              </a:rPr>
              <a:t>username </a:t>
            </a:r>
            <a:r>
              <a:rPr lang="ka-GE" sz="3200" dirty="0"/>
              <a:t>სვეტისათვის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6CDB3-CCA5-4C52-A5F3-0DD42868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7" y="2005861"/>
            <a:ext cx="10182687" cy="38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5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C0D99-0BF4-4A89-A85D-18516031EF48}"/>
              </a:ext>
            </a:extLst>
          </p:cNvPr>
          <p:cNvSpPr txBox="1"/>
          <p:nvPr/>
        </p:nvSpPr>
        <p:spPr>
          <a:xfrm>
            <a:off x="1477818" y="1385454"/>
            <a:ext cx="88022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ბაზაში გაკეთებულია </a:t>
            </a:r>
            <a:r>
              <a:rPr lang="en-US" sz="3200" dirty="0"/>
              <a:t>6</a:t>
            </a:r>
            <a:r>
              <a:rPr lang="ka-GE" sz="3200" dirty="0"/>
              <a:t> ცხრილი , რომელთა შორის კავშირებიც განსაზღვრულია   </a:t>
            </a:r>
            <a:r>
              <a:rPr lang="en-US" sz="3200" b="1" dirty="0">
                <a:solidFill>
                  <a:schemeClr val="bg1"/>
                </a:solidFill>
              </a:rPr>
              <a:t>FOREIGN KEY</a:t>
            </a:r>
            <a:r>
              <a:rPr lang="ka-GE" sz="3200" b="1" dirty="0">
                <a:solidFill>
                  <a:schemeClr val="bg1"/>
                </a:solidFill>
              </a:rPr>
              <a:t>   </a:t>
            </a:r>
            <a:r>
              <a:rPr lang="ka-GE" sz="3200" dirty="0"/>
              <a:t>და   </a:t>
            </a:r>
            <a:r>
              <a:rPr lang="en-US" sz="3200" b="1" dirty="0">
                <a:solidFill>
                  <a:srgbClr val="FF0000"/>
                </a:solidFill>
              </a:rPr>
              <a:t>PRIMARY</a:t>
            </a:r>
            <a:r>
              <a:rPr lang="ka-GE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KEY </a:t>
            </a:r>
            <a:r>
              <a:rPr lang="ka-GE" sz="3200" b="1" dirty="0">
                <a:solidFill>
                  <a:srgbClr val="FF0000"/>
                </a:solidFill>
              </a:rPr>
              <a:t>  </a:t>
            </a:r>
            <a:r>
              <a:rPr lang="ka-GE" sz="3200" dirty="0"/>
              <a:t>სვეტების გამოყენებით. ცხრილებში   </a:t>
            </a:r>
            <a:r>
              <a:rPr lang="en-US" sz="3200" b="1" dirty="0">
                <a:solidFill>
                  <a:srgbClr val="FF0000"/>
                </a:solidFill>
              </a:rPr>
              <a:t>PRIMERY KEY </a:t>
            </a:r>
            <a:r>
              <a:rPr lang="ka-GE" sz="3200" b="1" dirty="0">
                <a:solidFill>
                  <a:srgbClr val="FF0000"/>
                </a:solidFill>
              </a:rPr>
              <a:t>  </a:t>
            </a:r>
            <a:r>
              <a:rPr lang="ka-GE" sz="3200" dirty="0"/>
              <a:t>გაფერადებულია წითელი ფერით კარგად აღქმისათვის , ხოლო   </a:t>
            </a:r>
            <a:r>
              <a:rPr lang="en-US" sz="3200" b="1" dirty="0">
                <a:solidFill>
                  <a:schemeClr val="bg1"/>
                </a:solidFill>
              </a:rPr>
              <a:t>FOREIGN KEY</a:t>
            </a:r>
            <a:r>
              <a:rPr lang="ka-GE" sz="3200" b="1" dirty="0">
                <a:solidFill>
                  <a:schemeClr val="bg1"/>
                </a:solidFill>
              </a:rPr>
              <a:t> 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ka-GE" sz="3200" dirty="0"/>
              <a:t>სვეტები კი გაფერადებულია შავად.</a:t>
            </a:r>
          </a:p>
        </p:txBody>
      </p:sp>
    </p:spTree>
    <p:extLst>
      <p:ext uri="{BB962C8B-B14F-4D97-AF65-F5344CB8AC3E}">
        <p14:creationId xmlns:p14="http://schemas.microsoft.com/office/powerpoint/2010/main" val="2991298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2EC85-2B51-448A-B2EA-64F658B264E4}"/>
              </a:ext>
            </a:extLst>
          </p:cNvPr>
          <p:cNvSpPr txBox="1"/>
          <p:nvPr/>
        </p:nvSpPr>
        <p:spPr>
          <a:xfrm>
            <a:off x="1686757" y="514905"/>
            <a:ext cx="860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შეზღუდვები შეიქმნა წარმატებით რომლებიც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customers table </a:t>
            </a:r>
            <a:r>
              <a:rPr lang="en-US" sz="3200" dirty="0"/>
              <a:t>- </a:t>
            </a:r>
            <a:r>
              <a:rPr lang="ka-GE" sz="3200" dirty="0"/>
              <a:t>ის ქვეშ </a:t>
            </a:r>
            <a:r>
              <a:rPr lang="en-US" sz="3200" b="1" dirty="0">
                <a:solidFill>
                  <a:schemeClr val="accent3"/>
                </a:solidFill>
              </a:rPr>
              <a:t>constraints</a:t>
            </a:r>
            <a:r>
              <a:rPr lang="en-US" sz="3200" dirty="0"/>
              <a:t> </a:t>
            </a:r>
            <a:r>
              <a:rPr lang="ka-GE" sz="3200" dirty="0"/>
              <a:t>-</a:t>
            </a:r>
            <a:r>
              <a:rPr lang="en-US" sz="3200" dirty="0"/>
              <a:t> </a:t>
            </a:r>
            <a:r>
              <a:rPr lang="ka-GE" sz="3200" dirty="0"/>
              <a:t>ში ჩაემატა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7BFFB8-A609-4D3F-94D7-F9D45B596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17" y="1542496"/>
            <a:ext cx="5310049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6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D6689-B559-46C2-95A4-2E9EAF7D2131}"/>
              </a:ext>
            </a:extLst>
          </p:cNvPr>
          <p:cNvSpPr txBox="1"/>
          <p:nvPr/>
        </p:nvSpPr>
        <p:spPr>
          <a:xfrm>
            <a:off x="470518" y="541538"/>
            <a:ext cx="9552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ბაზაში დავამატე პროცედურები რომლებიც ასელექთებენ სქესის მიხედვით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customer</a:t>
            </a:r>
            <a:r>
              <a:rPr lang="en-US" sz="3200" dirty="0"/>
              <a:t> </a:t>
            </a:r>
            <a:r>
              <a:rPr lang="ka-GE" sz="3200" dirty="0"/>
              <a:t>- ცხრილის მომხმარებლებს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C41F27-B55E-4F8C-B86B-1FD30917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6" y="2549811"/>
            <a:ext cx="5257678" cy="319415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A4FEE2-9D25-456F-98F9-4E6BF59D6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35" y="2549810"/>
            <a:ext cx="5503294" cy="31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A8747-A151-4C8A-8895-9E14BF6FB0BC}"/>
              </a:ext>
            </a:extLst>
          </p:cNvPr>
          <p:cNvSpPr txBox="1"/>
          <p:nvPr/>
        </p:nvSpPr>
        <p:spPr>
          <a:xfrm>
            <a:off x="754602" y="648070"/>
            <a:ext cx="97032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შევქმენი პარამეტრებიანი პროცედურა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orders</a:t>
            </a:r>
            <a:r>
              <a:rPr lang="en-US" sz="3200" dirty="0"/>
              <a:t> </a:t>
            </a:r>
            <a:r>
              <a:rPr lang="ka-GE" sz="3200" dirty="0"/>
              <a:t>ცხრილზე რომელიც აბრუნებს მთლიან ღირებულებას შეკვეთებისას შესაბამისი მომხმარებლისათვის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0B037A-3458-4F23-B718-6E6DDBA5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6" y="2796466"/>
            <a:ext cx="8195480" cy="35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6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A8747-A151-4C8A-8895-9E14BF6FB0BC}"/>
              </a:ext>
            </a:extLst>
          </p:cNvPr>
          <p:cNvSpPr txBox="1"/>
          <p:nvPr/>
        </p:nvSpPr>
        <p:spPr>
          <a:xfrm>
            <a:off x="754602" y="648070"/>
            <a:ext cx="97032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შევქმენი პარამეტრებიანი პროცედურა ორი ცხრილის ჯოინით რომელიც კონკრეტული მოდელისათვის , კონრეტულ თარიღებს შორის დამატებულ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basket</a:t>
            </a:r>
            <a:r>
              <a:rPr lang="en-US" sz="3200" dirty="0"/>
              <a:t> </a:t>
            </a:r>
            <a:r>
              <a:rPr lang="ka-GE" sz="3200" dirty="0"/>
              <a:t>კალათაში არსებულ რაოდენობას აბრუნებს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7E9E08-DE5B-40C0-A7B8-21EB925DD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7" y="3202615"/>
            <a:ext cx="9786843" cy="34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2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2EC85-2B51-448A-B2EA-64F658B264E4}"/>
              </a:ext>
            </a:extLst>
          </p:cNvPr>
          <p:cNvSpPr txBox="1"/>
          <p:nvPr/>
        </p:nvSpPr>
        <p:spPr>
          <a:xfrm>
            <a:off x="1509203" y="284085"/>
            <a:ext cx="860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პროცედურები შეიქმნა წარმატებით რომლებიც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programmability </a:t>
            </a:r>
            <a:r>
              <a:rPr lang="en-US" sz="3200" dirty="0"/>
              <a:t>- </a:t>
            </a:r>
            <a:r>
              <a:rPr lang="ka-GE" sz="3200" dirty="0"/>
              <a:t>ის ქვეშ </a:t>
            </a:r>
            <a:r>
              <a:rPr lang="en-US" sz="3200" b="1" dirty="0">
                <a:solidFill>
                  <a:schemeClr val="accent3"/>
                </a:solidFill>
              </a:rPr>
              <a:t>Stored </a:t>
            </a:r>
            <a:r>
              <a:rPr lang="en-US" sz="3200" b="1" dirty="0" err="1">
                <a:solidFill>
                  <a:schemeClr val="accent3"/>
                </a:solidFill>
              </a:rPr>
              <a:t>procedurs</a:t>
            </a:r>
            <a:r>
              <a:rPr lang="en-US" sz="3200" dirty="0"/>
              <a:t> </a:t>
            </a:r>
            <a:r>
              <a:rPr lang="ka-GE" sz="3200" dirty="0"/>
              <a:t>-</a:t>
            </a:r>
            <a:r>
              <a:rPr lang="en-US" sz="3200" dirty="0"/>
              <a:t> </a:t>
            </a:r>
            <a:r>
              <a:rPr lang="ka-GE" sz="3200" dirty="0"/>
              <a:t>ში ჩაემატა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F32B1F-B73B-4C96-8E3D-8B39DE380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98" y="1853745"/>
            <a:ext cx="4875072" cy="45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67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05FDE-AA66-49A4-A8F0-286FFC43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60" y="2637223"/>
            <a:ext cx="7563775" cy="3479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235FA-C976-4522-8A67-CB4A6D92AB81}"/>
              </a:ext>
            </a:extLst>
          </p:cNvPr>
          <p:cNvSpPr txBox="1"/>
          <p:nvPr/>
        </p:nvSpPr>
        <p:spPr>
          <a:xfrm>
            <a:off x="1189608" y="807868"/>
            <a:ext cx="8069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შევქმენი </a:t>
            </a:r>
            <a:r>
              <a:rPr lang="en-US" sz="3200" b="1" dirty="0">
                <a:solidFill>
                  <a:schemeClr val="accent3"/>
                </a:solidFill>
              </a:rPr>
              <a:t>Table</a:t>
            </a:r>
            <a:r>
              <a:rPr lang="en-US" sz="3200" dirty="0"/>
              <a:t> </a:t>
            </a:r>
            <a:r>
              <a:rPr lang="ka-GE" sz="3200" dirty="0"/>
              <a:t>ფუნქცია რომელიც სქესის მიხედვით გაფილტრავს მონაცემებს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customers</a:t>
            </a:r>
            <a:r>
              <a:rPr lang="en-US" sz="3200" dirty="0"/>
              <a:t> </a:t>
            </a:r>
            <a:r>
              <a:rPr lang="ka-GE" sz="3200" dirty="0"/>
              <a:t>ცხრილიდან</a:t>
            </a:r>
          </a:p>
        </p:txBody>
      </p:sp>
    </p:spTree>
    <p:extLst>
      <p:ext uri="{BB962C8B-B14F-4D97-AF65-F5344CB8AC3E}">
        <p14:creationId xmlns:p14="http://schemas.microsoft.com/office/powerpoint/2010/main" val="3484800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235FA-C976-4522-8A67-CB4A6D92AB81}"/>
              </a:ext>
            </a:extLst>
          </p:cNvPr>
          <p:cNvSpPr txBox="1"/>
          <p:nvPr/>
        </p:nvSpPr>
        <p:spPr>
          <a:xfrm>
            <a:off x="1091954" y="386179"/>
            <a:ext cx="8069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შევქმენი </a:t>
            </a:r>
            <a:r>
              <a:rPr lang="en-US" sz="3200" b="1" dirty="0">
                <a:solidFill>
                  <a:schemeClr val="accent3"/>
                </a:solidFill>
              </a:rPr>
              <a:t>Scalar</a:t>
            </a:r>
            <a:r>
              <a:rPr lang="en-US" sz="3200" dirty="0"/>
              <a:t> </a:t>
            </a:r>
            <a:r>
              <a:rPr lang="ka-GE" sz="3200" dirty="0"/>
              <a:t>ფუნქცია რომელიც მოდელის მიხედვით გაფილტრავს მონაცემებს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basket</a:t>
            </a:r>
            <a:r>
              <a:rPr lang="en-US" sz="3200" dirty="0"/>
              <a:t> </a:t>
            </a:r>
            <a:r>
              <a:rPr lang="ka-GE" sz="3200" dirty="0"/>
              <a:t>ცხრილიდან</a:t>
            </a:r>
            <a:r>
              <a:rPr lang="en-US" sz="3200" dirty="0"/>
              <a:t> </a:t>
            </a:r>
            <a:r>
              <a:rPr lang="ka-GE" sz="3200" dirty="0"/>
              <a:t>და დააბრუნებს კონკრეტული მოდელის საერთო მოგებას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B41EAD-C179-4C93-92A3-DCAE3F43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3078977"/>
            <a:ext cx="8069801" cy="33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2EC85-2B51-448A-B2EA-64F658B264E4}"/>
              </a:ext>
            </a:extLst>
          </p:cNvPr>
          <p:cNvSpPr txBox="1"/>
          <p:nvPr/>
        </p:nvSpPr>
        <p:spPr>
          <a:xfrm>
            <a:off x="1242873" y="213063"/>
            <a:ext cx="860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ფუნქციები შეიქმნა წარმატებით რომლებიც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programmability </a:t>
            </a:r>
            <a:r>
              <a:rPr lang="en-US" sz="3200" dirty="0"/>
              <a:t>- </a:t>
            </a:r>
            <a:r>
              <a:rPr lang="ka-GE" sz="3200" dirty="0"/>
              <a:t>ის ქვეშ </a:t>
            </a:r>
            <a:r>
              <a:rPr lang="en-US" sz="3200" b="1" dirty="0">
                <a:solidFill>
                  <a:schemeClr val="accent3"/>
                </a:solidFill>
              </a:rPr>
              <a:t>Functions</a:t>
            </a:r>
            <a:r>
              <a:rPr lang="ka-GE" sz="3200" dirty="0"/>
              <a:t>-</a:t>
            </a:r>
            <a:r>
              <a:rPr lang="en-US" sz="3200" dirty="0"/>
              <a:t> </a:t>
            </a:r>
            <a:r>
              <a:rPr lang="ka-GE" sz="3200" dirty="0"/>
              <a:t>ში ჩაემატა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D8659C-7B02-416B-B8DC-CAB59807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71" y="1853745"/>
            <a:ext cx="5264457" cy="49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FF811-3271-4686-9C23-A4990E2163E4}"/>
              </a:ext>
            </a:extLst>
          </p:cNvPr>
          <p:cNvSpPr txBox="1"/>
          <p:nvPr/>
        </p:nvSpPr>
        <p:spPr>
          <a:xfrm>
            <a:off x="1580225" y="523783"/>
            <a:ext cx="7679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შევქმენი წარმოდგენა</a:t>
            </a:r>
            <a:r>
              <a:rPr lang="en-US" sz="3200" dirty="0"/>
              <a:t> </a:t>
            </a:r>
            <a:r>
              <a:rPr lang="ka-GE" sz="3200" dirty="0"/>
              <a:t>რომალსაც გამოაქვს </a:t>
            </a:r>
            <a:r>
              <a:rPr lang="en-US" sz="3200" b="1" dirty="0">
                <a:solidFill>
                  <a:srgbClr val="00B0F0"/>
                </a:solidFill>
              </a:rPr>
              <a:t>models</a:t>
            </a:r>
            <a:r>
              <a:rPr lang="en-US" sz="3200" dirty="0"/>
              <a:t> </a:t>
            </a:r>
            <a:r>
              <a:rPr lang="ka-GE" sz="3200" dirty="0"/>
              <a:t>ცხრილსა </a:t>
            </a:r>
            <a:r>
              <a:rPr lang="en-US" sz="3200" b="1" dirty="0" err="1">
                <a:solidFill>
                  <a:srgbClr val="00B0F0"/>
                </a:solidFill>
              </a:rPr>
              <a:t>component_id</a:t>
            </a:r>
            <a:r>
              <a:rPr lang="en-US" sz="3200" b="1" dirty="0">
                <a:solidFill>
                  <a:srgbClr val="00B0F0"/>
                </a:solidFill>
              </a:rPr>
              <a:t>  </a:t>
            </a:r>
            <a:r>
              <a:rPr lang="en-US" sz="3200" dirty="0"/>
              <a:t>-</a:t>
            </a:r>
            <a:r>
              <a:rPr lang="ka-GE" sz="3200" dirty="0"/>
              <a:t>ს შორის ჯოინი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5D3035-8267-492A-9EA1-A9650C7E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25" y="2263805"/>
            <a:ext cx="8158578" cy="39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6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FF811-3271-4686-9C23-A4990E2163E4}"/>
              </a:ext>
            </a:extLst>
          </p:cNvPr>
          <p:cNvSpPr txBox="1"/>
          <p:nvPr/>
        </p:nvSpPr>
        <p:spPr>
          <a:xfrm>
            <a:off x="1464815" y="523783"/>
            <a:ext cx="7679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შევქმენი წარმოდგენა</a:t>
            </a:r>
            <a:r>
              <a:rPr lang="en-US" sz="3200" dirty="0"/>
              <a:t> </a:t>
            </a:r>
            <a:r>
              <a:rPr lang="ka-GE" sz="3200" dirty="0"/>
              <a:t>რომალსაც გამოაქვს </a:t>
            </a:r>
            <a:r>
              <a:rPr lang="en-US" sz="3200" b="1" dirty="0">
                <a:solidFill>
                  <a:srgbClr val="00B0F0"/>
                </a:solidFill>
              </a:rPr>
              <a:t>customers</a:t>
            </a:r>
            <a:r>
              <a:rPr lang="en-US" sz="3200" dirty="0"/>
              <a:t> </a:t>
            </a:r>
            <a:r>
              <a:rPr lang="ka-GE" sz="3200" dirty="0"/>
              <a:t>ცხრილიდან ისეთი მომხმარებლები რომელთა </a:t>
            </a:r>
            <a:r>
              <a:rPr lang="en-US" sz="3200" b="1" dirty="0">
                <a:solidFill>
                  <a:schemeClr val="accent3"/>
                </a:solidFill>
              </a:rPr>
              <a:t>username</a:t>
            </a:r>
            <a:r>
              <a:rPr lang="en-US" sz="3200" dirty="0"/>
              <a:t> </a:t>
            </a:r>
            <a:r>
              <a:rPr lang="ka-GE" sz="3200" dirty="0"/>
              <a:t>– </a:t>
            </a:r>
          </a:p>
          <a:p>
            <a:r>
              <a:rPr lang="ka-GE" sz="3200" dirty="0"/>
              <a:t>შეიცავს </a:t>
            </a:r>
            <a:r>
              <a:rPr lang="en-US" sz="3200" dirty="0">
                <a:solidFill>
                  <a:schemeClr val="accent3"/>
                </a:solidFill>
              </a:rPr>
              <a:t>a</a:t>
            </a:r>
            <a:r>
              <a:rPr lang="en-US" sz="3200" dirty="0"/>
              <a:t> –</a:t>
            </a:r>
            <a:r>
              <a:rPr lang="ka-GE" sz="3200" dirty="0"/>
              <a:t>ს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52C6A1-2D28-43D6-A57C-F144C1076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25" y="2781244"/>
            <a:ext cx="6573175" cy="32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2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D08B7-9485-4725-A55C-9B4625194208}"/>
              </a:ext>
            </a:extLst>
          </p:cNvPr>
          <p:cNvSpPr txBox="1"/>
          <p:nvPr/>
        </p:nvSpPr>
        <p:spPr>
          <a:xfrm>
            <a:off x="452760" y="265164"/>
            <a:ext cx="1019416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Table - customers</a:t>
            </a:r>
            <a:endParaRPr lang="ka-GE" sz="3200" b="1" dirty="0">
              <a:solidFill>
                <a:srgbClr val="FFFF00"/>
              </a:solidFill>
            </a:endParaRPr>
          </a:p>
          <a:p>
            <a:r>
              <a:rPr lang="ka-GE" sz="2400" dirty="0"/>
              <a:t>ეს ცხრილი შექმნილია საიტზე რეგისტრირებული მომხმარებლებისათვის , ცხრილის შესაქმნელად გამოყენებულია შემდეგი ბრძანებები:</a:t>
            </a:r>
            <a:endParaRPr lang="en-US" sz="2400" dirty="0"/>
          </a:p>
          <a:p>
            <a:endParaRPr lang="ka-GE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CREATE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TABLE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customers 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</a:p>
          <a:p>
            <a:r>
              <a:rPr lang="en-US" sz="2400" dirty="0"/>
              <a:t>id  </a:t>
            </a:r>
            <a:r>
              <a:rPr lang="en-US" sz="2400" b="1" dirty="0">
                <a:solidFill>
                  <a:srgbClr val="00B0F0"/>
                </a:solidFill>
              </a:rPr>
              <a:t>INT NOT NULL IDENTITY PRIMARY KEY, </a:t>
            </a:r>
          </a:p>
          <a:p>
            <a:r>
              <a:rPr lang="en-US" sz="2400" dirty="0"/>
              <a:t>name  </a:t>
            </a:r>
            <a:r>
              <a:rPr lang="en-US" sz="2400" b="1" dirty="0">
                <a:solidFill>
                  <a:srgbClr val="00B0F0"/>
                </a:solidFill>
              </a:rPr>
              <a:t>NVARCHAR(50),</a:t>
            </a:r>
          </a:p>
          <a:p>
            <a:r>
              <a:rPr lang="en-US" sz="2400" dirty="0"/>
              <a:t>surname  </a:t>
            </a:r>
            <a:r>
              <a:rPr lang="en-US" sz="2400" b="1" dirty="0">
                <a:solidFill>
                  <a:srgbClr val="00B0F0"/>
                </a:solidFill>
              </a:rPr>
              <a:t>NVARCHAR(50),</a:t>
            </a:r>
          </a:p>
          <a:p>
            <a:r>
              <a:rPr lang="en-US" sz="2400" dirty="0"/>
              <a:t>email  </a:t>
            </a:r>
            <a:r>
              <a:rPr lang="en-US" sz="2400" b="1" dirty="0">
                <a:solidFill>
                  <a:srgbClr val="00B0F0"/>
                </a:solidFill>
              </a:rPr>
              <a:t>NVARCHAR(50),</a:t>
            </a:r>
          </a:p>
          <a:p>
            <a:r>
              <a:rPr lang="en-US" sz="2400" dirty="0"/>
              <a:t>username  </a:t>
            </a:r>
            <a:r>
              <a:rPr lang="en-US" sz="2400" b="1" dirty="0">
                <a:solidFill>
                  <a:srgbClr val="00B0F0"/>
                </a:solidFill>
              </a:rPr>
              <a:t>NVARCHAR(50),</a:t>
            </a:r>
          </a:p>
          <a:p>
            <a:r>
              <a:rPr lang="en-US" sz="2400" dirty="0"/>
              <a:t>password  </a:t>
            </a:r>
            <a:r>
              <a:rPr lang="en-US" sz="2400" b="1" dirty="0">
                <a:solidFill>
                  <a:srgbClr val="00B0F0"/>
                </a:solidFill>
              </a:rPr>
              <a:t>NVARCHAR(50)</a:t>
            </a:r>
            <a:r>
              <a:rPr lang="ka-GE" sz="2400" b="1" dirty="0">
                <a:solidFill>
                  <a:srgbClr val="00B0F0"/>
                </a:solidFill>
              </a:rPr>
              <a:t>,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gender </a:t>
            </a:r>
            <a:r>
              <a:rPr lang="en-US" sz="2400" b="1" dirty="0">
                <a:solidFill>
                  <a:srgbClr val="00B0F0"/>
                </a:solidFill>
              </a:rPr>
              <a:t>NVARCHAR(10),</a:t>
            </a:r>
          </a:p>
          <a:p>
            <a:r>
              <a:rPr lang="en-US" sz="2400" dirty="0" err="1"/>
              <a:t>regDate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DATE</a:t>
            </a:r>
            <a:endParaRPr lang="ka-GE" sz="2400" b="1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);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671521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FF811-3271-4686-9C23-A4990E2163E4}"/>
              </a:ext>
            </a:extLst>
          </p:cNvPr>
          <p:cNvSpPr txBox="1"/>
          <p:nvPr/>
        </p:nvSpPr>
        <p:spPr>
          <a:xfrm>
            <a:off x="1464815" y="523783"/>
            <a:ext cx="7679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შევქმენი წარმოდგენა</a:t>
            </a:r>
            <a:r>
              <a:rPr lang="en-US" sz="3200" dirty="0"/>
              <a:t> </a:t>
            </a:r>
            <a:r>
              <a:rPr lang="ka-GE" sz="3200" dirty="0"/>
              <a:t>რომელსაც გამოაქვს </a:t>
            </a:r>
            <a:r>
              <a:rPr lang="en-US" sz="3200" b="1" dirty="0">
                <a:solidFill>
                  <a:srgbClr val="00B0F0"/>
                </a:solidFill>
              </a:rPr>
              <a:t>customers</a:t>
            </a:r>
            <a:r>
              <a:rPr lang="ka-GE" sz="3200" b="1" dirty="0">
                <a:solidFill>
                  <a:srgbClr val="00B0F0"/>
                </a:solidFill>
              </a:rPr>
              <a:t> </a:t>
            </a:r>
            <a:r>
              <a:rPr lang="ka-GE" sz="3200" dirty="0"/>
              <a:t>ცხრილიდან ორი სვეტი სქესი და დათვლილი რაოდენობრივი მნიშვნელობა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ACDD4-5DAF-4A37-936A-33E630C5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5" y="2838080"/>
            <a:ext cx="7488685" cy="3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58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2EC85-2B51-448A-B2EA-64F658B264E4}"/>
              </a:ext>
            </a:extLst>
          </p:cNvPr>
          <p:cNvSpPr txBox="1"/>
          <p:nvPr/>
        </p:nvSpPr>
        <p:spPr>
          <a:xfrm>
            <a:off x="1242873" y="213063"/>
            <a:ext cx="8602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წარმოდგენები შეიქმნა წარმატებით რომლებიც </a:t>
            </a:r>
            <a:r>
              <a:rPr lang="en-US" sz="3200" b="1" dirty="0">
                <a:solidFill>
                  <a:schemeClr val="accent3"/>
                </a:solidFill>
              </a:rPr>
              <a:t>Views</a:t>
            </a:r>
            <a:r>
              <a:rPr lang="ka-GE" sz="3200" b="1" dirty="0">
                <a:solidFill>
                  <a:schemeClr val="accent3"/>
                </a:solidFill>
              </a:rPr>
              <a:t> </a:t>
            </a:r>
            <a:r>
              <a:rPr lang="ka-GE" sz="3200" dirty="0"/>
              <a:t>ფოლდერში</a:t>
            </a:r>
            <a:r>
              <a:rPr lang="en-US" sz="3200" b="1" dirty="0">
                <a:solidFill>
                  <a:schemeClr val="accent3"/>
                </a:solidFill>
              </a:rPr>
              <a:t> </a:t>
            </a:r>
            <a:r>
              <a:rPr lang="ka-GE" sz="3200" dirty="0"/>
              <a:t> ჩაემატა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29E7D1-B489-4789-89C0-B10A32F32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39" y="1725134"/>
            <a:ext cx="4838700" cy="46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14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FF811-3271-4686-9C23-A4990E2163E4}"/>
              </a:ext>
            </a:extLst>
          </p:cNvPr>
          <p:cNvSpPr txBox="1"/>
          <p:nvPr/>
        </p:nvSpPr>
        <p:spPr>
          <a:xfrm>
            <a:off x="1464815" y="523783"/>
            <a:ext cx="7679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/>
              <a:t>შევქმენი ინდექსი</a:t>
            </a:r>
            <a:r>
              <a:rPr lang="en-US" sz="3200" dirty="0"/>
              <a:t> </a:t>
            </a:r>
            <a:r>
              <a:rPr lang="ka-GE" sz="3200" dirty="0"/>
              <a:t>რომელიც </a:t>
            </a:r>
            <a:r>
              <a:rPr lang="en-US" sz="3200" b="1" dirty="0">
                <a:solidFill>
                  <a:srgbClr val="00B0F0"/>
                </a:solidFill>
              </a:rPr>
              <a:t>customers</a:t>
            </a:r>
            <a:r>
              <a:rPr lang="ka-GE" sz="3200" b="1" dirty="0">
                <a:solidFill>
                  <a:srgbClr val="00B0F0"/>
                </a:solidFill>
              </a:rPr>
              <a:t> </a:t>
            </a:r>
            <a:r>
              <a:rPr lang="ka-GE" sz="3200" dirty="0"/>
              <a:t>ცხრილიდან </a:t>
            </a:r>
            <a:r>
              <a:rPr lang="en-US" sz="3200" dirty="0"/>
              <a:t>name</a:t>
            </a:r>
            <a:r>
              <a:rPr lang="ka-GE" sz="3200" dirty="0"/>
              <a:t> სვეტის მიხედვით კლებადობით ალაგებს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F02A0-4C43-45F4-BC03-9B907267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59" y="2441359"/>
            <a:ext cx="6320901" cy="31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07EAC-7165-49F3-8E95-D0874A48325B}"/>
              </a:ext>
            </a:extLst>
          </p:cNvPr>
          <p:cNvSpPr txBox="1"/>
          <p:nvPr/>
        </p:nvSpPr>
        <p:spPr>
          <a:xfrm>
            <a:off x="2911875" y="2432482"/>
            <a:ext cx="701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>
                <a:solidFill>
                  <a:srgbClr val="FFFF00"/>
                </a:solidFill>
              </a:rPr>
              <a:t>მადლობა  ყურადღებისთვის</a:t>
            </a:r>
          </a:p>
        </p:txBody>
      </p:sp>
    </p:spTree>
    <p:extLst>
      <p:ext uri="{BB962C8B-B14F-4D97-AF65-F5344CB8AC3E}">
        <p14:creationId xmlns:p14="http://schemas.microsoft.com/office/powerpoint/2010/main" val="364493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9D08B7-9485-4725-A55C-9B4625194208}"/>
              </a:ext>
            </a:extLst>
          </p:cNvPr>
          <p:cNvSpPr txBox="1"/>
          <p:nvPr/>
        </p:nvSpPr>
        <p:spPr>
          <a:xfrm>
            <a:off x="195308" y="194144"/>
            <a:ext cx="1019416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Table - </a:t>
            </a:r>
            <a:r>
              <a:rPr lang="en-US" sz="3200" b="1" dirty="0" err="1">
                <a:solidFill>
                  <a:srgbClr val="FFFF00"/>
                </a:solidFill>
              </a:rPr>
              <a:t>customersAudit</a:t>
            </a:r>
            <a:endParaRPr lang="ka-GE" sz="3200" b="1" dirty="0">
              <a:solidFill>
                <a:srgbClr val="FFFF00"/>
              </a:solidFill>
            </a:endParaRPr>
          </a:p>
          <a:p>
            <a:r>
              <a:rPr lang="ka-GE" sz="2400" dirty="0"/>
              <a:t>ეს ცხრილი შექმნილია საიტზე რეგისტრირებული მომხმარებლების</a:t>
            </a:r>
            <a:r>
              <a:rPr lang="en-US" sz="2400" dirty="0"/>
              <a:t> </a:t>
            </a:r>
            <a:r>
              <a:rPr lang="ka-GE" sz="2400" dirty="0"/>
              <a:t>დამატება წაშლის აუდიტისთვის , რომელიც შემდეგ განსაზღვრულია შესაბამისი ტრიგერებით.</a:t>
            </a:r>
          </a:p>
          <a:p>
            <a:endParaRPr lang="ka-GE" sz="2400" dirty="0"/>
          </a:p>
          <a:p>
            <a:r>
              <a:rPr lang="en-US" sz="2800" b="1" dirty="0">
                <a:solidFill>
                  <a:srgbClr val="00B0F0"/>
                </a:solidFill>
              </a:rPr>
              <a:t>USE </a:t>
            </a:r>
            <a:r>
              <a:rPr lang="en-US" sz="2800" dirty="0" err="1"/>
              <a:t>R_chikhladze</a:t>
            </a:r>
            <a:endParaRPr lang="en-US" sz="2800" dirty="0"/>
          </a:p>
          <a:p>
            <a:r>
              <a:rPr lang="en-US" sz="2800" b="1" dirty="0">
                <a:solidFill>
                  <a:srgbClr val="00B0F0"/>
                </a:solidFill>
              </a:rPr>
              <a:t>GO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CREATE TABLE </a:t>
            </a:r>
            <a:r>
              <a:rPr lang="en-US" sz="2800" dirty="0" err="1"/>
              <a:t>customersAudit</a:t>
            </a:r>
            <a:r>
              <a:rPr lang="en-US" sz="2800" dirty="0"/>
              <a:t> (</a:t>
            </a:r>
          </a:p>
          <a:p>
            <a:r>
              <a:rPr lang="en-US" sz="2800" dirty="0"/>
              <a:t>id </a:t>
            </a:r>
            <a:r>
              <a:rPr lang="en-US" sz="2800" b="1" dirty="0">
                <a:solidFill>
                  <a:srgbClr val="00B0F0"/>
                </a:solidFill>
              </a:rPr>
              <a:t>INT PRIMARY KEY IDENTITY(1,1) NOT NULL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auditdata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F0"/>
                </a:solidFill>
              </a:rPr>
              <a:t>NVARCHAR(255)</a:t>
            </a:r>
          </a:p>
          <a:p>
            <a:r>
              <a:rPr lang="ka-GE" sz="2800" dirty="0"/>
              <a:t>);</a:t>
            </a: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80501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4BD6E-6F21-45D1-A603-512FD1937A57}"/>
              </a:ext>
            </a:extLst>
          </p:cNvPr>
          <p:cNvSpPr txBox="1"/>
          <p:nvPr/>
        </p:nvSpPr>
        <p:spPr>
          <a:xfrm>
            <a:off x="71021" y="69854"/>
            <a:ext cx="109195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Table – </a:t>
            </a:r>
            <a:r>
              <a:rPr lang="en-US" sz="3200" b="1" dirty="0" err="1">
                <a:solidFill>
                  <a:srgbClr val="FFFF00"/>
                </a:solidFill>
              </a:rPr>
              <a:t>pc_components</a:t>
            </a:r>
            <a:endParaRPr lang="ka-GE" sz="3200" b="1" dirty="0">
              <a:solidFill>
                <a:srgbClr val="FFFF00"/>
              </a:solidFill>
            </a:endParaRPr>
          </a:p>
          <a:p>
            <a:r>
              <a:rPr lang="ka-GE" sz="2400" dirty="0"/>
              <a:t>ეს ცხრილი შექმნილია</a:t>
            </a:r>
            <a:r>
              <a:rPr lang="en-US" sz="2400" dirty="0"/>
              <a:t> </a:t>
            </a:r>
            <a:r>
              <a:rPr lang="ka-GE" sz="2400" dirty="0"/>
              <a:t>იმისათვის თუ რა მოწყობილობები იყიდება საიტზე,მაგ; პროცესორები , კვების</a:t>
            </a:r>
          </a:p>
          <a:p>
            <a:r>
              <a:rPr lang="ka-GE" sz="2400" dirty="0"/>
              <a:t>ბლოკები,დედაპლატები და ასე შემდეგ. ცხრილის შესაქმნელად გამოყენებულია შემდეგი  </a:t>
            </a:r>
            <a:r>
              <a:rPr lang="en-US" sz="2400" dirty="0"/>
              <a:t>SQL</a:t>
            </a:r>
            <a:r>
              <a:rPr lang="ka-GE" sz="2400" dirty="0"/>
              <a:t> ენაზე დაწერილი კოდი :</a:t>
            </a:r>
            <a:endParaRPr lang="en-US" sz="2400" dirty="0"/>
          </a:p>
          <a:p>
            <a:endParaRPr lang="ka-GE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CREATE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TABLE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ka-GE" sz="2400" dirty="0">
                <a:solidFill>
                  <a:srgbClr val="00B0F0"/>
                </a:solidFill>
              </a:rPr>
              <a:t> </a:t>
            </a:r>
            <a:r>
              <a:rPr lang="en-US" sz="2400" dirty="0" err="1"/>
              <a:t>pc_components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</a:p>
          <a:p>
            <a:r>
              <a:rPr lang="en-US" sz="2400" dirty="0"/>
              <a:t>id  </a:t>
            </a:r>
            <a:r>
              <a:rPr lang="en-US" sz="2400" b="1" dirty="0">
                <a:solidFill>
                  <a:srgbClr val="00B0F0"/>
                </a:solidFill>
              </a:rPr>
              <a:t>INT NOT NULL IDENTITY PRIMARY KEY, </a:t>
            </a:r>
          </a:p>
          <a:p>
            <a:r>
              <a:rPr lang="en-US" sz="2400" dirty="0" err="1"/>
              <a:t>component_name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00B0F0"/>
                </a:solidFill>
              </a:rPr>
              <a:t>NVARCHAR(50)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);</a:t>
            </a: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42402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41008-611D-4954-AF72-4F0F8D841222}"/>
              </a:ext>
            </a:extLst>
          </p:cNvPr>
          <p:cNvSpPr txBox="1"/>
          <p:nvPr/>
        </p:nvSpPr>
        <p:spPr>
          <a:xfrm>
            <a:off x="150920" y="87610"/>
            <a:ext cx="1063544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Table - models</a:t>
            </a:r>
            <a:endParaRPr lang="ka-GE" sz="3200" b="1" dirty="0">
              <a:solidFill>
                <a:srgbClr val="FFFF00"/>
              </a:solidFill>
            </a:endParaRPr>
          </a:p>
          <a:p>
            <a:r>
              <a:rPr lang="ka-GE" sz="2400" dirty="0"/>
              <a:t>ცხრილი წარმოადგენს გასაყიდი მოწყობილობების კერძო მოდელების მონაცემებს მაგ: ცხრილში შეიძლება იყოს პროცესორის </a:t>
            </a:r>
            <a:r>
              <a:rPr lang="en-US" sz="2400" dirty="0"/>
              <a:t>i7 – 7700 </a:t>
            </a:r>
            <a:r>
              <a:rPr lang="ka-GE" sz="2400" dirty="0"/>
              <a:t>მოდელი ,</a:t>
            </a:r>
            <a:r>
              <a:rPr lang="en-US" sz="2400" dirty="0" err="1"/>
              <a:t>ssd</a:t>
            </a:r>
            <a:r>
              <a:rPr lang="en-US" sz="2400" dirty="0"/>
              <a:t> </a:t>
            </a:r>
            <a:r>
              <a:rPr lang="ka-GE" sz="2400" dirty="0"/>
              <a:t>დისკის </a:t>
            </a:r>
            <a:r>
              <a:rPr lang="en-US" sz="2400" dirty="0"/>
              <a:t>128 </a:t>
            </a:r>
            <a:r>
              <a:rPr lang="en-US" sz="2400" dirty="0" err="1"/>
              <a:t>gb</a:t>
            </a:r>
            <a:r>
              <a:rPr lang="en-US" sz="2400" dirty="0"/>
              <a:t> Samsung </a:t>
            </a:r>
            <a:r>
              <a:rPr lang="ka-GE" sz="2400" dirty="0"/>
              <a:t>მოდელი და ა.შ. ამ ცხრილის მისაღებად გამოყენებულია შემდეგი ბრძანებების სია :</a:t>
            </a:r>
            <a:endParaRPr lang="en-US" sz="2400" dirty="0"/>
          </a:p>
          <a:p>
            <a:endParaRPr lang="ka-GE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CREATE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TABLE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models 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</a:p>
          <a:p>
            <a:r>
              <a:rPr lang="en-US" sz="2400" dirty="0"/>
              <a:t>id  </a:t>
            </a:r>
            <a:r>
              <a:rPr lang="en-US" sz="2400" b="1" dirty="0">
                <a:solidFill>
                  <a:srgbClr val="00B0F0"/>
                </a:solidFill>
              </a:rPr>
              <a:t>INT NOT NULL IDENTITY PRIMARY KEY, </a:t>
            </a:r>
          </a:p>
          <a:p>
            <a:r>
              <a:rPr lang="en-US" sz="2400" dirty="0" err="1"/>
              <a:t>component_id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00B0F0"/>
                </a:solidFill>
              </a:rPr>
              <a:t>INT FOREIGN KEY REFERENCES </a:t>
            </a:r>
            <a:r>
              <a:rPr lang="en-US" sz="2400" dirty="0" err="1"/>
              <a:t>pc_components</a:t>
            </a:r>
            <a:r>
              <a:rPr lang="en-US" sz="2400" dirty="0"/>
              <a:t> </a:t>
            </a:r>
            <a:r>
              <a:rPr lang="ka-GE" sz="2400" dirty="0"/>
              <a:t>( </a:t>
            </a:r>
            <a:r>
              <a:rPr lang="en-US" sz="2400" dirty="0"/>
              <a:t>id )</a:t>
            </a:r>
            <a:r>
              <a:rPr lang="en-US" sz="2400" b="1" dirty="0">
                <a:solidFill>
                  <a:srgbClr val="00B0F0"/>
                </a:solidFill>
              </a:rPr>
              <a:t>,</a:t>
            </a:r>
          </a:p>
          <a:p>
            <a:r>
              <a:rPr lang="en-US" sz="2400" dirty="0"/>
              <a:t>name  </a:t>
            </a:r>
            <a:r>
              <a:rPr lang="en-US" sz="2400" b="1" dirty="0">
                <a:solidFill>
                  <a:srgbClr val="00B0F0"/>
                </a:solidFill>
              </a:rPr>
              <a:t>NVARCHAR(50),</a:t>
            </a:r>
          </a:p>
          <a:p>
            <a:r>
              <a:rPr lang="en-US" sz="2400" dirty="0"/>
              <a:t>price</a:t>
            </a:r>
            <a:r>
              <a:rPr lang="en-US" sz="2400" b="1" dirty="0">
                <a:solidFill>
                  <a:srgbClr val="00B0F0"/>
                </a:solidFill>
              </a:rPr>
              <a:t> INT,</a:t>
            </a:r>
          </a:p>
          <a:p>
            <a:r>
              <a:rPr lang="en-US" sz="2400" dirty="0"/>
              <a:t>Store  </a:t>
            </a:r>
            <a:r>
              <a:rPr lang="en-US" sz="2400" b="1" dirty="0">
                <a:solidFill>
                  <a:srgbClr val="00B0F0"/>
                </a:solidFill>
              </a:rPr>
              <a:t>INT</a:t>
            </a:r>
          </a:p>
          <a:p>
            <a:r>
              <a:rPr lang="en-US" sz="2400" dirty="0">
                <a:solidFill>
                  <a:srgbClr val="00B0F0"/>
                </a:solidFill>
              </a:rPr>
              <a:t>);</a:t>
            </a: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383842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E1C12-AEC9-4A5E-9321-68A70E33CAEB}"/>
              </a:ext>
            </a:extLst>
          </p:cNvPr>
          <p:cNvSpPr txBox="1"/>
          <p:nvPr/>
        </p:nvSpPr>
        <p:spPr>
          <a:xfrm>
            <a:off x="142043" y="69855"/>
            <a:ext cx="1019416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Table – basket</a:t>
            </a:r>
            <a:endParaRPr lang="ka-GE" sz="3200" b="1" dirty="0">
              <a:solidFill>
                <a:srgbClr val="FFFF00"/>
              </a:solidFill>
            </a:endParaRPr>
          </a:p>
          <a:p>
            <a:r>
              <a:rPr lang="ka-GE" sz="2400" dirty="0"/>
              <a:t>ეს ცხრილი არის დიდი კალათა სადაც ნებისმიერი მომხმარებელი ამატებს სასურველ ნივთს ,რომელსაც მერე შეუკვეთავს და როცა მომხმარებელი განახორციელებს შეკვეთას ეს შეკვეთა დაკავშირებული იქნება </a:t>
            </a:r>
            <a:r>
              <a:rPr lang="en-US" sz="2400" dirty="0"/>
              <a:t>orders </a:t>
            </a:r>
            <a:r>
              <a:rPr lang="ka-GE" sz="2400" dirty="0"/>
              <a:t>ცხრილთან , სადაც გამოჩნდება მთლიანი შეკვთის ფასი.</a:t>
            </a:r>
          </a:p>
          <a:p>
            <a:r>
              <a:rPr lang="ka-GE" sz="2400" dirty="0"/>
              <a:t>გამოყენებულია შემდეგი  </a:t>
            </a:r>
            <a:r>
              <a:rPr lang="en-US" sz="2400" dirty="0"/>
              <a:t>SQL</a:t>
            </a:r>
            <a:r>
              <a:rPr lang="ka-GE" sz="2400" dirty="0"/>
              <a:t> ენაზე დაწერილი კოდი :</a:t>
            </a:r>
            <a:endParaRPr lang="en-US" sz="2400" dirty="0"/>
          </a:p>
          <a:p>
            <a:endParaRPr lang="ka-GE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CREATE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TABLE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basket 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</a:p>
          <a:p>
            <a:r>
              <a:rPr lang="en-US" sz="2400" dirty="0"/>
              <a:t>id  </a:t>
            </a:r>
            <a:r>
              <a:rPr lang="en-US" sz="2400" b="1" dirty="0">
                <a:solidFill>
                  <a:srgbClr val="00B0F0"/>
                </a:solidFill>
              </a:rPr>
              <a:t>INT NOT NULL IDENTITY PRIMARY KEY, </a:t>
            </a:r>
          </a:p>
          <a:p>
            <a:r>
              <a:rPr lang="en-US" sz="2400" dirty="0" err="1"/>
              <a:t>order_id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00B0F0"/>
                </a:solidFill>
              </a:rPr>
              <a:t>INT FOREIGN KEY REFERENCES </a:t>
            </a:r>
            <a:r>
              <a:rPr lang="en-US" sz="2400" dirty="0"/>
              <a:t>orders ( id ),</a:t>
            </a:r>
          </a:p>
          <a:p>
            <a:r>
              <a:rPr lang="en-US" sz="2400" dirty="0" err="1"/>
              <a:t>model_id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INT FOREIGN KEY REFERENCES </a:t>
            </a:r>
            <a:r>
              <a:rPr lang="en-US" sz="2400" dirty="0"/>
              <a:t>models ( id ),</a:t>
            </a:r>
          </a:p>
          <a:p>
            <a:r>
              <a:rPr lang="en-US" sz="2400" dirty="0"/>
              <a:t>price  </a:t>
            </a:r>
            <a:r>
              <a:rPr lang="en-US" sz="2400" b="1" dirty="0">
                <a:solidFill>
                  <a:srgbClr val="00B0F0"/>
                </a:solidFill>
              </a:rPr>
              <a:t>INT</a:t>
            </a:r>
          </a:p>
          <a:p>
            <a:r>
              <a:rPr lang="en-US" sz="2400" dirty="0">
                <a:solidFill>
                  <a:srgbClr val="00B0F0"/>
                </a:solidFill>
              </a:rPr>
              <a:t>);</a:t>
            </a: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74395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E1C12-AEC9-4A5E-9321-68A70E33CAEB}"/>
              </a:ext>
            </a:extLst>
          </p:cNvPr>
          <p:cNvSpPr txBox="1"/>
          <p:nvPr/>
        </p:nvSpPr>
        <p:spPr>
          <a:xfrm>
            <a:off x="514904" y="418136"/>
            <a:ext cx="1019416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Table - orders</a:t>
            </a:r>
            <a:endParaRPr lang="ka-GE" sz="3200" b="1" dirty="0">
              <a:solidFill>
                <a:srgbClr val="FFFF00"/>
              </a:solidFill>
            </a:endParaRPr>
          </a:p>
          <a:p>
            <a:r>
              <a:rPr lang="ka-GE" sz="2400" dirty="0"/>
              <a:t>ცხრილი გვიჩვენებს მთლიან შეკვეთას რომელიმე მომხმარებლისას. შეიძლება ერთი და იგივე მომხმარებელმა რამდენიმე შეკვეთა განახორციელოს . ამ ცხრილში კი ნებისმიერი მომხმარებლის მიერ გაკეთებული შეკვეთა გამოჩნდება დროების მიხედვით. ცხრილის შესაქმნელად გამოყენებულია  შემდეგი </a:t>
            </a:r>
            <a:r>
              <a:rPr lang="en-US" sz="2400" dirty="0"/>
              <a:t>SQL </a:t>
            </a:r>
            <a:r>
              <a:rPr lang="ka-GE" sz="2400" dirty="0"/>
              <a:t>ენაზე დაწერილი კოდი :</a:t>
            </a:r>
            <a:endParaRPr lang="en-US" sz="2400" dirty="0"/>
          </a:p>
          <a:p>
            <a:endParaRPr lang="ka-GE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CREATE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TABLE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orders 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</a:p>
          <a:p>
            <a:r>
              <a:rPr lang="en-US" sz="2400" dirty="0"/>
              <a:t>id  </a:t>
            </a:r>
            <a:r>
              <a:rPr lang="en-US" sz="2400" b="1" dirty="0">
                <a:solidFill>
                  <a:srgbClr val="00B0F0"/>
                </a:solidFill>
              </a:rPr>
              <a:t>INT NOT NULL IDENTITY PRIMARY KEY, </a:t>
            </a:r>
          </a:p>
          <a:p>
            <a:r>
              <a:rPr lang="en-US" sz="2400" dirty="0" err="1"/>
              <a:t>customer_id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00B0F0"/>
                </a:solidFill>
              </a:rPr>
              <a:t>INT FOREIGN KEY REFERENCES </a:t>
            </a:r>
            <a:r>
              <a:rPr lang="en-US" sz="2400" dirty="0"/>
              <a:t>customers ( id ),</a:t>
            </a:r>
          </a:p>
          <a:p>
            <a:r>
              <a:rPr lang="en-US" sz="2400" dirty="0"/>
              <a:t>Amount </a:t>
            </a:r>
            <a:r>
              <a:rPr lang="en-US" sz="2400" b="1" dirty="0">
                <a:solidFill>
                  <a:srgbClr val="00B0F0"/>
                </a:solidFill>
              </a:rPr>
              <a:t>INT ,</a:t>
            </a:r>
          </a:p>
          <a:p>
            <a:r>
              <a:rPr lang="en-US" sz="2400" dirty="0" err="1"/>
              <a:t>order_date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DATE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);</a:t>
            </a: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6413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0DCFDC-0317-48CF-B6D6-04166FC7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09699"/>
              </p:ext>
            </p:extLst>
          </p:nvPr>
        </p:nvGraphicFramePr>
        <p:xfrm>
          <a:off x="469529" y="619156"/>
          <a:ext cx="8256233" cy="2059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074">
                  <a:extLst>
                    <a:ext uri="{9D8B030D-6E8A-4147-A177-3AD203B41FA5}">
                      <a16:colId xmlns:a16="http://schemas.microsoft.com/office/drawing/2014/main" val="4186322671"/>
                    </a:ext>
                  </a:extLst>
                </a:gridCol>
                <a:gridCol w="1157016">
                  <a:extLst>
                    <a:ext uri="{9D8B030D-6E8A-4147-A177-3AD203B41FA5}">
                      <a16:colId xmlns:a16="http://schemas.microsoft.com/office/drawing/2014/main" val="3915865833"/>
                    </a:ext>
                  </a:extLst>
                </a:gridCol>
                <a:gridCol w="1439841">
                  <a:extLst>
                    <a:ext uri="{9D8B030D-6E8A-4147-A177-3AD203B41FA5}">
                      <a16:colId xmlns:a16="http://schemas.microsoft.com/office/drawing/2014/main" val="2136054392"/>
                    </a:ext>
                  </a:extLst>
                </a:gridCol>
                <a:gridCol w="2305654">
                  <a:extLst>
                    <a:ext uri="{9D8B030D-6E8A-4147-A177-3AD203B41FA5}">
                      <a16:colId xmlns:a16="http://schemas.microsoft.com/office/drawing/2014/main" val="3022390619"/>
                    </a:ext>
                  </a:extLst>
                </a:gridCol>
                <a:gridCol w="1370131">
                  <a:extLst>
                    <a:ext uri="{9D8B030D-6E8A-4147-A177-3AD203B41FA5}">
                      <a16:colId xmlns:a16="http://schemas.microsoft.com/office/drawing/2014/main" val="3379479941"/>
                    </a:ext>
                  </a:extLst>
                </a:gridCol>
                <a:gridCol w="1366517">
                  <a:extLst>
                    <a:ext uri="{9D8B030D-6E8A-4147-A177-3AD203B41FA5}">
                      <a16:colId xmlns:a16="http://schemas.microsoft.com/office/drawing/2014/main" val="3731983430"/>
                    </a:ext>
                  </a:extLst>
                </a:gridCol>
              </a:tblGrid>
              <a:tr h="380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surname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42907"/>
                  </a:ext>
                </a:extLst>
              </a:tr>
              <a:tr h="399105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რომა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ჩიხლაძე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r_chikhladze@gmail.cm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Romana1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3579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64835"/>
                  </a:ext>
                </a:extLst>
              </a:tr>
              <a:tr h="410204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ანა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გიორგაძე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a_giorgadze1@gmail.com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ANNK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asd123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3829"/>
                  </a:ext>
                </a:extLst>
              </a:tr>
              <a:tr h="399105"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მარიამ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სანებლიძე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m777@gmail.com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M_A_R_I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abcd1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418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26B033-5211-4ADB-BA82-07B17DB52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876"/>
              </p:ext>
            </p:extLst>
          </p:nvPr>
        </p:nvGraphicFramePr>
        <p:xfrm>
          <a:off x="3141708" y="4179195"/>
          <a:ext cx="8128000" cy="1844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9183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1465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2754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2911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customer_id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</a:t>
                      </a:r>
                      <a:r>
                        <a:rPr lang="ka-GE" dirty="0"/>
                        <a:t>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10/03/2019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1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r>
                        <a:rPr lang="ka-GE" dirty="0"/>
                        <a:t>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/>
                        <a:t>07/02/2019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8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a-G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  <a:r>
                        <a:rPr lang="ka-GE" dirty="0"/>
                        <a:t>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dirty="0"/>
                        <a:t>20/01/2019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a-GE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262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E62FDD-9436-4D40-830B-DEE66637A4CB}"/>
              </a:ext>
            </a:extLst>
          </p:cNvPr>
          <p:cNvSpPr txBox="1"/>
          <p:nvPr/>
        </p:nvSpPr>
        <p:spPr>
          <a:xfrm>
            <a:off x="8392358" y="2908588"/>
            <a:ext cx="379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Table - customers</a:t>
            </a:r>
            <a:endParaRPr lang="ka-GE" sz="32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40EBB-37C5-47C1-8F1A-1C1AE3721D37}"/>
              </a:ext>
            </a:extLst>
          </p:cNvPr>
          <p:cNvSpPr txBox="1"/>
          <p:nvPr/>
        </p:nvSpPr>
        <p:spPr>
          <a:xfrm>
            <a:off x="3141708" y="6107837"/>
            <a:ext cx="291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Table - orders</a:t>
            </a:r>
            <a:endParaRPr lang="ka-GE" sz="3200" dirty="0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AEC7AA-5F3C-471A-90C2-4A43A4FCD768}"/>
              </a:ext>
            </a:extLst>
          </p:cNvPr>
          <p:cNvCxnSpPr>
            <a:cxnSpLocks/>
          </p:cNvCxnSpPr>
          <p:nvPr/>
        </p:nvCxnSpPr>
        <p:spPr>
          <a:xfrm>
            <a:off x="1331650" y="3017284"/>
            <a:ext cx="4421080" cy="1077309"/>
          </a:xfrm>
          <a:prstGeom prst="straightConnector1">
            <a:avLst/>
          </a:prstGeom>
          <a:ln w="1270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850E44-2256-4163-B7AE-B3DF12C7F3D7}"/>
              </a:ext>
            </a:extLst>
          </p:cNvPr>
          <p:cNvSpPr txBox="1"/>
          <p:nvPr/>
        </p:nvSpPr>
        <p:spPr>
          <a:xfrm>
            <a:off x="3444536" y="3471301"/>
            <a:ext cx="765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 					INT				INT					DATE</a:t>
            </a:r>
            <a:endParaRPr lang="ka-G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F8A722-EF55-4020-BA35-2F9858A16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12631"/>
              </p:ext>
            </p:extLst>
          </p:nvPr>
        </p:nvGraphicFramePr>
        <p:xfrm>
          <a:off x="192349" y="165388"/>
          <a:ext cx="11722472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309">
                  <a:extLst>
                    <a:ext uri="{9D8B030D-6E8A-4147-A177-3AD203B41FA5}">
                      <a16:colId xmlns:a16="http://schemas.microsoft.com/office/drawing/2014/main" val="313274065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1454532523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2359441551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3500513846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4057824558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1220940079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587033805"/>
                    </a:ext>
                  </a:extLst>
                </a:gridCol>
                <a:gridCol w="1465309">
                  <a:extLst>
                    <a:ext uri="{9D8B030D-6E8A-4147-A177-3AD203B41FA5}">
                      <a16:colId xmlns:a16="http://schemas.microsoft.com/office/drawing/2014/main" val="2027285709"/>
                    </a:ext>
                  </a:extLst>
                </a:gridCol>
              </a:tblGrid>
              <a:tr h="28346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regDate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25717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/>
                        <a:t>რომა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/>
                        <a:t>ჩიხლაძე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r_chikhladze@gmail.com</a:t>
                      </a:r>
                      <a:endParaRPr lang="ka-GE" dirty="0"/>
                    </a:p>
                    <a:p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Romana1</a:t>
                      </a:r>
                      <a:endParaRPr lang="ka-GE" dirty="0"/>
                    </a:p>
                    <a:p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13579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/>
                        <a:t>10/03/2019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1367"/>
                  </a:ext>
                </a:extLst>
              </a:tr>
              <a:tr h="7313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/>
                        <a:t>ანა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/>
                        <a:t>გიორგაძე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a_giorgadze1@gmail.com</a:t>
                      </a:r>
                    </a:p>
                    <a:p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ANNK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asd123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/>
                        <a:t>07/02/2019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2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136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731</TotalTime>
  <Words>1026</Words>
  <Application>Microsoft Office PowerPoint</Application>
  <PresentationFormat>Widescreen</PresentationFormat>
  <Paragraphs>293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Sylfaen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68</cp:revision>
  <dcterms:created xsi:type="dcterms:W3CDTF">2019-03-21T14:07:38Z</dcterms:created>
  <dcterms:modified xsi:type="dcterms:W3CDTF">2019-06-06T18:51:37Z</dcterms:modified>
</cp:coreProperties>
</file>