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Old Standard TT"/>
      <p:regular r:id="rId19"/>
      <p:bold r:id="rId20"/>
      <p: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55DF947-71EA-4C17-82A1-C87A1F923C05}">
  <a:tblStyle styleId="{B55DF947-71EA-4C17-82A1-C87A1F923C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OldStandardTT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OldStandardTT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f87997393_0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f87997393_0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307a414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307a414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0723dd32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0723dd32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0e3617792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0e3617792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1b11ea32d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1b11ea32d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2187a5f2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2187a5f2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2187a5f2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2187a5f2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2187a5f2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2187a5f2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2187a5f2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2187a5f2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4ba8a994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4ba8a994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2187a5f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2187a5f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2187a5f2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2187a5f2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omdbapi.com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youtu.be/0e85zGdLvt4" TargetMode="External"/><Relationship Id="rId4" Type="http://schemas.openxmlformats.org/officeDocument/2006/relationships/hyperlink" Target="https://www.youtube.com/playlist?list=PLLQuc_7jk__UlurqsYHeJZs8jYdkuVqvw" TargetMode="External"/><Relationship Id="rId5" Type="http://schemas.openxmlformats.org/officeDocument/2006/relationships/hyperlink" Target="http://es6-features.org/#Constants" TargetMode="External"/><Relationship Id="rId6" Type="http://schemas.openxmlformats.org/officeDocument/2006/relationships/hyperlink" Target="https://youtu.be/7M5Qyc8clrE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eveloper.mozilla.org/en-US/docs/Web/JavaScript/Reference/Functions/Arrow_function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eveloper.mozilla.org/en-US/docs/Web/JavaScript/Reference/Functions/Default_parameters" TargetMode="External"/><Relationship Id="rId4" Type="http://schemas.openxmlformats.org/officeDocument/2006/relationships/hyperlink" Target="https://dev.to/sarah_chima/default-parameters-in-es6-blc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mozilla.org/en-US/docs/Web/JavaScript/Reference/Functions/rest_parameter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mozilla.org/en-US/docs/Web/JavaScript/Reference/Operators/Spread_syntax" TargetMode="External"/><Relationship Id="rId4" Type="http://schemas.openxmlformats.org/officeDocument/2006/relationships/hyperlink" Target="https://javascript.info/rest-parameters-spread-operator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mozilla.org/en-US/docs/Web/JavaScript/Reference/Operators/Object_initializer" TargetMode="External"/><Relationship Id="rId4" Type="http://schemas.openxmlformats.org/officeDocument/2006/relationships/hyperlink" Target="https://www.sitepoint.com/es6-enhanced-object-literals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mozilla.org/en-US/docs/Web/JavaScript/Reference/Operators/Destructuring_assignment" TargetMode="External"/><Relationship Id="rId4" Type="http://schemas.openxmlformats.org/officeDocument/2006/relationships/hyperlink" Target="https://hacks.mozilla.org/2015/05/es6-in-depth-destructuring/" TargetMode="External"/><Relationship Id="rId5" Type="http://schemas.openxmlformats.org/officeDocument/2006/relationships/hyperlink" Target="https://codeburst.io/es6-destructuring-the-complete-guide-7f842d08b98f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hrisrng.svbtle.com/es6-data-structures" TargetMode="External"/><Relationship Id="rId4" Type="http://schemas.openxmlformats.org/officeDocument/2006/relationships/hyperlink" Target="https://developer.mozilla.org/en-US/docs/Web/JavaScript/Data_structur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805200" y="881350"/>
            <a:ext cx="8038500" cy="82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Welcome to Advanced Javascript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32275" y="3683600"/>
            <a:ext cx="4678500" cy="9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Zura Sekhniashvili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-GB" sz="1800">
                <a:solidFill>
                  <a:srgbClr val="999999"/>
                </a:solidFill>
              </a:rPr>
              <a:t>CTO and Co-Founder at “Apollo 11”</a:t>
            </a:r>
            <a:endParaRPr i="1" sz="18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879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Practical</a:t>
            </a:r>
            <a:endParaRPr/>
          </a:p>
        </p:txBody>
      </p:sp>
      <p:sp>
        <p:nvSpPr>
          <p:cNvPr id="129" name="Google Shape;129;p22"/>
          <p:cNvSpPr txBox="1"/>
          <p:nvPr/>
        </p:nvSpPr>
        <p:spPr>
          <a:xfrm>
            <a:off x="449100" y="1169350"/>
            <a:ext cx="68043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0" name="Google Shape;130;p22"/>
          <p:cNvSpPr txBox="1"/>
          <p:nvPr/>
        </p:nvSpPr>
        <p:spPr>
          <a:xfrm>
            <a:off x="478275" y="1160425"/>
            <a:ext cx="8091600" cy="15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510700" y="1254875"/>
            <a:ext cx="7974300" cy="26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hlinkClick r:id="rId3"/>
              </a:rPr>
              <a:t>https://www.omdbapi.com/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AutoNum type="arabicPeriod"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Register and get the API key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AutoNum type="arabicPeriod"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Make request to the following URL and search movies by keyword “Avengers”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AutoNum type="arabicPeriod"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Get details for each individual movie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AutoNum type="arabicPeriod"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Calculate the average box office for all Avengers movies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AutoNum type="arabicPeriod"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Output the average box office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AutoNum type="arabicPeriod"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DO NOT STOP HERE.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AutoNum type="arabicPeriod"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EXPERIMENT WITH THE RESPONSE DATA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AutoNum type="arabicPeriod"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THINK WHAT CAN BE DONE HERE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AutoNum type="arabicPeriod"/>
            </a:pPr>
            <a:r>
              <a:rPr b="1" lang="en-GB">
                <a:latin typeface="Old Standard TT"/>
                <a:ea typeface="Old Standard TT"/>
                <a:cs typeface="Old Standard TT"/>
                <a:sym typeface="Old Standard TT"/>
              </a:rPr>
              <a:t>AND DO IT!!!</a:t>
            </a: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35145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Useful Resources</a:t>
            </a:r>
            <a:endParaRPr/>
          </a:p>
        </p:txBody>
      </p:sp>
      <p:graphicFrame>
        <p:nvGraphicFramePr>
          <p:cNvPr id="137" name="Google Shape;137;p23"/>
          <p:cNvGraphicFramePr/>
          <p:nvPr/>
        </p:nvGraphicFramePr>
        <p:xfrm>
          <a:off x="387900" y="1303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{B55DF947-71EA-4C17-82A1-C87A1F923C05}</a:tableStyleId>
              </a:tblPr>
              <a:tblGrid>
                <a:gridCol w="2206375"/>
                <a:gridCol w="4954700"/>
                <a:gridCol w="1224425"/>
              </a:tblGrid>
              <a:tr h="427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Top 7 ES6 features - Migrate your code from ES5 to ES6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u="sng">
                          <a:solidFill>
                            <a:schemeClr val="hlink"/>
                          </a:solidFill>
                          <a:hlinkClick r:id="rId3"/>
                        </a:rPr>
                        <a:t>https://youtu.be/0e85zGdLvt4</a:t>
                      </a:r>
                      <a:endParaRPr sz="1000"/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36000" marB="36000" marR="91425" marL="91425"/>
                </a:tc>
              </a:tr>
              <a:tr h="48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ES6 playlist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u="sng">
                          <a:solidFill>
                            <a:schemeClr val="hlink"/>
                          </a:solidFill>
                          <a:hlinkClick r:id="rId4"/>
                        </a:rPr>
                        <a:t>https://www.youtube.com/playlist?list=PLLQuc_7jk__UlurqsYHeJZs8jYdkuVqvw</a:t>
                      </a:r>
                      <a:endParaRPr sz="1000"/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36000" marB="36000" marR="91425" marL="91425"/>
                </a:tc>
              </a:tr>
              <a:tr h="427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Es6 features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u="sng">
                          <a:solidFill>
                            <a:schemeClr val="hlink"/>
                          </a:solidFill>
                          <a:hlinkClick r:id="rId5"/>
                        </a:rPr>
                        <a:t>http://es6-features.org/#Constants</a:t>
                      </a:r>
                      <a:endParaRPr sz="1000"/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36000" marB="36000" marR="91425" marL="91425"/>
                </a:tc>
              </a:tr>
              <a:tr h="28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</a:rPr>
                        <a:t>Top 15 new Array methods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900" u="sng">
                          <a:solidFill>
                            <a:schemeClr val="hlink"/>
                          </a:solidFill>
                          <a:hlinkClick r:id="rId6"/>
                        </a:rPr>
                        <a:t>https://youtu.be/7M5Qyc8clrE</a:t>
                      </a:r>
                      <a:endParaRPr sz="900"/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36000" marB="36000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2261075" y="1513375"/>
            <a:ext cx="3730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879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 &amp; const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449100" y="1169350"/>
            <a:ext cx="68043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493975" y="1309400"/>
            <a:ext cx="7189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879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Arrow functions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449100" y="1169350"/>
            <a:ext cx="68043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493975" y="1309400"/>
            <a:ext cx="7189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510700" y="1254875"/>
            <a:ext cx="7974300" cy="9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hlinkClick r:id="rId3"/>
              </a:rPr>
              <a:t>https://developer.mozilla.org/en-US/docs/Web/JavaScript/Reference/Functions/Arrow_functions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879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Default parameters</a:t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449100" y="1169350"/>
            <a:ext cx="68043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493975" y="1309400"/>
            <a:ext cx="7189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510700" y="1254875"/>
            <a:ext cx="7974300" cy="9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hlinkClick r:id="rId3"/>
              </a:rPr>
              <a:t>https://developer.mozilla.org/en-US/docs/Web/JavaScript/Reference/Functions/Default_parameters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hlinkClick r:id="rId4"/>
              </a:rPr>
              <a:t>https://dev.to/sarah_chima/default-parameters-in-es6-blc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Rest operator</a:t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449100" y="1169350"/>
            <a:ext cx="68043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493975" y="1309400"/>
            <a:ext cx="7189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510700" y="1254875"/>
            <a:ext cx="7974300" cy="9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hlinkClick r:id="rId3"/>
              </a:rPr>
              <a:t>https://developer.mozilla.org/en-US/docs/Web/JavaScript/Reference/Functions/rest_parameters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879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Spread </a:t>
            </a:r>
            <a:r>
              <a:rPr lang="en-GB"/>
              <a:t>operator</a:t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449100" y="1169350"/>
            <a:ext cx="68043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493975" y="1309400"/>
            <a:ext cx="7189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510700" y="1254875"/>
            <a:ext cx="79743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hlinkClick r:id="rId3"/>
              </a:rPr>
              <a:t>https://developer.mozilla.org/en-US/docs/Web/JavaScript/Reference/Operators/Spread_syntax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hlinkClick r:id="rId4"/>
              </a:rPr>
              <a:t>https://javascript.info/rest-parameters-spread-operator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879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Enhanced object properties</a:t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449100" y="1169350"/>
            <a:ext cx="68043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493975" y="1309400"/>
            <a:ext cx="7189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510700" y="1254875"/>
            <a:ext cx="7974300" cy="9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hlinkClick r:id="rId3"/>
              </a:rPr>
              <a:t>https://developer.mozilla.org/en-US/docs/Web/JavaScript/Reference/Operators/Object_initializer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hlinkClick r:id="rId4"/>
              </a:rPr>
              <a:t>https://www.sitepoint.com/es6-enhanced-object-literals/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879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Destructuring</a:t>
            </a:r>
            <a:endParaRPr/>
          </a:p>
        </p:txBody>
      </p:sp>
      <p:sp>
        <p:nvSpPr>
          <p:cNvPr id="113" name="Google Shape;113;p20"/>
          <p:cNvSpPr txBox="1"/>
          <p:nvPr/>
        </p:nvSpPr>
        <p:spPr>
          <a:xfrm>
            <a:off x="449100" y="1169350"/>
            <a:ext cx="68043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493975" y="1309400"/>
            <a:ext cx="7189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510700" y="1254875"/>
            <a:ext cx="7974300" cy="9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hlinkClick r:id="rId3"/>
              </a:rPr>
              <a:t>https://developer.mozilla.org/en-US/docs/Web/JavaScript/Reference/Operators/Destructuring_assignment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hlinkClick r:id="rId4"/>
              </a:rPr>
              <a:t>https://hacks.mozilla.org/2015/05/es6-in-depth-destructuring/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hlinkClick r:id="rId5"/>
              </a:rPr>
              <a:t>https://codeburst.io/es6-destructuring-the-complete-guide-7f842d08b98f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879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New Data structures</a:t>
            </a:r>
            <a:endParaRPr/>
          </a:p>
        </p:txBody>
      </p:sp>
      <p:sp>
        <p:nvSpPr>
          <p:cNvPr id="121" name="Google Shape;121;p21"/>
          <p:cNvSpPr txBox="1"/>
          <p:nvPr/>
        </p:nvSpPr>
        <p:spPr>
          <a:xfrm>
            <a:off x="449100" y="1169350"/>
            <a:ext cx="68043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493975" y="1309400"/>
            <a:ext cx="7189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510700" y="1254875"/>
            <a:ext cx="7974300" cy="9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hlinkClick r:id="rId3"/>
              </a:rPr>
              <a:t>https://chrisrng.svbtle.com/es6-data-structures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hlinkClick r:id="rId4"/>
              </a:rPr>
              <a:t>https://developer.mozilla.org/en-US/docs/Web/JavaScript/Data_structures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