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2" r:id="rId6"/>
    <p:sldId id="271" r:id="rId7"/>
    <p:sldId id="263" r:id="rId8"/>
    <p:sldId id="269" r:id="rId9"/>
    <p:sldId id="270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0B2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320" y="672493"/>
            <a:ext cx="7665692" cy="1719197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Адміністративне правопорушення, адміністративна відповідальність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9" y="1478603"/>
            <a:ext cx="8391901" cy="890131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/>
              </a:rPr>
              <a:t>«</a:t>
            </a:r>
            <a:r>
              <a:rPr lang="ru-UA" dirty="0" err="1">
                <a:effectLst/>
              </a:rPr>
              <a:t>Найб</a:t>
            </a:r>
            <a:r>
              <a:rPr lang="uk-UA" dirty="0" err="1">
                <a:effectLst/>
              </a:rPr>
              <a:t>ільший</a:t>
            </a:r>
            <a:r>
              <a:rPr lang="uk-UA" dirty="0">
                <a:effectLst/>
              </a:rPr>
              <a:t> проступок - безкарність</a:t>
            </a:r>
            <a:r>
              <a:rPr lang="ru-RU" dirty="0">
                <a:effectLst/>
              </a:rPr>
              <a:t>»</a:t>
            </a:r>
            <a:endParaRPr lang="ru-UA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624406" y="2056474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Бернард Шоу</a:t>
            </a:r>
            <a:endParaRPr lang="ru-UA" dirty="0">
              <a:effectLst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CC3495-250F-818D-4C58-AC084FD7C6D0}"/>
              </a:ext>
            </a:extLst>
          </p:cNvPr>
          <p:cNvSpPr txBox="1">
            <a:spLocks/>
          </p:cNvSpPr>
          <p:nvPr/>
        </p:nvSpPr>
        <p:spPr>
          <a:xfrm>
            <a:off x="376049" y="3258865"/>
            <a:ext cx="8391901" cy="8901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dirty="0">
                <a:effectLst/>
              </a:rPr>
              <a:t>«</a:t>
            </a:r>
            <a:r>
              <a:rPr lang="uk-UA" dirty="0">
                <a:effectLst/>
              </a:rPr>
              <a:t>Той, хто не соромиться своїх проступків – винуватий двічі</a:t>
            </a:r>
            <a:r>
              <a:rPr lang="ru-RU" dirty="0">
                <a:effectLst/>
              </a:rPr>
              <a:t>»</a:t>
            </a:r>
            <a:endParaRPr lang="ru-UA" dirty="0">
              <a:effectLst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7F083D-8911-3B0C-C5BE-E34932EFCC69}"/>
              </a:ext>
            </a:extLst>
          </p:cNvPr>
          <p:cNvSpPr txBox="1">
            <a:spLocks/>
          </p:cNvSpPr>
          <p:nvPr/>
        </p:nvSpPr>
        <p:spPr>
          <a:xfrm>
            <a:off x="3624406" y="3957407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Публій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Сір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2" y="1312144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805F32-170A-1D2B-5A8D-71136E2E5856}"/>
              </a:ext>
            </a:extLst>
          </p:cNvPr>
          <p:cNvSpPr/>
          <p:nvPr/>
        </p:nvSpPr>
        <p:spPr>
          <a:xfrm>
            <a:off x="2175801" y="2079762"/>
            <a:ext cx="4792398" cy="702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Кодекс України про адміністративні правопорушення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3759A54-70AB-5A7C-55E4-28CC4FE9EB47}"/>
              </a:ext>
            </a:extLst>
          </p:cNvPr>
          <p:cNvSpPr/>
          <p:nvPr/>
        </p:nvSpPr>
        <p:spPr>
          <a:xfrm>
            <a:off x="2681781" y="3030231"/>
            <a:ext cx="3780435" cy="702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Кодекс адміністративного судочинства України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B05BF09-189F-573E-723A-2F3CB44AB7F0}"/>
              </a:ext>
            </a:extLst>
          </p:cNvPr>
          <p:cNvSpPr/>
          <p:nvPr/>
        </p:nvSpPr>
        <p:spPr>
          <a:xfrm>
            <a:off x="3195813" y="3980700"/>
            <a:ext cx="2752369" cy="5042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Укази Президента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775E45F-EACF-3CBE-7A3F-1BB25AF2154C}"/>
              </a:ext>
            </a:extLst>
          </p:cNvPr>
          <p:cNvSpPr/>
          <p:nvPr/>
        </p:nvSpPr>
        <p:spPr>
          <a:xfrm>
            <a:off x="890809" y="4732400"/>
            <a:ext cx="1357633" cy="5042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Статути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308BF99-F56A-F03F-325B-50A1EC0B5FF3}"/>
              </a:ext>
            </a:extLst>
          </p:cNvPr>
          <p:cNvSpPr/>
          <p:nvPr/>
        </p:nvSpPr>
        <p:spPr>
          <a:xfrm>
            <a:off x="2581409" y="4732399"/>
            <a:ext cx="1696130" cy="5042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Інструкції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83A95C0-5B24-1DAC-56E0-AA97A7CAC3C2}"/>
              </a:ext>
            </a:extLst>
          </p:cNvPr>
          <p:cNvSpPr/>
          <p:nvPr/>
        </p:nvSpPr>
        <p:spPr>
          <a:xfrm>
            <a:off x="4610506" y="4732398"/>
            <a:ext cx="1357633" cy="5042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Накази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B5A40AC-6385-2B00-B518-8A34C38D4B19}"/>
              </a:ext>
            </a:extLst>
          </p:cNvPr>
          <p:cNvSpPr/>
          <p:nvPr/>
        </p:nvSpPr>
        <p:spPr>
          <a:xfrm>
            <a:off x="6301106" y="4732397"/>
            <a:ext cx="2287176" cy="5042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Розпорядження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1683375" y="1522743"/>
            <a:ext cx="5777250" cy="525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Одна сторона – суб’єкт владних повноважень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2122298" y="2521029"/>
            <a:ext cx="4899405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Об’єкт – публічні потреби та інтереси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-370114" y="229297"/>
            <a:ext cx="836022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Особливості адміністративних відносин:</a:t>
            </a:r>
            <a:endParaRPr lang="ru-UA" sz="3200" dirty="0">
              <a:effectLst/>
            </a:endParaRPr>
          </a:p>
        </p:txBody>
      </p:sp>
      <p:sp>
        <p:nvSpPr>
          <p:cNvPr id="8" name="Прямоугольник: скругленные углы 14">
            <a:extLst>
              <a:ext uri="{FF2B5EF4-FFF2-40B4-BE49-F238E27FC236}">
                <a16:creationId xmlns:a16="http://schemas.microsoft.com/office/drawing/2014/main" id="{BC026425-4A50-CB56-2EA8-3B07D4A5FCDF}"/>
              </a:ext>
            </a:extLst>
          </p:cNvPr>
          <p:cNvSpPr/>
          <p:nvPr/>
        </p:nvSpPr>
        <p:spPr>
          <a:xfrm>
            <a:off x="2211762" y="3531351"/>
            <a:ext cx="4720477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Інтеграція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іншими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галузями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 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1B4F035F-B69B-FBAE-2680-F56E0B65C184}"/>
              </a:ext>
            </a:extLst>
          </p:cNvPr>
          <p:cNvSpPr/>
          <p:nvPr/>
        </p:nvSpPr>
        <p:spPr>
          <a:xfrm>
            <a:off x="2167755" y="4541672"/>
            <a:ext cx="4808489" cy="6377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Спори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вирішуються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судовому та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адміністративному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порядках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-252548" y="151160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Принципи адміністративної відповідальності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381844" y="1208855"/>
            <a:ext cx="2380312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Законності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3537510" y="1925741"/>
            <a:ext cx="2068980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Гуманізму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2864773" y="2642627"/>
            <a:ext cx="3414454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Верховенство права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3141270" y="3359513"/>
            <a:ext cx="2861460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Справедливості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C09CA4EC-E50C-330C-48E4-7B39C45D4A67}"/>
              </a:ext>
            </a:extLst>
          </p:cNvPr>
          <p:cNvSpPr/>
          <p:nvPr/>
        </p:nvSpPr>
        <p:spPr>
          <a:xfrm>
            <a:off x="3141270" y="4867539"/>
            <a:ext cx="2861460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Невідворотності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FBE03742-89F7-9251-4CB7-357ED7CBBDCC}"/>
              </a:ext>
            </a:extLst>
          </p:cNvPr>
          <p:cNvSpPr/>
          <p:nvPr/>
        </p:nvSpPr>
        <p:spPr>
          <a:xfrm>
            <a:off x="2675424" y="4113526"/>
            <a:ext cx="3793152" cy="51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Презумції невинуватості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82880" y="140332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Суб’єкти адміністративного права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590044" y="1490701"/>
            <a:ext cx="5963913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Посадові особи органів державної влади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883920" y="2302589"/>
            <a:ext cx="7376160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Посадові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органів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місцевого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самоврядування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1933130" y="3114477"/>
            <a:ext cx="5277741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делегованих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повноважень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3326674" y="3926365"/>
            <a:ext cx="2490652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Фізичні особи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FBE03742-89F7-9251-4CB7-357ED7CBBDCC}"/>
              </a:ext>
            </a:extLst>
          </p:cNvPr>
          <p:cNvSpPr/>
          <p:nvPr/>
        </p:nvSpPr>
        <p:spPr>
          <a:xfrm>
            <a:off x="3044592" y="4775378"/>
            <a:ext cx="3054816" cy="51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Юридичні особи</a:t>
            </a:r>
          </a:p>
        </p:txBody>
      </p:sp>
    </p:spTree>
    <p:extLst>
      <p:ext uri="{BB962C8B-B14F-4D97-AF65-F5344CB8AC3E}">
        <p14:creationId xmlns:p14="http://schemas.microsoft.com/office/powerpoint/2010/main" val="12122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278675" y="140678"/>
            <a:ext cx="7554116" cy="6524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Ознаки адміністративного правопорушення: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971124" y="2263410"/>
            <a:ext cx="3368759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Суспільна шкідливість</a:t>
            </a: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3671888" y="3894718"/>
            <a:ext cx="1967231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Винуватість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2575700" y="4715006"/>
            <a:ext cx="4159607" cy="479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Адміністративна караність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2BF2A13A-14EE-CA48-0176-04C1D7301E57}"/>
              </a:ext>
            </a:extLst>
          </p:cNvPr>
          <p:cNvSpPr/>
          <p:nvPr/>
        </p:nvSpPr>
        <p:spPr>
          <a:xfrm>
            <a:off x="3338695" y="3079064"/>
            <a:ext cx="2633616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Протиправність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4251EEF3-87E3-A77D-431F-5ECBA60AEA0F}"/>
              </a:ext>
            </a:extLst>
          </p:cNvPr>
          <p:cNvSpPr/>
          <p:nvPr/>
        </p:nvSpPr>
        <p:spPr>
          <a:xfrm>
            <a:off x="2834574" y="1445438"/>
            <a:ext cx="1008242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Дія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9FF85E9-4B71-46A2-8ECE-BD133E7B9B41}"/>
              </a:ext>
            </a:extLst>
          </p:cNvPr>
          <p:cNvSpPr/>
          <p:nvPr/>
        </p:nvSpPr>
        <p:spPr>
          <a:xfrm>
            <a:off x="4214949" y="1445439"/>
            <a:ext cx="2246812" cy="475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Бездіяльність</a:t>
            </a:r>
          </a:p>
        </p:txBody>
      </p: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252549" y="88078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Склад адміністративного правопорушення: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652396" y="1541590"/>
            <a:ext cx="1839208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Об’єкт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69F64F3-5FAA-7D7B-B4E1-7881651D09DC}"/>
              </a:ext>
            </a:extLst>
          </p:cNvPr>
          <p:cNvSpPr/>
          <p:nvPr/>
        </p:nvSpPr>
        <p:spPr>
          <a:xfrm>
            <a:off x="2927833" y="2391720"/>
            <a:ext cx="3288335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Об’єктивна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сторона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F9486894-41F3-AEEC-E2EC-06534790EF3F}"/>
              </a:ext>
            </a:extLst>
          </p:cNvPr>
          <p:cNvSpPr/>
          <p:nvPr/>
        </p:nvSpPr>
        <p:spPr>
          <a:xfrm>
            <a:off x="3671539" y="3241850"/>
            <a:ext cx="1800922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5744CE30-32C2-FEDF-1987-17E4AEFD66C2}"/>
              </a:ext>
            </a:extLst>
          </p:cNvPr>
          <p:cNvSpPr/>
          <p:nvPr/>
        </p:nvSpPr>
        <p:spPr>
          <a:xfrm>
            <a:off x="2927833" y="4091980"/>
            <a:ext cx="3288335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Суб’єктивна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сторона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31624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Адміністративні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стягнення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261332" y="959978"/>
            <a:ext cx="2600944" cy="520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Попередження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32284356-099B-AFE9-E785-10329D749D83}"/>
              </a:ext>
            </a:extLst>
          </p:cNvPr>
          <p:cNvSpPr/>
          <p:nvPr/>
        </p:nvSpPr>
        <p:spPr>
          <a:xfrm>
            <a:off x="5168537" y="959977"/>
            <a:ext cx="1695254" cy="5209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Штраф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D6B1F758-86A1-07A4-9277-18756EE5FFC1}"/>
              </a:ext>
            </a:extLst>
          </p:cNvPr>
          <p:cNvSpPr/>
          <p:nvPr/>
        </p:nvSpPr>
        <p:spPr>
          <a:xfrm>
            <a:off x="2300522" y="1736430"/>
            <a:ext cx="4542957" cy="520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Оплатне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вилучення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предмета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5885BC95-7ECD-34D7-2940-49628E8C8D8E}"/>
              </a:ext>
            </a:extLst>
          </p:cNvPr>
          <p:cNvSpPr/>
          <p:nvPr/>
        </p:nvSpPr>
        <p:spPr>
          <a:xfrm>
            <a:off x="2753367" y="2512882"/>
            <a:ext cx="3637267" cy="5209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Конфіскація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предмета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E3EDF693-BC37-732B-F51D-D5579C1ED27B}"/>
              </a:ext>
            </a:extLst>
          </p:cNvPr>
          <p:cNvSpPr/>
          <p:nvPr/>
        </p:nvSpPr>
        <p:spPr>
          <a:xfrm>
            <a:off x="2139412" y="3289334"/>
            <a:ext cx="4865177" cy="520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Позбавлення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спеціального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44D164B7-4EB8-3A2D-0350-11E70120C067}"/>
              </a:ext>
            </a:extLst>
          </p:cNvPr>
          <p:cNvSpPr/>
          <p:nvPr/>
        </p:nvSpPr>
        <p:spPr>
          <a:xfrm>
            <a:off x="2927537" y="4065786"/>
            <a:ext cx="3288926" cy="5209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Громадські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роботи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5E1B7915-D4BD-F4BC-AF72-1EEBCBDC5B62}"/>
              </a:ext>
            </a:extLst>
          </p:cNvPr>
          <p:cNvSpPr/>
          <p:nvPr/>
        </p:nvSpPr>
        <p:spPr>
          <a:xfrm>
            <a:off x="2927537" y="4842238"/>
            <a:ext cx="3288926" cy="5209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Виправні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роботи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886EC3DE-D4C4-B1C5-983F-23FD823A00B2}"/>
              </a:ext>
            </a:extLst>
          </p:cNvPr>
          <p:cNvSpPr/>
          <p:nvPr/>
        </p:nvSpPr>
        <p:spPr>
          <a:xfrm>
            <a:off x="2611122" y="5618690"/>
            <a:ext cx="3921755" cy="520993"/>
          </a:xfrm>
          <a:prstGeom prst="roundRect">
            <a:avLst/>
          </a:prstGeom>
          <a:solidFill>
            <a:srgbClr val="9780B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Адм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іністративний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арешт</a:t>
            </a:r>
          </a:p>
        </p:txBody>
      </p:sp>
    </p:spTree>
    <p:extLst>
      <p:ext uri="{BB962C8B-B14F-4D97-AF65-F5344CB8AC3E}">
        <p14:creationId xmlns:p14="http://schemas.microsoft.com/office/powerpoint/2010/main" val="31419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305</TotalTime>
  <Words>147</Words>
  <Application>Microsoft Office PowerPoint</Application>
  <PresentationFormat>Экран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Тема1</vt:lpstr>
      <vt:lpstr>Адміністративне правопорушення, адміністративна відповідальність</vt:lpstr>
      <vt:lpstr>«Найбільший проступок - безкарність»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Romashko, Oleksandr</cp:lastModifiedBy>
  <cp:revision>103</cp:revision>
  <dcterms:created xsi:type="dcterms:W3CDTF">2021-12-24T07:47:25Z</dcterms:created>
  <dcterms:modified xsi:type="dcterms:W3CDTF">2022-10-27T10:49:13Z</dcterms:modified>
</cp:coreProperties>
</file>