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1" r:id="rId4"/>
    <p:sldId id="267" r:id="rId5"/>
    <p:sldId id="268" r:id="rId6"/>
    <p:sldId id="278" r:id="rId7"/>
    <p:sldId id="281" r:id="rId8"/>
    <p:sldId id="280" r:id="rId9"/>
    <p:sldId id="282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13" y="706008"/>
            <a:ext cx="6862825" cy="1227137"/>
          </a:xfrm>
        </p:spPr>
        <p:txBody>
          <a:bodyPr>
            <a:noAutofit/>
          </a:bodyPr>
          <a:lstStyle/>
          <a:p>
            <a:r>
              <a:rPr lang="ru-RU" sz="4400" dirty="0" err="1"/>
              <a:t>Взаємні</a:t>
            </a:r>
            <a:r>
              <a:rPr lang="ru-RU" sz="4400" dirty="0"/>
              <a:t> права й </a:t>
            </a:r>
            <a:r>
              <a:rPr lang="ru-RU" sz="4400" dirty="0" err="1"/>
              <a:t>обов’язки</a:t>
            </a:r>
            <a:r>
              <a:rPr lang="ru-RU" sz="4400" dirty="0"/>
              <a:t> </a:t>
            </a:r>
            <a:r>
              <a:rPr lang="ru-RU" sz="4400" dirty="0" err="1"/>
              <a:t>батьків</a:t>
            </a:r>
            <a:r>
              <a:rPr lang="ru-RU" sz="4400" dirty="0"/>
              <a:t> і </a:t>
            </a:r>
            <a:r>
              <a:rPr lang="ru-RU" sz="4400" dirty="0" err="1"/>
              <a:t>дітей</a:t>
            </a:r>
            <a:r>
              <a:rPr lang="ru-RU" sz="4400" dirty="0"/>
              <a:t>. 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13646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66C1-823F-45F6-9237-84F868C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1433204"/>
            <a:ext cx="8765177" cy="1774372"/>
          </a:xfrm>
        </p:spPr>
        <p:txBody>
          <a:bodyPr>
            <a:noAutofit/>
          </a:bodyPr>
          <a:lstStyle/>
          <a:p>
            <a:pPr algn="ctr">
              <a:spcBef>
                <a:spcPts val="3000"/>
              </a:spcBef>
            </a:pPr>
            <a:r>
              <a:rPr lang="ru-RU" sz="2400" dirty="0"/>
              <a:t>«</a:t>
            </a:r>
            <a:r>
              <a:rPr lang="ru-RU" sz="2400" dirty="0" err="1"/>
              <a:t>Всі</a:t>
            </a:r>
            <a:r>
              <a:rPr lang="ru-RU" sz="2400" dirty="0"/>
              <a:t> люди </a:t>
            </a:r>
            <a:r>
              <a:rPr lang="ru-RU" sz="2400" dirty="0" err="1"/>
              <a:t>народжуються</a:t>
            </a:r>
            <a:r>
              <a:rPr lang="ru-RU" sz="2400" dirty="0"/>
              <a:t> </a:t>
            </a:r>
            <a:r>
              <a:rPr lang="ru-RU" sz="2400" dirty="0" err="1"/>
              <a:t>вільними</a:t>
            </a:r>
            <a:r>
              <a:rPr lang="ru-RU" sz="2400" dirty="0"/>
              <a:t> і </a:t>
            </a:r>
            <a:r>
              <a:rPr lang="ru-RU" sz="2400" dirty="0" err="1"/>
              <a:t>рівними</a:t>
            </a:r>
            <a:r>
              <a:rPr lang="ru-RU" sz="2400" dirty="0"/>
              <a:t> в</a:t>
            </a:r>
            <a:br>
              <a:rPr lang="ru-RU" sz="2400" dirty="0"/>
            </a:br>
            <a:r>
              <a:rPr lang="ru-RU" sz="2400" dirty="0"/>
              <a:t>правах, але </a:t>
            </a:r>
            <a:r>
              <a:rPr lang="ru-RU" sz="2400" dirty="0" err="1"/>
              <a:t>деякі</a:t>
            </a:r>
            <a:r>
              <a:rPr lang="ru-RU" sz="2400" dirty="0"/>
              <a:t> </a:t>
            </a:r>
            <a:r>
              <a:rPr lang="ru-RU" sz="2400" dirty="0" err="1"/>
              <a:t>потім</a:t>
            </a:r>
            <a:r>
              <a:rPr lang="ru-RU" sz="2400" dirty="0"/>
              <a:t> </a:t>
            </a:r>
            <a:r>
              <a:rPr lang="ru-RU" sz="2400" dirty="0" err="1"/>
              <a:t>одружуються</a:t>
            </a:r>
            <a:r>
              <a:rPr lang="ru-RU" sz="2400" dirty="0"/>
              <a:t>»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B2BADB-248E-413A-AC1D-BC47C45F16BA}"/>
              </a:ext>
            </a:extLst>
          </p:cNvPr>
          <p:cNvSpPr txBox="1">
            <a:spLocks/>
          </p:cNvSpPr>
          <p:nvPr/>
        </p:nvSpPr>
        <p:spPr>
          <a:xfrm>
            <a:off x="6065858" y="2660029"/>
            <a:ext cx="2803823" cy="6422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ru-RU" sz="2400" dirty="0"/>
              <a:t>Марсель </a:t>
            </a:r>
            <a:r>
              <a:rPr lang="ru-RU" sz="2400" dirty="0" err="1"/>
              <a:t>Жуандо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23014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0" y="127430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Нормативно-правова база</a:t>
            </a:r>
            <a:endParaRPr lang="ru-UA" sz="4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469539" y="2596642"/>
            <a:ext cx="3854267" cy="6515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Сімейний кодекс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5007938" y="2596642"/>
            <a:ext cx="3666523" cy="6515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738737" y="1629488"/>
            <a:ext cx="3666523" cy="6515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753676A-CD31-4F43-867B-B5346617152B}"/>
              </a:ext>
            </a:extLst>
          </p:cNvPr>
          <p:cNvSpPr/>
          <p:nvPr/>
        </p:nvSpPr>
        <p:spPr>
          <a:xfrm>
            <a:off x="235323" y="3578726"/>
            <a:ext cx="4247446" cy="8108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державну реєстрацію актів цивільного стану»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6A75A37-3736-4362-9085-3722DD229370}"/>
              </a:ext>
            </a:extLst>
          </p:cNvPr>
          <p:cNvSpPr/>
          <p:nvPr/>
        </p:nvSpPr>
        <p:spPr>
          <a:xfrm>
            <a:off x="4661232" y="3578727"/>
            <a:ext cx="4359933" cy="810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запобігання та протидії домашньому насильству»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D812443-8BEA-44F8-B158-248C36AF072B}"/>
              </a:ext>
            </a:extLst>
          </p:cNvPr>
          <p:cNvSpPr/>
          <p:nvPr/>
        </p:nvSpPr>
        <p:spPr>
          <a:xfrm>
            <a:off x="3325403" y="4720147"/>
            <a:ext cx="2493192" cy="6515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ЦПК України</a:t>
            </a:r>
            <a:endParaRPr lang="ru-UA" sz="2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612" y="18729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Особисті немайнові права подружжя:</a:t>
            </a:r>
            <a:endParaRPr lang="ru-UA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651901" y="2235170"/>
            <a:ext cx="3840201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батькіство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5E936F-A3B6-45B7-AF22-921D117B31A3}"/>
              </a:ext>
            </a:extLst>
          </p:cNvPr>
          <p:cNvSpPr/>
          <p:nvPr/>
        </p:nvSpPr>
        <p:spPr>
          <a:xfrm>
            <a:off x="2360163" y="3038664"/>
            <a:ext cx="4423675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розірвання шлюбу</a:t>
            </a:r>
            <a:endParaRPr lang="uk-UA" sz="2000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313D6E1-86CF-41F7-A646-6B3249906237}"/>
              </a:ext>
            </a:extLst>
          </p:cNvPr>
          <p:cNvSpPr/>
          <p:nvPr/>
        </p:nvSpPr>
        <p:spPr>
          <a:xfrm>
            <a:off x="2360162" y="3842158"/>
            <a:ext cx="4423676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особисту свободу</a:t>
            </a:r>
            <a:endParaRPr lang="ru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C76E87C-643D-4045-8F06-D04788CF6439}"/>
              </a:ext>
            </a:extLst>
          </p:cNvPr>
          <p:cNvSpPr/>
          <p:nvPr/>
        </p:nvSpPr>
        <p:spPr>
          <a:xfrm>
            <a:off x="2227217" y="4645652"/>
            <a:ext cx="4689566" cy="708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0338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кожного з подружжя на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повагу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своєї індивідуальності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D5847C-8B13-448F-AF76-27689B03E53E}"/>
              </a:ext>
            </a:extLst>
          </p:cNvPr>
          <p:cNvSpPr/>
          <p:nvPr/>
        </p:nvSpPr>
        <p:spPr>
          <a:xfrm>
            <a:off x="2651899" y="1431676"/>
            <a:ext cx="3840201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материнство</a:t>
            </a:r>
            <a:endParaRPr lang="ru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445"/>
            <a:ext cx="7704905" cy="796925"/>
          </a:xfrm>
        </p:spPr>
        <p:txBody>
          <a:bodyPr>
            <a:noAutofit/>
          </a:bodyPr>
          <a:lstStyle/>
          <a:p>
            <a:pPr algn="ctr"/>
            <a:r>
              <a:rPr lang="uk-UA" sz="2600" dirty="0"/>
              <a:t>Особиста приватна власність дружини, чоловіка</a:t>
            </a:r>
            <a:endParaRPr lang="ru-UA" sz="26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E7326C4-9388-43F9-876D-AA457E13CE6F}"/>
              </a:ext>
            </a:extLst>
          </p:cNvPr>
          <p:cNvSpPr/>
          <p:nvPr/>
        </p:nvSpPr>
        <p:spPr>
          <a:xfrm>
            <a:off x="1244882" y="1099497"/>
            <a:ext cx="6654229" cy="535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Майно, яке кожен із подружжя набув до шлюбу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E6EBCCC-7609-48F5-86F8-E7C88166E0C4}"/>
              </a:ext>
            </a:extLst>
          </p:cNvPr>
          <p:cNvSpPr/>
          <p:nvPr/>
        </p:nvSpPr>
        <p:spPr>
          <a:xfrm>
            <a:off x="1244881" y="1826503"/>
            <a:ext cx="6654229" cy="10516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майно, набуте кожним із подружжя під час шлюбу, але на підставі договору дарування або в порядку спадкування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A858766-BAD2-4F85-A555-C2F57C4A5110}"/>
              </a:ext>
            </a:extLst>
          </p:cNvPr>
          <p:cNvSpPr/>
          <p:nvPr/>
        </p:nvSpPr>
        <p:spPr>
          <a:xfrm>
            <a:off x="851036" y="3069473"/>
            <a:ext cx="7441917" cy="7969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майно, набуте кожним із подружжя протягом шлюбу, але за кошти, які належали кожному з них особисто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37EC787-FE3D-486E-9E9B-7970D9DF80D1}"/>
              </a:ext>
            </a:extLst>
          </p:cNvPr>
          <p:cNvSpPr/>
          <p:nvPr/>
        </p:nvSpPr>
        <p:spPr>
          <a:xfrm>
            <a:off x="654119" y="4053094"/>
            <a:ext cx="7835759" cy="509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речі індивідуального користування кожного з подружжя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4013AC1-4B64-461C-9562-C00D441FDD94}"/>
              </a:ext>
            </a:extLst>
          </p:cNvPr>
          <p:cNvSpPr/>
          <p:nvPr/>
        </p:nvSpPr>
        <p:spPr>
          <a:xfrm>
            <a:off x="3662435" y="5626043"/>
            <a:ext cx="1819118" cy="509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Тощо…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990EECD-8942-4B81-86AB-2DEFD6BF4A83}"/>
              </a:ext>
            </a:extLst>
          </p:cNvPr>
          <p:cNvSpPr/>
          <p:nvPr/>
        </p:nvSpPr>
        <p:spPr>
          <a:xfrm>
            <a:off x="654119" y="4839568"/>
            <a:ext cx="2332921" cy="5097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Коштовності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C6648A2-3FA1-4710-9157-CE1C8272C1C4}"/>
              </a:ext>
            </a:extLst>
          </p:cNvPr>
          <p:cNvSpPr/>
          <p:nvPr/>
        </p:nvSpPr>
        <p:spPr>
          <a:xfrm>
            <a:off x="3242256" y="4750331"/>
            <a:ext cx="5829412" cy="688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премії та нагороди, які один із подружжя одержав за свої особисті заслуги </a:t>
            </a:r>
          </a:p>
        </p:txBody>
      </p:sp>
    </p:spTree>
    <p:extLst>
      <p:ext uri="{BB962C8B-B14F-4D97-AF65-F5344CB8AC3E}">
        <p14:creationId xmlns:p14="http://schemas.microsoft.com/office/powerpoint/2010/main" val="2973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34" y="167549"/>
            <a:ext cx="764028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Правовий р</a:t>
            </a:r>
            <a:r>
              <a:rPr lang="uk-UA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ежим спільної сумісної власності подружжя</a:t>
            </a:r>
            <a:endParaRPr lang="ru-UA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86CB5C-4D3E-45C8-A6AE-FA11AE744C2E}"/>
              </a:ext>
            </a:extLst>
          </p:cNvPr>
          <p:cNvSpPr/>
          <p:nvPr/>
        </p:nvSpPr>
        <p:spPr>
          <a:xfrm>
            <a:off x="1244885" y="1569760"/>
            <a:ext cx="6654229" cy="535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Майно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набуте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подружжям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час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шлюбу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F2D644-5827-46EF-82FD-84C362930240}"/>
              </a:ext>
            </a:extLst>
          </p:cNvPr>
          <p:cNvSpPr/>
          <p:nvPr/>
        </p:nvSpPr>
        <p:spPr>
          <a:xfrm>
            <a:off x="1244884" y="2442877"/>
            <a:ext cx="6654229" cy="535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Заробітна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плата,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пенсія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стипендія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доходи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B6AD625-A937-4A6A-AC50-F101CAA58D42}"/>
              </a:ext>
            </a:extLst>
          </p:cNvPr>
          <p:cNvSpPr/>
          <p:nvPr/>
        </p:nvSpPr>
        <p:spPr>
          <a:xfrm>
            <a:off x="787905" y="3315993"/>
            <a:ext cx="7568190" cy="1140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Якщо одним із подружжя укладено договір в інтересах сім'ї, то гроші, інше майно, в тому числі гонорар, виграш, які були одержані за цим договором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1869B61-A69E-4E2C-82EF-0A9DF8338DA9}"/>
              </a:ext>
            </a:extLst>
          </p:cNvPr>
          <p:cNvSpPr/>
          <p:nvPr/>
        </p:nvSpPr>
        <p:spPr>
          <a:xfrm>
            <a:off x="1244884" y="4794396"/>
            <a:ext cx="6654229" cy="76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Речі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професійних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занять,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придбані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час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шлюбу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одного 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подружжя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9088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3600" dirty="0"/>
              <a:t>Розірвання шлюбу</a:t>
            </a:r>
            <a:endParaRPr lang="ru-UA" sz="36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D5847C-8B13-448F-AF76-27689B03E53E}"/>
              </a:ext>
            </a:extLst>
          </p:cNvPr>
          <p:cNvSpPr/>
          <p:nvPr/>
        </p:nvSpPr>
        <p:spPr>
          <a:xfrm>
            <a:off x="2651892" y="1881589"/>
            <a:ext cx="3840201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Адміністративний порядок</a:t>
            </a:r>
            <a:endParaRPr lang="uk-UA" sz="2000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E34E8DC-605C-496E-B389-94355074A429}"/>
              </a:ext>
            </a:extLst>
          </p:cNvPr>
          <p:cNvSpPr/>
          <p:nvPr/>
        </p:nvSpPr>
        <p:spPr>
          <a:xfrm>
            <a:off x="2945735" y="2910039"/>
            <a:ext cx="3252513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Судовий порядок</a:t>
            </a:r>
            <a:endParaRPr lang="uk-UA" sz="2000" b="1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334602-A46A-4E46-8B0B-DBFCC0257630}"/>
              </a:ext>
            </a:extLst>
          </p:cNvPr>
          <p:cNvSpPr/>
          <p:nvPr/>
        </p:nvSpPr>
        <p:spPr>
          <a:xfrm>
            <a:off x="2339369" y="3938489"/>
            <a:ext cx="4465251" cy="6973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Сепарація (режим окремого проживання подружжя)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8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449" y="69816"/>
            <a:ext cx="8286207" cy="796925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Правовідносини між батьками й дітьми</a:t>
            </a:r>
            <a:endParaRPr lang="ru-UA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4CEF021-183B-450A-914C-44F96EC7174E}"/>
              </a:ext>
            </a:extLst>
          </p:cNvPr>
          <p:cNvSpPr/>
          <p:nvPr/>
        </p:nvSpPr>
        <p:spPr>
          <a:xfrm>
            <a:off x="2160366" y="2921671"/>
            <a:ext cx="4858107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225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Дитина має право на майно: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77CE6A5-2622-4EB3-AAFF-21251673E9BA}"/>
              </a:ext>
            </a:extLst>
          </p:cNvPr>
          <p:cNvSpPr/>
          <p:nvPr/>
        </p:nvSpPr>
        <p:spPr>
          <a:xfrm>
            <a:off x="497347" y="3786416"/>
            <a:ext cx="3696151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Майно, одержане в дар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F819044-38F9-40A0-8E3E-979D9EED40F4}"/>
              </a:ext>
            </a:extLst>
          </p:cNvPr>
          <p:cNvSpPr/>
          <p:nvPr/>
        </p:nvSpPr>
        <p:spPr>
          <a:xfrm>
            <a:off x="4774476" y="3735476"/>
            <a:ext cx="4009075" cy="6375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Майно, успадковане за законом чи заповітом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7F30222-671D-469F-9C16-B4FB066567A4}"/>
              </a:ext>
            </a:extLst>
          </p:cNvPr>
          <p:cNvSpPr/>
          <p:nvPr/>
        </p:nvSpPr>
        <p:spPr>
          <a:xfrm>
            <a:off x="1055942" y="4600221"/>
            <a:ext cx="2578960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Власні доходи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925F5A4-F16E-4210-A319-B3EC2D60F4FA}"/>
              </a:ext>
            </a:extLst>
          </p:cNvPr>
          <p:cNvSpPr/>
          <p:nvPr/>
        </p:nvSpPr>
        <p:spPr>
          <a:xfrm>
            <a:off x="4353995" y="4595365"/>
            <a:ext cx="4429556" cy="535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Майно, набуте за власні кошти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6DDBE04-469E-4ECE-B3E2-83DA17BEE3F5}"/>
              </a:ext>
            </a:extLst>
          </p:cNvPr>
          <p:cNvSpPr/>
          <p:nvPr/>
        </p:nvSpPr>
        <p:spPr>
          <a:xfrm>
            <a:off x="1964869" y="1440324"/>
            <a:ext cx="5214262" cy="686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225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Батьки мають </a:t>
            </a:r>
            <a:r>
              <a:rPr lang="uk-UA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переважне право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особисте виховання дитини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449" y="69816"/>
            <a:ext cx="8286207" cy="796925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Правовідносини між батьками й дітьми</a:t>
            </a:r>
            <a:endParaRPr lang="ru-UA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9AD0E88-E04E-4F13-8691-7D04BFFC3744}"/>
              </a:ext>
            </a:extLst>
          </p:cNvPr>
          <p:cNvSpPr/>
          <p:nvPr/>
        </p:nvSpPr>
        <p:spPr>
          <a:xfrm>
            <a:off x="2397672" y="1313054"/>
            <a:ext cx="4348656" cy="535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225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Аліментні правовідносини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6E28F0D-C39B-42E3-BA5E-3BA6944F87BA}"/>
              </a:ext>
            </a:extLst>
          </p:cNvPr>
          <p:cNvSpPr/>
          <p:nvPr/>
        </p:nvSpPr>
        <p:spPr>
          <a:xfrm>
            <a:off x="822960" y="2153758"/>
            <a:ext cx="7498080" cy="9533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Мінімальний гарантований розмір аліментів на одну дитину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може бути меншим, ніж 50 відсотків прожиткового мінімуму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для дитини відповідного віку.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386B3D2-AAB7-44C7-890D-A0AEE3EEEA72}"/>
              </a:ext>
            </a:extLst>
          </p:cNvPr>
          <p:cNvSpPr/>
          <p:nvPr/>
        </p:nvSpPr>
        <p:spPr>
          <a:xfrm>
            <a:off x="822960" y="3301198"/>
            <a:ext cx="7498080" cy="5154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Розмір відрахувань із заробітної плати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більше 50%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B799606-7275-40B9-971C-ACBE061DEF19}"/>
              </a:ext>
            </a:extLst>
          </p:cNvPr>
          <p:cNvSpPr/>
          <p:nvPr/>
        </p:nvSpPr>
        <p:spPr>
          <a:xfrm>
            <a:off x="822960" y="4010700"/>
            <a:ext cx="7498080" cy="7555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Аліменти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можуть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бути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присуджені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минулий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час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але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більш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як за десять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13594B28-C74D-446D-B359-D2E3C62E4A75}"/>
              </a:ext>
            </a:extLst>
          </p:cNvPr>
          <p:cNvSpPr/>
          <p:nvPr/>
        </p:nvSpPr>
        <p:spPr>
          <a:xfrm>
            <a:off x="822960" y="4960375"/>
            <a:ext cx="7498080" cy="543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Стягуються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 18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разі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навчання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 23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8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381</TotalTime>
  <Words>337</Words>
  <Application>Microsoft Office PowerPoint</Application>
  <PresentationFormat>Экран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1</vt:lpstr>
      <vt:lpstr>Взаємні права й обов’язки батьків і дітей. </vt:lpstr>
      <vt:lpstr>«Всі люди народжуються вільними і рівними в правах, але деякі потім одружуються» </vt:lpstr>
      <vt:lpstr>Нормативно-правова база</vt:lpstr>
      <vt:lpstr>Особисті немайнові права подружжя:</vt:lpstr>
      <vt:lpstr>Особиста приватна власність дружини, чоловіка</vt:lpstr>
      <vt:lpstr>Правовий режим спільної сумісної власності подружжя</vt:lpstr>
      <vt:lpstr>Розірвання шлюбу</vt:lpstr>
      <vt:lpstr>Правовідносини між батьками й дітьми</vt:lpstr>
      <vt:lpstr>Правовідносини між батьками й дітьми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199</cp:revision>
  <dcterms:created xsi:type="dcterms:W3CDTF">2021-12-29T11:48:57Z</dcterms:created>
  <dcterms:modified xsi:type="dcterms:W3CDTF">2022-02-16T17:07:48Z</dcterms:modified>
</cp:coreProperties>
</file>