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49" y="898917"/>
            <a:ext cx="7560114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Власність неповнолітніх.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12" y="1016885"/>
            <a:ext cx="8017437" cy="1462720"/>
          </a:xfrm>
        </p:spPr>
        <p:txBody>
          <a:bodyPr>
            <a:noAutofit/>
          </a:bodyPr>
          <a:lstStyle/>
          <a:p>
            <a:pPr indent="457200"/>
            <a:r>
              <a:rPr lang="uk-UA" sz="2000">
                <a:effectLst/>
              </a:rPr>
              <a:t>«Був час, коли я спав на підлозі у кімнатах у друзів і здавав пляшки, щоб купити вегетаріанський бургер. Зараз, після отримання акцій та власності на кілька мільярдів доларів, моє побутове життя дещо змінилося, але, клянусь, не я сам»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F4092C-2140-4BC7-A621-689F661A8985}"/>
              </a:ext>
            </a:extLst>
          </p:cNvPr>
          <p:cNvSpPr txBox="1">
            <a:spLocks/>
          </p:cNvSpPr>
          <p:nvPr/>
        </p:nvSpPr>
        <p:spPr>
          <a:xfrm>
            <a:off x="747740" y="4252120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uk-UA" sz="2000">
                <a:effectLst/>
              </a:rPr>
              <a:t>«Не те шкода, що людина народилася чи померла, що вона втратила свої гроші, будинки, майно: все це не належить їй. Але шкода, якщо людина втрачає свою справжню власність — свою гідність»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493611" y="2695462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uk-UA" sz="2000" dirty="0">
                <a:effectLst/>
              </a:rPr>
              <a:t>— </a:t>
            </a:r>
            <a:r>
              <a:rPr lang="uk-UA" sz="2000" dirty="0" err="1">
                <a:effectLst/>
              </a:rPr>
              <a:t>Ортофобія</a:t>
            </a:r>
            <a:r>
              <a:rPr lang="uk-UA" sz="2000" dirty="0">
                <a:effectLst/>
              </a:rPr>
              <a:t> — страх особистої власності.</a:t>
            </a:r>
          </a:p>
          <a:p>
            <a:pPr indent="457200"/>
            <a:r>
              <a:rPr lang="uk-UA" sz="2000" dirty="0">
                <a:effectLst/>
              </a:rPr>
              <a:t>— Не маю страху володіння речами. Запусти мене до взуттєвої крамниці, і я це доведу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68B522-D163-4D6A-9EB7-8F25F13CB058}"/>
              </a:ext>
            </a:extLst>
          </p:cNvPr>
          <p:cNvSpPr txBox="1">
            <a:spLocks/>
          </p:cNvSpPr>
          <p:nvPr/>
        </p:nvSpPr>
        <p:spPr>
          <a:xfrm>
            <a:off x="6624444" y="3807054"/>
            <a:ext cx="2175565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Емілі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Прентіс</a:t>
            </a:r>
            <a:endParaRPr lang="ru-UA" dirty="0"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A81B6D-72B5-41BD-812C-78FB3057B527}"/>
              </a:ext>
            </a:extLst>
          </p:cNvPr>
          <p:cNvSpPr txBox="1">
            <a:spLocks/>
          </p:cNvSpPr>
          <p:nvPr/>
        </p:nvSpPr>
        <p:spPr>
          <a:xfrm>
            <a:off x="7125188" y="5485631"/>
            <a:ext cx="1174079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Еп</a:t>
            </a:r>
            <a:r>
              <a:rPr lang="uk-UA" dirty="0">
                <a:effectLst/>
              </a:rPr>
              <a:t>і</a:t>
            </a:r>
            <a:r>
              <a:rPr lang="ru-RU" dirty="0" err="1">
                <a:effectLst/>
              </a:rPr>
              <a:t>ктет</a:t>
            </a:r>
            <a:endParaRPr lang="ru-UA" dirty="0">
              <a:effectLst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E1B1732-A1E7-4CDF-B1D7-59DF3D245316}"/>
              </a:ext>
            </a:extLst>
          </p:cNvPr>
          <p:cNvSpPr txBox="1">
            <a:spLocks/>
          </p:cNvSpPr>
          <p:nvPr/>
        </p:nvSpPr>
        <p:spPr>
          <a:xfrm>
            <a:off x="6624443" y="2290050"/>
            <a:ext cx="2175565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Стівен</a:t>
            </a:r>
            <a:r>
              <a:rPr lang="ru-RU" dirty="0">
                <a:effectLst/>
              </a:rPr>
              <a:t> Джобс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7DFD68F-374A-42AE-B201-7516AF75C22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71999" y="1854930"/>
            <a:ext cx="1" cy="730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179495" y="1232429"/>
            <a:ext cx="4785006" cy="6245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 (ст. 41)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685798" y="2585348"/>
            <a:ext cx="7772401" cy="9142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Кожен має право володіти, користуватися і розпоряджатися своєю власністю, результатами своєї інтелектуальної, творчої діяльності.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B5672D-208B-4E78-9BE7-B4E02EEB9EE8}"/>
              </a:ext>
            </a:extLst>
          </p:cNvPr>
          <p:cNvSpPr/>
          <p:nvPr/>
        </p:nvSpPr>
        <p:spPr>
          <a:xfrm>
            <a:off x="912221" y="4009596"/>
            <a:ext cx="3526260" cy="8409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Сімейний Кодекс України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A633398-E527-4B85-8216-0414E38205AE}"/>
              </a:ext>
            </a:extLst>
          </p:cNvPr>
          <p:cNvSpPr/>
          <p:nvPr/>
        </p:nvSpPr>
        <p:spPr>
          <a:xfrm>
            <a:off x="4705521" y="4009596"/>
            <a:ext cx="3526260" cy="8409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 України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6856837-43AD-4AA8-BEFC-644A5E9F484C}"/>
              </a:ext>
            </a:extLst>
          </p:cNvPr>
          <p:cNvSpPr/>
          <p:nvPr/>
        </p:nvSpPr>
        <p:spPr>
          <a:xfrm>
            <a:off x="2808868" y="5102521"/>
            <a:ext cx="3526260" cy="8409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«Про охорону дитинства»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FCDF08-809B-4517-A190-47B282E1CA6B}"/>
              </a:ext>
            </a:extLst>
          </p:cNvPr>
          <p:cNvCxnSpPr>
            <a:cxnSpLocks/>
          </p:cNvCxnSpPr>
          <p:nvPr/>
        </p:nvCxnSpPr>
        <p:spPr>
          <a:xfrm flipH="1">
            <a:off x="7207478" y="1926139"/>
            <a:ext cx="1" cy="10508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DE96876-E1A4-475F-9E14-EEA67A2F6B53}"/>
              </a:ext>
            </a:extLst>
          </p:cNvPr>
          <p:cNvCxnSpPr>
            <a:cxnSpLocks/>
          </p:cNvCxnSpPr>
          <p:nvPr/>
        </p:nvCxnSpPr>
        <p:spPr>
          <a:xfrm flipH="1">
            <a:off x="4572000" y="1938177"/>
            <a:ext cx="2" cy="276171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C4A1E3C-2475-49D0-BD98-A0C3B3B71755}"/>
              </a:ext>
            </a:extLst>
          </p:cNvPr>
          <p:cNvCxnSpPr>
            <a:cxnSpLocks/>
          </p:cNvCxnSpPr>
          <p:nvPr/>
        </p:nvCxnSpPr>
        <p:spPr>
          <a:xfrm flipH="1">
            <a:off x="1699306" y="1952816"/>
            <a:ext cx="1" cy="7304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801696" y="1313493"/>
            <a:ext cx="1795220" cy="624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Володіння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D50D38-3B82-422E-B00A-D382A52B3437}"/>
              </a:ext>
            </a:extLst>
          </p:cNvPr>
          <p:cNvSpPr/>
          <p:nvPr/>
        </p:nvSpPr>
        <p:spPr>
          <a:xfrm>
            <a:off x="2955813" y="1313493"/>
            <a:ext cx="2410429" cy="624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Користування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FF3A4A-3DE6-43BB-BFB9-062FCEC071A4}"/>
              </a:ext>
            </a:extLst>
          </p:cNvPr>
          <p:cNvSpPr/>
          <p:nvPr/>
        </p:nvSpPr>
        <p:spPr>
          <a:xfrm>
            <a:off x="5725139" y="1313493"/>
            <a:ext cx="2771834" cy="6246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Розпорядження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4EA2B0E-479C-4081-8D93-D5C8043FDEF9}"/>
              </a:ext>
            </a:extLst>
          </p:cNvPr>
          <p:cNvSpPr txBox="1">
            <a:spLocks/>
          </p:cNvSpPr>
          <p:nvPr/>
        </p:nvSpPr>
        <p:spPr>
          <a:xfrm>
            <a:off x="1699306" y="335802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Право власності</a:t>
            </a:r>
            <a:endParaRPr lang="ru-UA" sz="3600" dirty="0">
              <a:effectLst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E76B16E-6B83-4871-9E60-1BB471A0890B}"/>
              </a:ext>
            </a:extLst>
          </p:cNvPr>
          <p:cNvSpPr/>
          <p:nvPr/>
        </p:nvSpPr>
        <p:spPr>
          <a:xfrm>
            <a:off x="243058" y="2697873"/>
            <a:ext cx="4058981" cy="1458685"/>
          </a:xfrm>
          <a:prstGeom prst="roundRect">
            <a:avLst>
              <a:gd name="adj" fmla="val 109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наявність майна у конкретних власників і їх можливість впливати на нього безпосередньо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3A3F9D-CFE1-43E2-873C-5292DFF787E6}"/>
              </a:ext>
            </a:extLst>
          </p:cNvPr>
          <p:cNvSpPr/>
          <p:nvPr/>
        </p:nvSpPr>
        <p:spPr>
          <a:xfrm>
            <a:off x="1699306" y="4699892"/>
            <a:ext cx="5408022" cy="1176835"/>
          </a:xfrm>
          <a:prstGeom prst="roundRect">
            <a:avLst>
              <a:gd name="adj" fmla="val 109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вилучати з майна його </a:t>
            </a:r>
            <a:r>
              <a:rPr lang="uk-UA" sz="2400" b="1" i="1" u="sng">
                <a:latin typeface="Century Gothic" panose="020B0502020202020204" pitchFamily="34" charset="0"/>
                <a:cs typeface="Times New Roman" panose="02020603050405020304" pitchFamily="18" charset="0"/>
              </a:rPr>
              <a:t>корисні властивості</a:t>
            </a: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, які надають можливість задовольнити певні потреби</a:t>
            </a:r>
            <a:endParaRPr lang="uk-UA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775FB21A-413B-4D9E-ADE1-B3686AF6B99F}"/>
              </a:ext>
            </a:extLst>
          </p:cNvPr>
          <p:cNvSpPr/>
          <p:nvPr/>
        </p:nvSpPr>
        <p:spPr>
          <a:xfrm>
            <a:off x="4772305" y="2976980"/>
            <a:ext cx="4167040" cy="900470"/>
          </a:xfrm>
          <a:prstGeom prst="roundRect">
            <a:avLst>
              <a:gd name="adj" fmla="val 109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визначати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юридичну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або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фактичну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долю майна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C7A4233-11E3-4E96-9C61-890B4E71B11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31212" y="3152742"/>
            <a:ext cx="78376" cy="1198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EBCE69-937A-461F-A33C-0EC05FCDD29D}"/>
              </a:ext>
            </a:extLst>
          </p:cNvPr>
          <p:cNvCxnSpPr>
            <a:cxnSpLocks/>
          </p:cNvCxnSpPr>
          <p:nvPr/>
        </p:nvCxnSpPr>
        <p:spPr>
          <a:xfrm flipH="1">
            <a:off x="3292896" y="3152742"/>
            <a:ext cx="566170" cy="110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259ABAB-EE28-4178-9878-EA591C75BF3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82921" y="3052421"/>
            <a:ext cx="793306" cy="77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F35C4D2-D30A-4858-90D4-FC3C1FEB6597}"/>
              </a:ext>
            </a:extLst>
          </p:cNvPr>
          <p:cNvCxnSpPr>
            <a:cxnSpLocks/>
          </p:cNvCxnSpPr>
          <p:nvPr/>
        </p:nvCxnSpPr>
        <p:spPr>
          <a:xfrm flipH="1" flipV="1">
            <a:off x="2786404" y="1986011"/>
            <a:ext cx="638249" cy="617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C1AA19B-7344-4564-A8FF-385E6BF41A9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560168" y="1409262"/>
            <a:ext cx="11832" cy="1066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9BA5239-0C46-44E8-A87E-E5E998772424}"/>
              </a:ext>
            </a:extLst>
          </p:cNvPr>
          <p:cNvCxnSpPr>
            <a:cxnSpLocks/>
          </p:cNvCxnSpPr>
          <p:nvPr/>
        </p:nvCxnSpPr>
        <p:spPr>
          <a:xfrm flipV="1">
            <a:off x="5719348" y="1975662"/>
            <a:ext cx="724248" cy="628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A349521-37CC-43C5-B777-DD86D20CBF66}"/>
              </a:ext>
            </a:extLst>
          </p:cNvPr>
          <p:cNvCxnSpPr>
            <a:cxnSpLocks/>
          </p:cNvCxnSpPr>
          <p:nvPr/>
        </p:nvCxnSpPr>
        <p:spPr>
          <a:xfrm>
            <a:off x="5756454" y="3096984"/>
            <a:ext cx="650035" cy="458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936B33-8459-4CC9-AADE-9BF7937C74D9}"/>
              </a:ext>
            </a:extLst>
          </p:cNvPr>
          <p:cNvSpPr/>
          <p:nvPr/>
        </p:nvSpPr>
        <p:spPr>
          <a:xfrm>
            <a:off x="2954711" y="2475460"/>
            <a:ext cx="3210914" cy="78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Шляхи набуття права власності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5899A73-E7F4-496C-BC73-54B050AECA7B}"/>
              </a:ext>
            </a:extLst>
          </p:cNvPr>
          <p:cNvSpPr/>
          <p:nvPr/>
        </p:nvSpPr>
        <p:spPr>
          <a:xfrm>
            <a:off x="3781324" y="852698"/>
            <a:ext cx="1581352" cy="55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Купівля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191560-49BF-45C9-BDCA-191B0CBE2ABB}"/>
              </a:ext>
            </a:extLst>
          </p:cNvPr>
          <p:cNvSpPr/>
          <p:nvPr/>
        </p:nvSpPr>
        <p:spPr>
          <a:xfrm>
            <a:off x="6443596" y="1480566"/>
            <a:ext cx="2003718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Спадщина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0C7449-6407-4210-B393-06006A311ED9}"/>
              </a:ext>
            </a:extLst>
          </p:cNvPr>
          <p:cNvSpPr/>
          <p:nvPr/>
        </p:nvSpPr>
        <p:spPr>
          <a:xfrm>
            <a:off x="6373928" y="3514017"/>
            <a:ext cx="2591546" cy="831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Привласнення дарів природи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BDECF8C-5F3D-40ED-ADA4-B878ED8DA1D4}"/>
              </a:ext>
            </a:extLst>
          </p:cNvPr>
          <p:cNvSpPr/>
          <p:nvPr/>
        </p:nvSpPr>
        <p:spPr>
          <a:xfrm>
            <a:off x="4256148" y="4350765"/>
            <a:ext cx="1706879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Скарб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E8E665D-A01B-40FD-8694-8704CEBA2948}"/>
              </a:ext>
            </a:extLst>
          </p:cNvPr>
          <p:cNvSpPr/>
          <p:nvPr/>
        </p:nvSpPr>
        <p:spPr>
          <a:xfrm>
            <a:off x="1682034" y="4253794"/>
            <a:ext cx="1706879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Знахідка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37B947-1F47-48E8-844C-87432CEC7EDA}"/>
              </a:ext>
            </a:extLst>
          </p:cNvPr>
          <p:cNvSpPr/>
          <p:nvPr/>
        </p:nvSpPr>
        <p:spPr>
          <a:xfrm>
            <a:off x="217184" y="2831528"/>
            <a:ext cx="2265737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Виготовлення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3FD277-0AB5-42F6-B567-D8165C105826}"/>
              </a:ext>
            </a:extLst>
          </p:cNvPr>
          <p:cNvSpPr/>
          <p:nvPr/>
        </p:nvSpPr>
        <p:spPr>
          <a:xfrm>
            <a:off x="539401" y="1409262"/>
            <a:ext cx="2265737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Дарування</a:t>
            </a: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3E71EF-3D4F-4DE7-800E-4686611358BC}"/>
              </a:ext>
            </a:extLst>
          </p:cNvPr>
          <p:cNvCxnSpPr>
            <a:stCxn id="7" idx="2"/>
            <a:endCxn id="14" idx="2"/>
          </p:cNvCxnSpPr>
          <p:nvPr/>
        </p:nvCxnSpPr>
        <p:spPr>
          <a:xfrm>
            <a:off x="4572000" y="2203268"/>
            <a:ext cx="0" cy="17368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286295" y="1461938"/>
            <a:ext cx="8571409" cy="741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Часткова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цивільна дієздатність фізичної особи, яка не досягла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чотирнадцяти років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право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B4DC31-5E7E-474E-B7E8-4EC69027B506}"/>
              </a:ext>
            </a:extLst>
          </p:cNvPr>
          <p:cNvSpPr/>
          <p:nvPr/>
        </p:nvSpPr>
        <p:spPr>
          <a:xfrm>
            <a:off x="286295" y="3263039"/>
            <a:ext cx="8571409" cy="67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2) здійснювати особисті немайнові права на результати інтелектуальної, творчої діяльності, що охороняються законом.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062503B-1E0D-442B-A4B1-0CC3C7C16CAC}"/>
              </a:ext>
            </a:extLst>
          </p:cNvPr>
          <p:cNvSpPr/>
          <p:nvPr/>
        </p:nvSpPr>
        <p:spPr>
          <a:xfrm>
            <a:off x="286295" y="4681459"/>
            <a:ext cx="8571409" cy="67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2. Малолітня особа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несе</a:t>
            </a: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відповідальності за завдану нею шкоду.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438356B-324D-4FF7-AC3F-40AA5F54B786}"/>
              </a:ext>
            </a:extLst>
          </p:cNvPr>
          <p:cNvSpPr/>
          <p:nvPr/>
        </p:nvSpPr>
        <p:spPr>
          <a:xfrm>
            <a:off x="286295" y="2451179"/>
            <a:ext cx="8571409" cy="68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вчиняти дрібні побутові правочини.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452845" y="189329"/>
            <a:ext cx="690476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>
                <a:effectLst/>
              </a:rPr>
              <a:t>Цивільний Кодекс України (ст. 31)</a:t>
            </a:r>
          </a:p>
        </p:txBody>
      </p:sp>
    </p:spTree>
    <p:extLst>
      <p:ext uri="{BB962C8B-B14F-4D97-AF65-F5344CB8AC3E}">
        <p14:creationId xmlns:p14="http://schemas.microsoft.com/office/powerpoint/2010/main" val="2475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3E71EF-3D4F-4DE7-800E-4686611358B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1" y="1793965"/>
            <a:ext cx="0" cy="3936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286296" y="1023556"/>
            <a:ext cx="8571409" cy="770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цивільна дієздатність фізичної особи у віці від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чотирнадцяти до вісімнадцяти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право: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B4DC31-5E7E-474E-B7E8-4EC69027B506}"/>
              </a:ext>
            </a:extLst>
          </p:cNvPr>
          <p:cNvSpPr/>
          <p:nvPr/>
        </p:nvSpPr>
        <p:spPr>
          <a:xfrm>
            <a:off x="286296" y="2853736"/>
            <a:ext cx="8571409" cy="67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здійснювати права на результати інтелектуальної, творчої діяльності, що охороняються законом;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062503B-1E0D-442B-A4B1-0CC3C7C16CAC}"/>
              </a:ext>
            </a:extLst>
          </p:cNvPr>
          <p:cNvSpPr/>
          <p:nvPr/>
        </p:nvSpPr>
        <p:spPr>
          <a:xfrm>
            <a:off x="286295" y="3660955"/>
            <a:ext cx="8571409" cy="10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3) бути учасником (засновником) юридичних осіб, якщо це не заборонено законом або установчими документами юридичної особи;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438356B-324D-4FF7-AC3F-40AA5F54B786}"/>
              </a:ext>
            </a:extLst>
          </p:cNvPr>
          <p:cNvSpPr/>
          <p:nvPr/>
        </p:nvSpPr>
        <p:spPr>
          <a:xfrm>
            <a:off x="286296" y="2041876"/>
            <a:ext cx="8571409" cy="68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розпоряджатися своїм заробітком, стипендією або іншими доходами;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452845" y="189329"/>
            <a:ext cx="690476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Цивільний Кодекс України (ст. 3</a:t>
            </a:r>
            <a:r>
              <a:rPr lang="en-US" sz="3600" dirty="0">
                <a:effectLst/>
              </a:rPr>
              <a:t>2</a:t>
            </a:r>
            <a:r>
              <a:rPr lang="uk-UA" sz="3600" dirty="0">
                <a:effectLst/>
              </a:rPr>
              <a:t>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404C656-DBF2-4426-AAE8-9B50813A1882}"/>
              </a:ext>
            </a:extLst>
          </p:cNvPr>
          <p:cNvSpPr/>
          <p:nvPr/>
        </p:nvSpPr>
        <p:spPr>
          <a:xfrm>
            <a:off x="286295" y="4812764"/>
            <a:ext cx="8571409" cy="10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укладати договір банківського вкладу (рахунку) та розпоряджатися вкладом, внесеним нею на своє ім'я (грошовими коштами на рахунку).</a:t>
            </a:r>
          </a:p>
        </p:txBody>
      </p:sp>
    </p:spTree>
    <p:extLst>
      <p:ext uri="{BB962C8B-B14F-4D97-AF65-F5344CB8AC3E}">
        <p14:creationId xmlns:p14="http://schemas.microsoft.com/office/powerpoint/2010/main" val="17556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1347C5-2B3B-4559-90A1-02B3B6FE9974}"/>
              </a:ext>
            </a:extLst>
          </p:cNvPr>
          <p:cNvCxnSpPr>
            <a:cxnSpLocks/>
          </p:cNvCxnSpPr>
          <p:nvPr/>
        </p:nvCxnSpPr>
        <p:spPr>
          <a:xfrm flipH="1">
            <a:off x="4571996" y="4092795"/>
            <a:ext cx="1" cy="1233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3E71EF-3D4F-4DE7-800E-4686611358BC}"/>
              </a:ext>
            </a:extLst>
          </p:cNvPr>
          <p:cNvCxnSpPr>
            <a:cxnSpLocks/>
            <a:stCxn id="7" idx="2"/>
            <a:endCxn id="16" idx="2"/>
          </p:cNvCxnSpPr>
          <p:nvPr/>
        </p:nvCxnSpPr>
        <p:spPr>
          <a:xfrm flipH="1">
            <a:off x="4571992" y="1727595"/>
            <a:ext cx="4" cy="11668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822412" y="957186"/>
            <a:ext cx="7499167" cy="770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власності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розвитку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навчання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виховання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438356B-324D-4FF7-AC3F-40AA5F54B786}"/>
              </a:ext>
            </a:extLst>
          </p:cNvPr>
          <p:cNvSpPr/>
          <p:nvPr/>
        </p:nvSpPr>
        <p:spPr>
          <a:xfrm>
            <a:off x="1083665" y="1870932"/>
            <a:ext cx="6976653" cy="1023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1. Майно, придбане батьками або одним із них для забезпечення розвитку, навчання та виховання дитини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власністю дитини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452845" y="189329"/>
            <a:ext cx="7097486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Сімейний Кодекс України (ст. 174)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ECE0AA-83B1-4B5C-AABC-E08D5AF6AB41}"/>
              </a:ext>
            </a:extLst>
          </p:cNvPr>
          <p:cNvSpPr txBox="1">
            <a:spLocks/>
          </p:cNvSpPr>
          <p:nvPr/>
        </p:nvSpPr>
        <p:spPr>
          <a:xfrm>
            <a:off x="452845" y="3149832"/>
            <a:ext cx="7097486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Сімейний Кодекс України (ст. 179)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C2DCF4A-6C28-499C-BCCE-23AB3172EFE8}"/>
              </a:ext>
            </a:extLst>
          </p:cNvPr>
          <p:cNvSpPr/>
          <p:nvPr/>
        </p:nvSpPr>
        <p:spPr>
          <a:xfrm>
            <a:off x="1023250" y="3817465"/>
            <a:ext cx="7097487" cy="77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1.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одержані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власністю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EA02368-EAEB-4FEB-BEEB-06D114ED1E6A}"/>
              </a:ext>
            </a:extLst>
          </p:cNvPr>
          <p:cNvSpPr/>
          <p:nvPr/>
        </p:nvSpPr>
        <p:spPr>
          <a:xfrm>
            <a:off x="143135" y="4761959"/>
            <a:ext cx="8857712" cy="1043436"/>
          </a:xfrm>
          <a:prstGeom prst="roundRect">
            <a:avLst>
              <a:gd name="adj" fmla="val 15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2. Той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із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представників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ім’я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виплачуються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розпоряджається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аліментами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виключно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цільовим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призначенням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інтересах</a:t>
            </a:r>
            <a:r>
              <a:rPr lang="ru-RU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201</TotalTime>
  <Words>462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Власність неповнолітніх.</vt:lpstr>
      <vt:lpstr>«Був час, коли я спав на підлозі у кімнатах у друзів і здавав пляшки, щоб купити вегетаріанський бургер. Зараз, після отримання акцій та власності на кілька мільярдів доларів, моє побутове життя дещо змінилося, але, клянусь, не я сам»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56</cp:revision>
  <dcterms:created xsi:type="dcterms:W3CDTF">2021-12-24T07:47:25Z</dcterms:created>
  <dcterms:modified xsi:type="dcterms:W3CDTF">2022-11-03T19:20:13Z</dcterms:modified>
</cp:coreProperties>
</file>