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72" r:id="rId4"/>
    <p:sldId id="266" r:id="rId5"/>
    <p:sldId id="267" r:id="rId6"/>
    <p:sldId id="268" r:id="rId7"/>
    <p:sldId id="269" r:id="rId8"/>
    <p:sldId id="270" r:id="rId9"/>
    <p:sldId id="271" r:id="rId1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74" autoAdjust="0"/>
  </p:normalViewPr>
  <p:slideViewPr>
    <p:cSldViewPr>
      <p:cViewPr varScale="1">
        <p:scale>
          <a:sx n="155" d="100"/>
          <a:sy n="155" d="100"/>
        </p:scale>
        <p:origin x="189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6"/>
          <p:cNvSpPr/>
          <p:nvPr userDrawn="1"/>
        </p:nvSpPr>
        <p:spPr>
          <a:xfrm>
            <a:off x="5591175" y="6488113"/>
            <a:ext cx="3552825" cy="369887"/>
          </a:xfrm>
          <a:prstGeom prst="rect">
            <a:avLst/>
          </a:prstGeom>
        </p:spPr>
        <p:txBody>
          <a:bodyPr wrap="none">
            <a:spAutoFit/>
          </a:bodyPr>
          <a:lstStyle/>
          <a:p>
            <a:pPr fontAlgn="auto">
              <a:spcBef>
                <a:spcPts val="0"/>
              </a:spcBef>
              <a:spcAft>
                <a:spcPts val="0"/>
              </a:spcAft>
              <a:defRPr/>
            </a:pPr>
            <a:r>
              <a:rPr lang="en-US" dirty="0">
                <a:latin typeface="+mn-lt"/>
                <a:ea typeface="+mn-ea"/>
              </a:rPr>
              <a:t>Copyright © </a:t>
            </a:r>
            <a:r>
              <a:rPr lang="en-US" dirty="0" err="1">
                <a:latin typeface="+mn-lt"/>
                <a:ea typeface="+mn-ea"/>
              </a:rPr>
              <a:t>Wondershare</a:t>
            </a:r>
            <a:r>
              <a:rPr lang="en-US" dirty="0">
                <a:latin typeface="+mn-lt"/>
                <a:ea typeface="+mn-ea"/>
              </a:rPr>
              <a:t> Software</a:t>
            </a:r>
            <a:endParaRPr lang="zh-CN" altLang="en-US" dirty="0">
              <a:latin typeface="+mn-lt"/>
              <a:ea typeface="+mn-ea"/>
            </a:endParaRPr>
          </a:p>
        </p:txBody>
      </p:sp>
      <p:sp>
        <p:nvSpPr>
          <p:cNvPr id="2" name="标题 1"/>
          <p:cNvSpPr>
            <a:spLocks noGrp="1"/>
          </p:cNvSpPr>
          <p:nvPr>
            <p:ph type="ctrTitle"/>
          </p:nvPr>
        </p:nvSpPr>
        <p:spPr>
          <a:xfrm>
            <a:off x="357158" y="2130425"/>
            <a:ext cx="7772400" cy="1227137"/>
          </a:xfrm>
          <a:noFill/>
        </p:spPr>
        <p:txBody>
          <a:bodyPr/>
          <a:lstStyle>
            <a:lvl1pPr algn="l">
              <a:defRPr sz="5000" b="1" cap="none" spc="0" baseline="0">
                <a:ln w="9000" cmpd="sng">
                  <a:noFill/>
                  <a:prstDash val="solid"/>
                </a:ln>
                <a:gradFill>
                  <a:gsLst>
                    <a:gs pos="0">
                      <a:srgbClr val="C00000"/>
                    </a:gs>
                    <a:gs pos="43000">
                      <a:srgbClr val="A20000"/>
                    </a:gs>
                    <a:gs pos="100000">
                      <a:srgbClr val="860000"/>
                    </a:gs>
                  </a:gsLst>
                  <a:lin ang="5400000"/>
                </a:gradFill>
                <a:effectLst>
                  <a:reflection blurRad="12700" stA="28000" endPos="45000" dist="1000" dir="5400000" sy="-100000" algn="bl" rotWithShape="0"/>
                </a:effectLst>
              </a:defRPr>
            </a:lvl1pPr>
          </a:lstStyle>
          <a:p>
            <a:r>
              <a:rPr lang="ru-RU"/>
              <a:t>Образец заголовка</a:t>
            </a:r>
            <a:endParaRPr lang="zh-CN" altLang="en-US" dirty="0"/>
          </a:p>
        </p:txBody>
      </p:sp>
      <p:sp>
        <p:nvSpPr>
          <p:cNvPr id="3" name="副标题 2"/>
          <p:cNvSpPr>
            <a:spLocks noGrp="1"/>
          </p:cNvSpPr>
          <p:nvPr>
            <p:ph type="subTitle" idx="1"/>
          </p:nvPr>
        </p:nvSpPr>
        <p:spPr>
          <a:xfrm>
            <a:off x="385706" y="3357562"/>
            <a:ext cx="6400800" cy="642942"/>
          </a:xfrm>
        </p:spPr>
        <p:txBody>
          <a:bodyPr rtlCol="0" anchor="ctr">
            <a:normAutofit/>
          </a:bodyPr>
          <a:lstStyle>
            <a:lvl1pPr marL="0" indent="0" algn="l" defTabSz="914400" rtl="0" eaLnBrk="1" latinLnBrk="0" hangingPunct="1">
              <a:spcBef>
                <a:spcPct val="0"/>
              </a:spcBef>
              <a:buNone/>
              <a:defRPr lang="zh-CN" altLang="en-US" sz="2400" b="0" kern="1200" cap="none" spc="0" dirty="0">
                <a:ln>
                  <a:noFill/>
                </a:ln>
                <a:solidFill>
                  <a:srgbClr val="3B3721"/>
                </a:solidFill>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Tree>
    <p:extLst>
      <p:ext uri="{BB962C8B-B14F-4D97-AF65-F5344CB8AC3E}">
        <p14:creationId xmlns:p14="http://schemas.microsoft.com/office/powerpoint/2010/main" val="106783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ru-RU"/>
              <a:t>Образец заголовка</a:t>
            </a:r>
            <a:endParaRPr lang="zh-CN" altLang="en-US" dirty="0"/>
          </a:p>
        </p:txBody>
      </p:sp>
      <p:sp>
        <p:nvSpPr>
          <p:cNvPr id="3" name="内容占位符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10727720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796925"/>
          </a:xfrm>
          <a:prstGeom prst="rect">
            <a:avLst/>
          </a:prstGeom>
          <a:noFill/>
        </p:spPr>
        <p:txBody>
          <a:bodyPr vert="horz" lIns="91440" tIns="45720" rIns="91440" bIns="45720" rtlCol="0" anchor="ctr">
            <a:normAutofit/>
          </a:bodyPr>
          <a:lstStyle/>
          <a:p>
            <a:r>
              <a:rPr lang="ru-RU"/>
              <a:t>Образец заголовка</a:t>
            </a:r>
            <a:endParaRPr lang="zh-CN" altLang="en-US" dirty="0"/>
          </a:p>
        </p:txBody>
      </p:sp>
      <p:sp>
        <p:nvSpPr>
          <p:cNvPr id="1027" name="文本占位符 2"/>
          <p:cNvSpPr>
            <a:spLocks noGrp="1"/>
          </p:cNvSpPr>
          <p:nvPr>
            <p:ph type="body" idx="1"/>
          </p:nvPr>
        </p:nvSpPr>
        <p:spPr bwMode="auto">
          <a:xfrm>
            <a:off x="457200" y="12858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zh-CN"/>
              <a:t>Образец текста</a:t>
            </a:r>
          </a:p>
          <a:p>
            <a:pPr lvl="1"/>
            <a:r>
              <a:rPr lang="ru-RU" altLang="zh-CN"/>
              <a:t>Второй уровень</a:t>
            </a:r>
          </a:p>
          <a:p>
            <a:pPr lvl="2"/>
            <a:r>
              <a:rPr lang="ru-RU" altLang="zh-CN"/>
              <a:t>Третий уровень</a:t>
            </a:r>
          </a:p>
          <a:p>
            <a:pPr lvl="3"/>
            <a:r>
              <a:rPr lang="ru-RU" altLang="zh-CN"/>
              <a:t>Четвертый уровень</a:t>
            </a:r>
          </a:p>
          <a:p>
            <a:pPr lvl="4"/>
            <a:r>
              <a:rPr lang="ru-RU" altLang="zh-CN"/>
              <a:t>Пятый уровень</a:t>
            </a:r>
            <a:endParaRPr lang="en-US" altLang="zh-CN"/>
          </a:p>
        </p:txBody>
      </p:sp>
      <p:sp>
        <p:nvSpPr>
          <p:cNvPr id="7" name="矩形 6"/>
          <p:cNvSpPr/>
          <p:nvPr/>
        </p:nvSpPr>
        <p:spPr>
          <a:xfrm>
            <a:off x="5591175" y="6488113"/>
            <a:ext cx="3552825" cy="369887"/>
          </a:xfrm>
          <a:prstGeom prst="rect">
            <a:avLst/>
          </a:prstGeom>
        </p:spPr>
        <p:txBody>
          <a:bodyPr wrap="none">
            <a:spAutoFit/>
          </a:bodyPr>
          <a:lstStyle/>
          <a:p>
            <a:pPr fontAlgn="auto">
              <a:spcBef>
                <a:spcPts val="0"/>
              </a:spcBef>
              <a:spcAft>
                <a:spcPts val="0"/>
              </a:spcAft>
              <a:defRPr/>
            </a:pPr>
            <a:r>
              <a:rPr lang="en-US" dirty="0">
                <a:latin typeface="+mn-lt"/>
                <a:ea typeface="+mn-ea"/>
              </a:rPr>
              <a:t>Copyright © </a:t>
            </a:r>
            <a:r>
              <a:rPr lang="en-US" dirty="0" err="1">
                <a:latin typeface="+mn-lt"/>
                <a:ea typeface="+mn-ea"/>
              </a:rPr>
              <a:t>Wondershare</a:t>
            </a:r>
            <a:r>
              <a:rPr lang="en-US" dirty="0">
                <a:latin typeface="+mn-lt"/>
                <a:ea typeface="+mn-ea"/>
              </a:rPr>
              <a:t> Software</a:t>
            </a:r>
            <a:endParaRPr lang="zh-CN" altLang="en-US" dirty="0">
              <a:latin typeface="+mn-lt"/>
              <a:ea typeface="+mn-ea"/>
            </a:endParaRPr>
          </a:p>
        </p:txBody>
      </p:sp>
    </p:spTree>
  </p:cSld>
  <p:clrMap bg1="lt1" tx1="dk1" bg2="lt2" tx2="dk2" accent1="accent1" accent2="accent2" accent3="accent3" accent4="accent4" accent5="accent5" accent6="accent6" hlink="hlink" folHlink="folHlink"/>
  <p:sldLayoutIdLst>
    <p:sldLayoutId id="2147483654" r:id="rId1"/>
    <p:sldLayoutId id="2147483653" r:id="rId2"/>
  </p:sldLayoutIdLst>
  <p:txStyles>
    <p:titleStyle>
      <a:lvl1pPr algn="l" rtl="0" eaLnBrk="1" fontAlgn="base" hangingPunct="1">
        <a:spcBef>
          <a:spcPct val="0"/>
        </a:spcBef>
        <a:spcAft>
          <a:spcPct val="0"/>
        </a:spcAft>
        <a:defRPr lang="zh-CN" altLang="en-US" sz="3200" b="1" kern="1200" dirty="0">
          <a:ln w="9000" cmpd="sng">
            <a:noFill/>
            <a:prstDash val="solid"/>
          </a:ln>
          <a:gradFill>
            <a:gsLst>
              <a:gs pos="0">
                <a:srgbClr val="C00000"/>
              </a:gs>
              <a:gs pos="43000">
                <a:srgbClr val="A20000"/>
              </a:gs>
              <a:gs pos="100000">
                <a:srgbClr val="860000"/>
              </a:gs>
            </a:gsLst>
            <a:lin ang="5400000"/>
          </a:gradFill>
          <a:effectLst>
            <a:reflection blurRad="12700" stA="28000" endPos="45000" dist="1000" dir="5400000" sy="-100000" algn="bl" rotWithShape="0"/>
          </a:effectLst>
          <a:latin typeface="+mj-lt"/>
          <a:ea typeface="+mj-ea"/>
          <a:cs typeface="+mj-cs"/>
        </a:defRPr>
      </a:lvl1pPr>
      <a:lvl2pPr algn="l" rtl="0" eaLnBrk="1" fontAlgn="base" hangingPunct="1">
        <a:spcBef>
          <a:spcPct val="0"/>
        </a:spcBef>
        <a:spcAft>
          <a:spcPct val="0"/>
        </a:spcAft>
        <a:defRPr sz="3200" b="1">
          <a:solidFill>
            <a:schemeClr val="tx1"/>
          </a:solidFill>
          <a:latin typeface="Calibri" pitchFamily="34" charset="0"/>
          <a:ea typeface="宋体" charset="-122"/>
        </a:defRPr>
      </a:lvl2pPr>
      <a:lvl3pPr algn="l" rtl="0" eaLnBrk="1" fontAlgn="base" hangingPunct="1">
        <a:spcBef>
          <a:spcPct val="0"/>
        </a:spcBef>
        <a:spcAft>
          <a:spcPct val="0"/>
        </a:spcAft>
        <a:defRPr sz="3200" b="1">
          <a:solidFill>
            <a:schemeClr val="tx1"/>
          </a:solidFill>
          <a:latin typeface="Calibri" pitchFamily="34" charset="0"/>
          <a:ea typeface="宋体" charset="-122"/>
        </a:defRPr>
      </a:lvl3pPr>
      <a:lvl4pPr algn="l" rtl="0" eaLnBrk="1" fontAlgn="base" hangingPunct="1">
        <a:spcBef>
          <a:spcPct val="0"/>
        </a:spcBef>
        <a:spcAft>
          <a:spcPct val="0"/>
        </a:spcAft>
        <a:defRPr sz="3200" b="1">
          <a:solidFill>
            <a:schemeClr val="tx1"/>
          </a:solidFill>
          <a:latin typeface="Calibri" pitchFamily="34" charset="0"/>
          <a:ea typeface="宋体" charset="-122"/>
        </a:defRPr>
      </a:lvl4pPr>
      <a:lvl5pPr algn="l" rtl="0" eaLnBrk="1" fontAlgn="base" hangingPunct="1">
        <a:spcBef>
          <a:spcPct val="0"/>
        </a:spcBef>
        <a:spcAft>
          <a:spcPct val="0"/>
        </a:spcAft>
        <a:defRPr sz="3200" b="1">
          <a:solidFill>
            <a:schemeClr val="tx1"/>
          </a:solidFill>
          <a:latin typeface="Calibri" pitchFamily="34" charset="0"/>
          <a:ea typeface="宋体" charset="-122"/>
        </a:defRPr>
      </a:lvl5pPr>
      <a:lvl6pPr marL="457200" algn="l" rtl="0" eaLnBrk="1" fontAlgn="base" hangingPunct="1">
        <a:spcBef>
          <a:spcPct val="0"/>
        </a:spcBef>
        <a:spcAft>
          <a:spcPct val="0"/>
        </a:spcAft>
        <a:defRPr sz="3200" b="1">
          <a:solidFill>
            <a:schemeClr val="tx1"/>
          </a:solidFill>
          <a:latin typeface="Calibri" pitchFamily="34" charset="0"/>
          <a:ea typeface="宋体" charset="-122"/>
        </a:defRPr>
      </a:lvl6pPr>
      <a:lvl7pPr marL="914400" algn="l" rtl="0" eaLnBrk="1" fontAlgn="base" hangingPunct="1">
        <a:spcBef>
          <a:spcPct val="0"/>
        </a:spcBef>
        <a:spcAft>
          <a:spcPct val="0"/>
        </a:spcAft>
        <a:defRPr sz="3200" b="1">
          <a:solidFill>
            <a:schemeClr val="tx1"/>
          </a:solidFill>
          <a:latin typeface="Calibri" pitchFamily="34" charset="0"/>
          <a:ea typeface="宋体" charset="-122"/>
        </a:defRPr>
      </a:lvl7pPr>
      <a:lvl8pPr marL="1371600" algn="l" rtl="0" eaLnBrk="1" fontAlgn="base" hangingPunct="1">
        <a:spcBef>
          <a:spcPct val="0"/>
        </a:spcBef>
        <a:spcAft>
          <a:spcPct val="0"/>
        </a:spcAft>
        <a:defRPr sz="3200" b="1">
          <a:solidFill>
            <a:schemeClr val="tx1"/>
          </a:solidFill>
          <a:latin typeface="Calibri" pitchFamily="34" charset="0"/>
          <a:ea typeface="宋体" charset="-122"/>
        </a:defRPr>
      </a:lvl8pPr>
      <a:lvl9pPr marL="1828800" algn="l" rtl="0" eaLnBrk="1" fontAlgn="base" hangingPunct="1">
        <a:spcBef>
          <a:spcPct val="0"/>
        </a:spcBef>
        <a:spcAft>
          <a:spcPct val="0"/>
        </a:spcAft>
        <a:defRPr sz="3200" b="1">
          <a:solidFill>
            <a:schemeClr val="tx1"/>
          </a:solidFill>
          <a:latin typeface="Calibri" pitchFamily="34" charset="0"/>
          <a:ea typeface="宋体" charset="-122"/>
        </a:defRPr>
      </a:lvl9pPr>
    </p:titleStyle>
    <p:bodyStyle>
      <a:lvl1pPr marL="342900" indent="-34290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9.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52536" y="548680"/>
            <a:ext cx="7772400" cy="1227137"/>
          </a:xfrm>
        </p:spPr>
        <p:txBody>
          <a:bodyPr>
            <a:noAutofit/>
          </a:bodyPr>
          <a:lstStyle/>
          <a:p>
            <a:pPr algn="ctr"/>
            <a:br>
              <a:rPr lang="uk-UA" sz="4400" dirty="0">
                <a:solidFill>
                  <a:schemeClr val="accent2">
                    <a:lumMod val="75000"/>
                  </a:schemeClr>
                </a:solidFill>
              </a:rPr>
            </a:br>
            <a:r>
              <a:rPr lang="uk-UA" sz="3600" dirty="0">
                <a:solidFill>
                  <a:schemeClr val="accent2">
                    <a:lumMod val="75000"/>
                  </a:schemeClr>
                </a:solidFill>
              </a:rPr>
              <a:t>Конституційні права свободи та обов'язки людини і громадянина в Україні</a:t>
            </a:r>
          </a:p>
        </p:txBody>
      </p:sp>
    </p:spTree>
    <p:extLst>
      <p:ext uri="{BB962C8B-B14F-4D97-AF65-F5344CB8AC3E}">
        <p14:creationId xmlns:p14="http://schemas.microsoft.com/office/powerpoint/2010/main" val="2188833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95536" y="2204864"/>
            <a:ext cx="8280920" cy="3096344"/>
          </a:xfrm>
        </p:spPr>
        <p:txBody>
          <a:bodyPr/>
          <a:lstStyle/>
          <a:p>
            <a:pPr marL="0" indent="0" algn="ctr">
              <a:buNone/>
            </a:pPr>
            <a:r>
              <a:rPr lang="ru-RU" sz="2400" dirty="0">
                <a:solidFill>
                  <a:schemeClr val="accent2">
                    <a:lumMod val="75000"/>
                  </a:schemeClr>
                </a:solidFill>
                <a:latin typeface="Times New Roman" panose="02020603050405020304" pitchFamily="18" charset="0"/>
                <a:cs typeface="Times New Roman" panose="02020603050405020304" pitchFamily="18" charset="0"/>
              </a:rPr>
              <a:t>«</a:t>
            </a:r>
            <a:r>
              <a:rPr lang="ru-RU" sz="2400" dirty="0" err="1">
                <a:solidFill>
                  <a:schemeClr val="accent2">
                    <a:lumMod val="75000"/>
                  </a:schemeClr>
                </a:solidFill>
                <a:latin typeface="Times New Roman" panose="02020603050405020304" pitchFamily="18" charset="0"/>
                <a:cs typeface="Times New Roman" panose="02020603050405020304" pitchFamily="18" charset="0"/>
              </a:rPr>
              <a:t>Обов’язок</a:t>
            </a:r>
            <a:r>
              <a:rPr lang="ru-RU" sz="2400" dirty="0">
                <a:solidFill>
                  <a:schemeClr val="accent2">
                    <a:lumMod val="75000"/>
                  </a:schemeClr>
                </a:solidFill>
                <a:latin typeface="Times New Roman" panose="02020603050405020304" pitchFamily="18" charset="0"/>
                <a:cs typeface="Times New Roman" panose="02020603050405020304" pitchFamily="18" charset="0"/>
              </a:rPr>
              <a:t> і право – </a:t>
            </a:r>
            <a:r>
              <a:rPr lang="ru-RU" sz="2400" dirty="0" err="1">
                <a:solidFill>
                  <a:schemeClr val="accent2">
                    <a:lumMod val="75000"/>
                  </a:schemeClr>
                </a:solidFill>
                <a:latin typeface="Times New Roman" panose="02020603050405020304" pitchFamily="18" charset="0"/>
                <a:cs typeface="Times New Roman" panose="02020603050405020304" pitchFamily="18" charset="0"/>
              </a:rPr>
              <a:t>брати</a:t>
            </a:r>
            <a:r>
              <a:rPr lang="ru-RU" sz="2400" dirty="0">
                <a:solidFill>
                  <a:schemeClr val="accent2">
                    <a:lumMod val="75000"/>
                  </a:schemeClr>
                </a:solidFill>
                <a:latin typeface="Times New Roman" panose="02020603050405020304" pitchFamily="18" charset="0"/>
                <a:cs typeface="Times New Roman" panose="02020603050405020304" pitchFamily="18" charset="0"/>
              </a:rPr>
              <a:t>; в них одна </a:t>
            </a:r>
            <a:r>
              <a:rPr lang="ru-RU" sz="2400" dirty="0" err="1">
                <a:solidFill>
                  <a:schemeClr val="accent2">
                    <a:lumMod val="75000"/>
                  </a:schemeClr>
                </a:solidFill>
                <a:latin typeface="Times New Roman" panose="02020603050405020304" pitchFamily="18" charset="0"/>
                <a:cs typeface="Times New Roman" panose="02020603050405020304" pitchFamily="18" charset="0"/>
              </a:rPr>
              <a:t>мати</a:t>
            </a:r>
            <a:r>
              <a:rPr lang="ru-RU" sz="2400" dirty="0">
                <a:solidFill>
                  <a:schemeClr val="accent2">
                    <a:lumMod val="75000"/>
                  </a:schemeClr>
                </a:solidFill>
                <a:latin typeface="Times New Roman" panose="02020603050405020304" pitchFamily="18" charset="0"/>
                <a:cs typeface="Times New Roman" panose="02020603050405020304" pitchFamily="18" charset="0"/>
              </a:rPr>
              <a:t> – свобода» </a:t>
            </a:r>
          </a:p>
          <a:p>
            <a:pPr marL="0" indent="0" algn="r">
              <a:buNone/>
            </a:pPr>
            <a:r>
              <a:rPr lang="ru-RU" sz="2400" b="1" dirty="0">
                <a:solidFill>
                  <a:schemeClr val="accent2">
                    <a:lumMod val="75000"/>
                  </a:schemeClr>
                </a:solidFill>
                <a:latin typeface="Times New Roman" panose="02020603050405020304" pitchFamily="18" charset="0"/>
                <a:cs typeface="Times New Roman" panose="02020603050405020304" pitchFamily="18" charset="0"/>
              </a:rPr>
              <a:t>В. Кузен</a:t>
            </a:r>
            <a:endParaRPr lang="uk-UA" sz="2400" b="1" dirty="0">
              <a:solidFill>
                <a:schemeClr val="accent2">
                  <a:lumMod val="75000"/>
                </a:schemeClr>
              </a:solidFill>
              <a:latin typeface="Times New Roman" panose="02020603050405020304" pitchFamily="18" charset="0"/>
              <a:cs typeface="Times New Roman" panose="02020603050405020304" pitchFamily="18" charset="0"/>
            </a:endParaRPr>
          </a:p>
          <a:p>
            <a:pPr marL="0" indent="0" algn="r">
              <a:buNone/>
            </a:pPr>
            <a:endParaRPr lang="uk-UA" sz="2400" b="1" dirty="0">
              <a:solidFill>
                <a:schemeClr val="accent2">
                  <a:lumMod val="75000"/>
                </a:schemeClr>
              </a:solidFill>
              <a:latin typeface="Times New Roman" panose="02020603050405020304" pitchFamily="18" charset="0"/>
              <a:cs typeface="Times New Roman" panose="02020603050405020304" pitchFamily="18" charset="0"/>
            </a:endParaRPr>
          </a:p>
          <a:p>
            <a:pPr marL="0" indent="0" algn="ctr">
              <a:buNone/>
            </a:pPr>
            <a:r>
              <a:rPr lang="uk-UA" sz="2400" dirty="0">
                <a:solidFill>
                  <a:schemeClr val="accent2">
                    <a:lumMod val="75000"/>
                  </a:schemeClr>
                </a:solidFill>
                <a:latin typeface="Times New Roman" panose="02020603050405020304" pitchFamily="18" charset="0"/>
                <a:cs typeface="Times New Roman" panose="02020603050405020304" pitchFamily="18" charset="0"/>
              </a:rPr>
              <a:t>«Милістю Божою в нашій країні ми маємо три дорогоцінні блага: свободу слова, свободу совісті та розсудливість: ніколи не користувався ні тим, ні іншим» </a:t>
            </a:r>
          </a:p>
          <a:p>
            <a:pPr marL="0" indent="0" algn="r">
              <a:buNone/>
            </a:pPr>
            <a:r>
              <a:rPr lang="uk-UA" sz="2400" b="1" dirty="0">
                <a:solidFill>
                  <a:schemeClr val="accent2">
                    <a:lumMod val="75000"/>
                  </a:schemeClr>
                </a:solidFill>
                <a:latin typeface="Times New Roman" panose="02020603050405020304" pitchFamily="18" charset="0"/>
                <a:cs typeface="Times New Roman" panose="02020603050405020304" pitchFamily="18" charset="0"/>
              </a:rPr>
              <a:t>Марк Твен</a:t>
            </a:r>
          </a:p>
          <a:p>
            <a:pPr marL="0" indent="0" algn="ctr">
              <a:buNone/>
            </a:pPr>
            <a:endParaRPr lang="uk-UA" sz="2400"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612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скругленные углы 3">
            <a:hlinkClick r:id="rId2" action="ppaction://hlinksldjump"/>
            <a:extLst>
              <a:ext uri="{FF2B5EF4-FFF2-40B4-BE49-F238E27FC236}">
                <a16:creationId xmlns:a16="http://schemas.microsoft.com/office/drawing/2014/main" id="{3ADEB6B2-19FF-47DF-BC01-82B32F8087E3}"/>
              </a:ext>
            </a:extLst>
          </p:cNvPr>
          <p:cNvSpPr/>
          <p:nvPr/>
        </p:nvSpPr>
        <p:spPr>
          <a:xfrm>
            <a:off x="1619672" y="1484784"/>
            <a:ext cx="1800200" cy="136815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600" b="1" dirty="0">
                <a:latin typeface="Century Gothic" panose="020B0502020202020204" pitchFamily="34" charset="0"/>
              </a:rPr>
              <a:t>Кейс №1</a:t>
            </a:r>
            <a:endParaRPr lang="ru-UA" sz="3600" b="1" dirty="0">
              <a:latin typeface="Century Gothic" panose="020B0502020202020204" pitchFamily="34" charset="0"/>
            </a:endParaRPr>
          </a:p>
        </p:txBody>
      </p:sp>
      <p:sp>
        <p:nvSpPr>
          <p:cNvPr id="5" name="Прямоугольник: скругленные углы 4">
            <a:hlinkClick r:id="rId3" action="ppaction://hlinksldjump"/>
            <a:extLst>
              <a:ext uri="{FF2B5EF4-FFF2-40B4-BE49-F238E27FC236}">
                <a16:creationId xmlns:a16="http://schemas.microsoft.com/office/drawing/2014/main" id="{EDDDC4BA-D941-4594-BB18-317AF200C4BB}"/>
              </a:ext>
            </a:extLst>
          </p:cNvPr>
          <p:cNvSpPr/>
          <p:nvPr/>
        </p:nvSpPr>
        <p:spPr>
          <a:xfrm>
            <a:off x="3779912" y="1484784"/>
            <a:ext cx="1800200" cy="136815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600" b="1" dirty="0">
                <a:latin typeface="Century Gothic" panose="020B0502020202020204" pitchFamily="34" charset="0"/>
              </a:rPr>
              <a:t>Кейс №2</a:t>
            </a:r>
            <a:endParaRPr lang="ru-UA" sz="3600" b="1" dirty="0">
              <a:latin typeface="Century Gothic" panose="020B0502020202020204" pitchFamily="34" charset="0"/>
            </a:endParaRPr>
          </a:p>
        </p:txBody>
      </p:sp>
      <p:sp>
        <p:nvSpPr>
          <p:cNvPr id="6" name="Прямоугольник: скругленные углы 5">
            <a:hlinkClick r:id="rId4" action="ppaction://hlinksldjump"/>
            <a:extLst>
              <a:ext uri="{FF2B5EF4-FFF2-40B4-BE49-F238E27FC236}">
                <a16:creationId xmlns:a16="http://schemas.microsoft.com/office/drawing/2014/main" id="{7FEBF90E-76C8-42D3-85B0-77B862CFB0E6}"/>
              </a:ext>
            </a:extLst>
          </p:cNvPr>
          <p:cNvSpPr/>
          <p:nvPr/>
        </p:nvSpPr>
        <p:spPr>
          <a:xfrm>
            <a:off x="5940152" y="1484784"/>
            <a:ext cx="1800200" cy="136815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600" b="1" dirty="0">
                <a:latin typeface="Century Gothic" panose="020B0502020202020204" pitchFamily="34" charset="0"/>
              </a:rPr>
              <a:t>Кейс №3</a:t>
            </a:r>
            <a:endParaRPr lang="ru-UA" sz="3600" b="1" dirty="0">
              <a:latin typeface="Century Gothic" panose="020B0502020202020204" pitchFamily="34" charset="0"/>
            </a:endParaRPr>
          </a:p>
        </p:txBody>
      </p:sp>
      <p:sp>
        <p:nvSpPr>
          <p:cNvPr id="7" name="Прямоугольник: скругленные углы 6">
            <a:hlinkClick r:id="rId5" action="ppaction://hlinksldjump"/>
            <a:extLst>
              <a:ext uri="{FF2B5EF4-FFF2-40B4-BE49-F238E27FC236}">
                <a16:creationId xmlns:a16="http://schemas.microsoft.com/office/drawing/2014/main" id="{F18DE969-C38A-4A61-A505-043D02291D5B}"/>
              </a:ext>
            </a:extLst>
          </p:cNvPr>
          <p:cNvSpPr/>
          <p:nvPr/>
        </p:nvSpPr>
        <p:spPr>
          <a:xfrm>
            <a:off x="1619672" y="3429000"/>
            <a:ext cx="1800200" cy="1368152"/>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600" b="1" dirty="0">
                <a:latin typeface="Century Gothic" panose="020B0502020202020204" pitchFamily="34" charset="0"/>
              </a:rPr>
              <a:t>Кейс №4</a:t>
            </a:r>
            <a:endParaRPr lang="ru-UA" sz="3600" b="1" dirty="0">
              <a:latin typeface="Century Gothic" panose="020B0502020202020204" pitchFamily="34" charset="0"/>
            </a:endParaRPr>
          </a:p>
        </p:txBody>
      </p:sp>
      <p:sp>
        <p:nvSpPr>
          <p:cNvPr id="8" name="Прямоугольник: скругленные углы 7">
            <a:hlinkClick r:id="rId6" action="ppaction://hlinksldjump"/>
            <a:extLst>
              <a:ext uri="{FF2B5EF4-FFF2-40B4-BE49-F238E27FC236}">
                <a16:creationId xmlns:a16="http://schemas.microsoft.com/office/drawing/2014/main" id="{2FB6D289-1484-4AD1-8A78-CE66D7781036}"/>
              </a:ext>
            </a:extLst>
          </p:cNvPr>
          <p:cNvSpPr/>
          <p:nvPr/>
        </p:nvSpPr>
        <p:spPr>
          <a:xfrm>
            <a:off x="3785542" y="3429000"/>
            <a:ext cx="1800200" cy="1368152"/>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600" b="1" dirty="0">
                <a:latin typeface="Century Gothic" panose="020B0502020202020204" pitchFamily="34" charset="0"/>
              </a:rPr>
              <a:t>Кейс №5</a:t>
            </a:r>
            <a:endParaRPr lang="ru-UA" sz="3600" b="1" dirty="0">
              <a:latin typeface="Century Gothic" panose="020B0502020202020204" pitchFamily="34" charset="0"/>
            </a:endParaRPr>
          </a:p>
        </p:txBody>
      </p:sp>
      <p:sp>
        <p:nvSpPr>
          <p:cNvPr id="9" name="Прямоугольник: скругленные углы 8">
            <a:hlinkClick r:id="rId7" action="ppaction://hlinksldjump"/>
            <a:extLst>
              <a:ext uri="{FF2B5EF4-FFF2-40B4-BE49-F238E27FC236}">
                <a16:creationId xmlns:a16="http://schemas.microsoft.com/office/drawing/2014/main" id="{4F4A5739-6CA4-46B3-9E4D-C431A745B524}"/>
              </a:ext>
            </a:extLst>
          </p:cNvPr>
          <p:cNvSpPr/>
          <p:nvPr/>
        </p:nvSpPr>
        <p:spPr>
          <a:xfrm>
            <a:off x="5952052" y="3429000"/>
            <a:ext cx="1800200" cy="136815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600" b="1" dirty="0">
                <a:latin typeface="Century Gothic" panose="020B0502020202020204" pitchFamily="34" charset="0"/>
              </a:rPr>
              <a:t>Кейс №6</a:t>
            </a:r>
            <a:endParaRPr lang="ru-UA" sz="3600" b="1" dirty="0">
              <a:latin typeface="Century Gothic" panose="020B0502020202020204" pitchFamily="34" charset="0"/>
            </a:endParaRPr>
          </a:p>
        </p:txBody>
      </p:sp>
    </p:spTree>
    <p:extLst>
      <p:ext uri="{BB962C8B-B14F-4D97-AF65-F5344CB8AC3E}">
        <p14:creationId xmlns:p14="http://schemas.microsoft.com/office/powerpoint/2010/main" val="1027104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9E5041-36CF-4D0D-8790-5D0E7DDE4C7B}"/>
              </a:ext>
            </a:extLst>
          </p:cNvPr>
          <p:cNvSpPr>
            <a:spLocks noGrp="1"/>
          </p:cNvSpPr>
          <p:nvPr>
            <p:ph type="title"/>
          </p:nvPr>
        </p:nvSpPr>
        <p:spPr>
          <a:xfrm>
            <a:off x="2267744" y="111795"/>
            <a:ext cx="8229600" cy="796925"/>
          </a:xfrm>
        </p:spPr>
        <p:txBody>
          <a:bodyPr>
            <a:normAutofit/>
          </a:bodyPr>
          <a:lstStyle/>
          <a:p>
            <a:r>
              <a:rPr kumimoji="0" lang="uk-UA" altLang="ru-UA"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Кейс №1. Про чужий щоденник.</a:t>
            </a:r>
            <a:endParaRPr lang="ru-UA" sz="2400" dirty="0"/>
          </a:p>
        </p:txBody>
      </p:sp>
      <p:sp>
        <p:nvSpPr>
          <p:cNvPr id="3" name="Объект 2">
            <a:extLst>
              <a:ext uri="{FF2B5EF4-FFF2-40B4-BE49-F238E27FC236}">
                <a16:creationId xmlns:a16="http://schemas.microsoft.com/office/drawing/2014/main" id="{7905ACF9-6555-42F0-9F08-A33EA53F2894}"/>
              </a:ext>
            </a:extLst>
          </p:cNvPr>
          <p:cNvSpPr>
            <a:spLocks noGrp="1"/>
          </p:cNvSpPr>
          <p:nvPr>
            <p:ph idx="1"/>
          </p:nvPr>
        </p:nvSpPr>
        <p:spPr>
          <a:xfrm>
            <a:off x="179512" y="908720"/>
            <a:ext cx="8712968" cy="4525963"/>
          </a:xfrm>
        </p:spPr>
        <p: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Із першого вересня у нашому класі навчається Христина. Вона прилетіла з міста Вільнюс. Тиха, набожна, із замріяними великими очима. Від нас відрізняється ще й тим, що веде щоденник. У ньому записує якісь важливі вислови, події, побажання і ще щось. Інколи на наше прохання вона читала свої записи. Мені особливо припали до душі звернення до Бога. Ось деякі з них, що вразили мене своєю безпосередністю: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ru-UA"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Квіти Твої кращі, аніж Твої люди;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ru-UA"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Якось була на цвинтарі. Мене вразив один пам</a:t>
            </a:r>
            <a:r>
              <a:rPr kumimoji="0" lang="uk-UA" altLang="ru-UA"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ятник. Великий чорний камінь. На ньому одне-єдине слово </a:t>
            </a:r>
            <a:r>
              <a:rPr kumimoji="0" lang="uk-UA" altLang="ru-UA"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МАМА. І більше нічого</a:t>
            </a:r>
            <a:r>
              <a:rPr kumimoji="0" lang="uk-UA" altLang="ru-UA"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ru-UA"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Відкрию Тобі таємницю: коли я бачу </a:t>
            </a:r>
            <a:r>
              <a:rPr kumimoji="0" lang="uk-UA" altLang="ru-UA"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самітню</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жінку, мені буває за Тебе соромно.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ru-UA"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Хоча б на Новий рік відпусти, будь ласка, до мене бабусю</a:t>
            </a:r>
            <a:r>
              <a:rPr kumimoji="0" lang="uk-UA" altLang="ru-UA"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На </a:t>
            </a:r>
            <a:r>
              <a:rPr kumimoji="0" lang="uk-UA" altLang="ru-UA"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уроці</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етики вчительці здалося, що Христина займається сторонніми справами. Підійшла до її парти, схопила зошити. Серед них був і щоденник дівчинки. Учителька розгорнула його і почала читати. Христина заплакала, благала повернути щоденника. Педагог не відреагувала і навіть прочитала вголос деякі рядки. </a:t>
            </a:r>
            <a:endParaRPr kumimoji="0" lang="uk-UA" altLang="ru-UA"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ru-UA"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Дайте правову оцінку діям учасників конфлікту. </a:t>
            </a:r>
            <a:endParaRPr kumimoji="0" lang="uk-UA" altLang="ru-UA"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ru-UA"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Чи можна читати чужі щоденники? </a:t>
            </a:r>
            <a:endParaRPr kumimoji="0" lang="uk-UA" altLang="ru-UA"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ru-UA"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Як ви вважаєте, чи завдали душевних страждань школярці дії вчительки?</a:t>
            </a:r>
            <a:endParaRPr kumimoji="0" lang="uk-UA" altLang="ru-UA"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UA"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Як</a:t>
            </a:r>
            <a:r>
              <a:rPr kumimoji="0" lang="uk-UA" altLang="ru-UA"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і </a:t>
            </a:r>
            <a:r>
              <a:rPr kumimoji="0" lang="ru-RU" altLang="ru-UA" sz="16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конституційні</a:t>
            </a:r>
            <a:r>
              <a:rPr kumimoji="0" lang="ru-RU" altLang="ru-UA"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права </a:t>
            </a:r>
            <a:r>
              <a:rPr kumimoji="0" lang="ru-RU" altLang="ru-UA" sz="16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Христини</a:t>
            </a:r>
            <a:r>
              <a:rPr kumimoji="0" lang="ru-RU" altLang="ru-UA"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ru-RU" altLang="ru-UA" sz="16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було</a:t>
            </a:r>
            <a:r>
              <a:rPr kumimoji="0" lang="ru-RU" altLang="ru-UA"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порушено? </a:t>
            </a:r>
            <a:endParaRPr lang="ru-UA" sz="1600" dirty="0"/>
          </a:p>
        </p:txBody>
      </p:sp>
      <p:sp>
        <p:nvSpPr>
          <p:cNvPr id="4" name="Rectangle 2">
            <a:extLst>
              <a:ext uri="{FF2B5EF4-FFF2-40B4-BE49-F238E27FC236}">
                <a16:creationId xmlns:a16="http://schemas.microsoft.com/office/drawing/2014/main" id="{1169D487-9FF5-484C-B667-32F998DF1031}"/>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UA"/>
          </a:p>
        </p:txBody>
      </p:sp>
      <p:pic>
        <p:nvPicPr>
          <p:cNvPr id="2049" name="Рисунок 2">
            <a:extLst>
              <a:ext uri="{FF2B5EF4-FFF2-40B4-BE49-F238E27FC236}">
                <a16:creationId xmlns:a16="http://schemas.microsoft.com/office/drawing/2014/main" id="{F332B850-A473-4476-BAB2-5C10D43CA35B}"/>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3326"/>
          <a:stretch>
            <a:fillRect/>
          </a:stretch>
        </p:blipFill>
        <p:spPr bwMode="auto">
          <a:xfrm>
            <a:off x="7034148" y="4149080"/>
            <a:ext cx="1897565" cy="2328491"/>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скругленные углы 5">
            <a:hlinkClick r:id="rId3" action="ppaction://hlinksldjump"/>
            <a:extLst>
              <a:ext uri="{FF2B5EF4-FFF2-40B4-BE49-F238E27FC236}">
                <a16:creationId xmlns:a16="http://schemas.microsoft.com/office/drawing/2014/main" id="{785ED67D-97C4-4DF6-98F1-9AF71F9F0310}"/>
              </a:ext>
            </a:extLst>
          </p:cNvPr>
          <p:cNvSpPr/>
          <p:nvPr/>
        </p:nvSpPr>
        <p:spPr>
          <a:xfrm>
            <a:off x="3527884" y="5895243"/>
            <a:ext cx="2088232" cy="444164"/>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latin typeface="Century Gothic" panose="020B0502020202020204" pitchFamily="34" charset="0"/>
              </a:rPr>
              <a:t>До кейс</a:t>
            </a:r>
            <a:r>
              <a:rPr lang="uk-UA" sz="2800" b="1" dirty="0" err="1">
                <a:latin typeface="Century Gothic" panose="020B0502020202020204" pitchFamily="34" charset="0"/>
              </a:rPr>
              <a:t>ів</a:t>
            </a:r>
            <a:endParaRPr lang="ru-UA" sz="2800" b="1" dirty="0">
              <a:latin typeface="Century Gothic" panose="020B0502020202020204" pitchFamily="34" charset="0"/>
            </a:endParaRPr>
          </a:p>
        </p:txBody>
      </p:sp>
    </p:spTree>
    <p:extLst>
      <p:ext uri="{BB962C8B-B14F-4D97-AF65-F5344CB8AC3E}">
        <p14:creationId xmlns:p14="http://schemas.microsoft.com/office/powerpoint/2010/main" val="200677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6A0975-4E8B-4ECE-B151-F0970F198070}"/>
              </a:ext>
            </a:extLst>
          </p:cNvPr>
          <p:cNvSpPr>
            <a:spLocks noGrp="1"/>
          </p:cNvSpPr>
          <p:nvPr>
            <p:ph type="title"/>
          </p:nvPr>
        </p:nvSpPr>
        <p:spPr>
          <a:xfrm>
            <a:off x="1763688" y="111795"/>
            <a:ext cx="8229600" cy="796925"/>
          </a:xfrm>
        </p:spPr>
        <p:txBody>
          <a:bodyPr>
            <a:normAutofit/>
          </a:bodyPr>
          <a:lstStyle/>
          <a:p>
            <a:r>
              <a:rPr kumimoji="0" lang="uk-UA" altLang="ru-UA"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Кейс №2. Про неприємності з ранцем.</a:t>
            </a:r>
            <a:endParaRPr lang="ru-UA" sz="2400" dirty="0"/>
          </a:p>
        </p:txBody>
      </p:sp>
      <p:sp>
        <p:nvSpPr>
          <p:cNvPr id="3" name="Объект 2">
            <a:extLst>
              <a:ext uri="{FF2B5EF4-FFF2-40B4-BE49-F238E27FC236}">
                <a16:creationId xmlns:a16="http://schemas.microsoft.com/office/drawing/2014/main" id="{76BD6235-0963-45E6-8E4F-FCC67D5DC835}"/>
              </a:ext>
            </a:extLst>
          </p:cNvPr>
          <p:cNvSpPr>
            <a:spLocks noGrp="1"/>
          </p:cNvSpPr>
          <p:nvPr>
            <p:ph idx="1"/>
          </p:nvPr>
        </p:nvSpPr>
        <p:spPr>
          <a:xfrm>
            <a:off x="251520" y="980728"/>
            <a:ext cx="8640960" cy="4525963"/>
          </a:xfrm>
        </p:spPr>
        <p: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Цілісінький тиждень я мовчав, бо не хотів псувати батькові настрій. Сьогодні ж не втримався і все-все розповів. Директор школи та його заступник проводили в понеділок якийсь рейд </a:t>
            </a:r>
            <a:r>
              <a:rPr kumimoji="0" lang="uk-UA" altLang="ru-UA"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так вони назвали перевірку вмісту наших ранців. Моя однокласниця Соломія, батько якої правозахисник, відмовилася надати ранця для перевірки, говорячи, що ранець </a:t>
            </a:r>
            <a:r>
              <a:rPr kumimoji="0" lang="uk-UA" altLang="ru-UA"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її приватна власність, зброї і наркотиків там немає, а заступник директора не наділена повноваженнями щодо огляду речей школярки. Заступник розгнівалася: </a:t>
            </a:r>
            <a:r>
              <a:rPr kumimoji="0" lang="uk-UA" altLang="ru-UA"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Як ти смієш вказувати мені, що робити!</a:t>
            </a:r>
            <a:r>
              <a:rPr kumimoji="0" lang="uk-UA" altLang="ru-UA"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З цими словами вирвала у дівчинки ранець. Звичайно, нічого забороненого там не було</a:t>
            </a:r>
            <a:r>
              <a:rPr kumimoji="0" lang="uk-UA" altLang="ru-UA"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Соломія гірко плакала, отримавши урок закріплення знань про захист своїх прав. На другий день до школи прийшов батько Соломії і поставив перед директором вимогу звільнити заступника. У противному разі він залишає за собою право позиватися до суду. </a:t>
            </a:r>
            <a:endParaRPr kumimoji="0" lang="uk-UA" altLang="ru-UA"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ru-UA"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Які судові перспективи має ця справа? </a:t>
            </a:r>
            <a:endParaRPr kumimoji="0" lang="uk-UA" altLang="ru-UA"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ru-UA"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Яку зі сторін конфлікту ви підтримуєте? Свою позицію обґрунтуйте. </a:t>
            </a:r>
            <a:endParaRPr kumimoji="0" lang="uk-UA" altLang="ru-UA"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ru-UA"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Чи траплялися у вашому шкільному житті подібні історії? </a:t>
            </a:r>
            <a:endParaRPr kumimoji="0" lang="uk-UA" altLang="ru-UA"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ru-UA"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Як вони закінчувалися? </a:t>
            </a:r>
            <a:endParaRPr kumimoji="0" lang="uk-UA" altLang="ru-UA"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ru-UA"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Чи захищали ви права інших дітей?</a:t>
            </a:r>
            <a:endParaRPr kumimoji="0" lang="uk-UA" altLang="ru-UA"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ru-UA"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Які конституційні права Соломії було порушено?</a:t>
            </a:r>
            <a:endParaRPr kumimoji="0" lang="uk-UA" altLang="ru-UA" sz="1600" b="0" i="0" u="none" strike="noStrike" cap="none" normalizeH="0" baseline="0" dirty="0">
              <a:ln>
                <a:noFill/>
              </a:ln>
              <a:solidFill>
                <a:schemeClr val="tx1"/>
              </a:solidFill>
              <a:effectLst/>
              <a:latin typeface="Arial" panose="020B0604020202020204" pitchFamily="34" charset="0"/>
            </a:endParaRPr>
          </a:p>
          <a:p>
            <a:endParaRPr lang="ru-UA" sz="1600" dirty="0"/>
          </a:p>
        </p:txBody>
      </p:sp>
      <p:sp>
        <p:nvSpPr>
          <p:cNvPr id="4" name="Rectangle 2">
            <a:extLst>
              <a:ext uri="{FF2B5EF4-FFF2-40B4-BE49-F238E27FC236}">
                <a16:creationId xmlns:a16="http://schemas.microsoft.com/office/drawing/2014/main" id="{F19C1237-2C4E-4244-8810-8AFC1147280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UA"/>
          </a:p>
        </p:txBody>
      </p:sp>
      <p:pic>
        <p:nvPicPr>
          <p:cNvPr id="3073" name="Рисунок 1">
            <a:extLst>
              <a:ext uri="{FF2B5EF4-FFF2-40B4-BE49-F238E27FC236}">
                <a16:creationId xmlns:a16="http://schemas.microsoft.com/office/drawing/2014/main" id="{5911E4D8-9EDF-4394-9C55-FC8299BE3627}"/>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78407" y="4509120"/>
            <a:ext cx="2408393" cy="1801688"/>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скругленные углы 5">
            <a:hlinkClick r:id="rId3" action="ppaction://hlinksldjump"/>
            <a:extLst>
              <a:ext uri="{FF2B5EF4-FFF2-40B4-BE49-F238E27FC236}">
                <a16:creationId xmlns:a16="http://schemas.microsoft.com/office/drawing/2014/main" id="{99B2663F-7846-4149-B067-1907B3D5E7D2}"/>
              </a:ext>
            </a:extLst>
          </p:cNvPr>
          <p:cNvSpPr/>
          <p:nvPr/>
        </p:nvSpPr>
        <p:spPr>
          <a:xfrm>
            <a:off x="3527884" y="5895243"/>
            <a:ext cx="2088232" cy="444164"/>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latin typeface="Century Gothic" panose="020B0502020202020204" pitchFamily="34" charset="0"/>
              </a:rPr>
              <a:t>До кейс</a:t>
            </a:r>
            <a:r>
              <a:rPr lang="uk-UA" sz="2800" b="1" dirty="0" err="1">
                <a:latin typeface="Century Gothic" panose="020B0502020202020204" pitchFamily="34" charset="0"/>
              </a:rPr>
              <a:t>ів</a:t>
            </a:r>
            <a:endParaRPr lang="ru-UA" sz="2800" b="1" dirty="0">
              <a:latin typeface="Century Gothic" panose="020B0502020202020204" pitchFamily="34" charset="0"/>
            </a:endParaRPr>
          </a:p>
        </p:txBody>
      </p:sp>
    </p:spTree>
    <p:extLst>
      <p:ext uri="{BB962C8B-B14F-4D97-AF65-F5344CB8AC3E}">
        <p14:creationId xmlns:p14="http://schemas.microsoft.com/office/powerpoint/2010/main" val="42069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6A0975-4E8B-4ECE-B151-F0970F198070}"/>
              </a:ext>
            </a:extLst>
          </p:cNvPr>
          <p:cNvSpPr>
            <a:spLocks noGrp="1"/>
          </p:cNvSpPr>
          <p:nvPr>
            <p:ph type="title"/>
          </p:nvPr>
        </p:nvSpPr>
        <p:spPr>
          <a:xfrm>
            <a:off x="2483768" y="111795"/>
            <a:ext cx="8229600" cy="796925"/>
          </a:xfrm>
        </p:spPr>
        <p:txBody>
          <a:bodyPr>
            <a:normAutofit/>
          </a:bodyPr>
          <a:lstStyle/>
          <a:p>
            <a:r>
              <a:rPr kumimoji="0" lang="uk-UA" altLang="ru-UA"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Кейс №3. Про війну і мир.</a:t>
            </a:r>
            <a:endParaRPr lang="ru-UA" sz="2400" dirty="0"/>
          </a:p>
        </p:txBody>
      </p:sp>
      <p:sp>
        <p:nvSpPr>
          <p:cNvPr id="3" name="Объект 2">
            <a:extLst>
              <a:ext uri="{FF2B5EF4-FFF2-40B4-BE49-F238E27FC236}">
                <a16:creationId xmlns:a16="http://schemas.microsoft.com/office/drawing/2014/main" id="{76BD6235-0963-45E6-8E4F-FCC67D5DC835}"/>
              </a:ext>
            </a:extLst>
          </p:cNvPr>
          <p:cNvSpPr>
            <a:spLocks noGrp="1"/>
          </p:cNvSpPr>
          <p:nvPr>
            <p:ph idx="1"/>
          </p:nvPr>
        </p:nvSpPr>
        <p:spPr>
          <a:xfrm>
            <a:off x="251520" y="980728"/>
            <a:ext cx="8640960" cy="4525963"/>
          </a:xfrm>
        </p:spPr>
        <p: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У нашій сім</a:t>
            </a:r>
            <a:r>
              <a:rPr kumimoji="0" lang="uk-UA" altLang="ru-UA"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ї переполох. Міліція затримала мого старшого брата Степана Сову. А все через його переконання: він у нас послідовний пацифіст. Слова я такого раніше не знав. Та брат пояснив, що він проти війни як способу розв</a:t>
            </a:r>
            <a:r>
              <a:rPr kumimoji="0" lang="uk-UA" altLang="ru-UA"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язання конфліктів. У нього в кімнаті висить гасло </a:t>
            </a:r>
            <a:r>
              <a:rPr kumimoji="0" lang="uk-UA" altLang="ru-UA"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Вони оголосять війну, а ми не прийдемо</a:t>
            </a:r>
            <a:r>
              <a:rPr kumimoji="0" lang="uk-UA" altLang="ru-UA"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Можливо, це наслідок того, що наш тато воював у Афганістані. Так ось Степан розклеював листівки біля військкомату та військової частини. У них були заклики не служити в армії. Незабаром відбудеться суд. Брат стверджує, що він має право на свободу думки і слова, на вільне вираження своїх поглядів і переконань, бо це є фундаментом демократії. А слідчий сказав батькові, що брат порушив норму Конституції, де окрім прав встановлено й низку обов</a:t>
            </a:r>
            <a:r>
              <a:rPr kumimoji="0" lang="uk-UA" altLang="ru-UA"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язків, а саме: захист Вітчизни</a:t>
            </a:r>
            <a:r>
              <a:rPr kumimoji="0" lang="uk-UA" altLang="ru-UA"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є обов</a:t>
            </a:r>
            <a:r>
              <a:rPr kumimoji="0" lang="uk-UA" altLang="ru-UA"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язком громадян України (ст. 65 Конституції). </a:t>
            </a:r>
            <a:endParaRPr kumimoji="0" lang="uk-UA" altLang="ru-UA" sz="7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ru-UA"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Яке рішення постановить суд? Обґрунтуйте свою думку. </a:t>
            </a:r>
            <a:endParaRPr kumimoji="0" lang="uk-UA" altLang="ru-UA" sz="7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ru-UA"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Як правильно діяти, якщо світоглядні та релігійні переконання не дозволяють вам брати в руки зброю?</a:t>
            </a:r>
            <a:endParaRPr kumimoji="0" lang="uk-UA" altLang="ru-UA" sz="20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F19C1237-2C4E-4244-8810-8AFC1147280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UA"/>
          </a:p>
        </p:txBody>
      </p:sp>
      <p:sp>
        <p:nvSpPr>
          <p:cNvPr id="5" name="Rectangle 2">
            <a:extLst>
              <a:ext uri="{FF2B5EF4-FFF2-40B4-BE49-F238E27FC236}">
                <a16:creationId xmlns:a16="http://schemas.microsoft.com/office/drawing/2014/main" id="{C25EC8DB-5140-43B4-B697-9599C422462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UA"/>
          </a:p>
        </p:txBody>
      </p:sp>
      <p:pic>
        <p:nvPicPr>
          <p:cNvPr id="4097" name="Рисунок 3">
            <a:extLst>
              <a:ext uri="{FF2B5EF4-FFF2-40B4-BE49-F238E27FC236}">
                <a16:creationId xmlns:a16="http://schemas.microsoft.com/office/drawing/2014/main" id="{00CF8BE3-F1DF-4A0D-8783-17DB72BCCFC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08005" y="4043362"/>
            <a:ext cx="2784475" cy="2357438"/>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скругленные углы 6">
            <a:hlinkClick r:id="rId3" action="ppaction://hlinksldjump"/>
            <a:extLst>
              <a:ext uri="{FF2B5EF4-FFF2-40B4-BE49-F238E27FC236}">
                <a16:creationId xmlns:a16="http://schemas.microsoft.com/office/drawing/2014/main" id="{C698F5C0-FE67-41F5-938E-F6F0EFB1DDCD}"/>
              </a:ext>
            </a:extLst>
          </p:cNvPr>
          <p:cNvSpPr/>
          <p:nvPr/>
        </p:nvSpPr>
        <p:spPr>
          <a:xfrm>
            <a:off x="3527884" y="5895243"/>
            <a:ext cx="2088232" cy="444164"/>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latin typeface="Century Gothic" panose="020B0502020202020204" pitchFamily="34" charset="0"/>
              </a:rPr>
              <a:t>До кейс</a:t>
            </a:r>
            <a:r>
              <a:rPr lang="uk-UA" sz="2800" b="1" dirty="0" err="1">
                <a:latin typeface="Century Gothic" panose="020B0502020202020204" pitchFamily="34" charset="0"/>
              </a:rPr>
              <a:t>ів</a:t>
            </a:r>
            <a:endParaRPr lang="ru-UA" sz="2800" b="1" dirty="0">
              <a:latin typeface="Century Gothic" panose="020B0502020202020204" pitchFamily="34" charset="0"/>
            </a:endParaRPr>
          </a:p>
        </p:txBody>
      </p:sp>
    </p:spTree>
    <p:extLst>
      <p:ext uri="{BB962C8B-B14F-4D97-AF65-F5344CB8AC3E}">
        <p14:creationId xmlns:p14="http://schemas.microsoft.com/office/powerpoint/2010/main" val="309444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6856DD-7AE9-4E33-AC07-07DBC017E83D}"/>
              </a:ext>
            </a:extLst>
          </p:cNvPr>
          <p:cNvSpPr>
            <a:spLocks noGrp="1"/>
          </p:cNvSpPr>
          <p:nvPr>
            <p:ph type="title"/>
          </p:nvPr>
        </p:nvSpPr>
        <p:spPr>
          <a:xfrm>
            <a:off x="1547664" y="58737"/>
            <a:ext cx="8229600" cy="796925"/>
          </a:xfrm>
        </p:spPr>
        <p:txBody>
          <a:bodyPr>
            <a:normAutofit/>
          </a:bodyPr>
          <a:lstStyle/>
          <a:p>
            <a:r>
              <a:rPr kumimoji="0" lang="uk-UA" altLang="ru-UA"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Кейс №4. Про антирелігійну фізкультуру.</a:t>
            </a:r>
            <a:endParaRPr lang="ru-UA" sz="2400" dirty="0"/>
          </a:p>
        </p:txBody>
      </p:sp>
      <p:sp>
        <p:nvSpPr>
          <p:cNvPr id="3" name="Объект 2">
            <a:extLst>
              <a:ext uri="{FF2B5EF4-FFF2-40B4-BE49-F238E27FC236}">
                <a16:creationId xmlns:a16="http://schemas.microsoft.com/office/drawing/2014/main" id="{D0C9CA77-610E-44C4-B821-3BBB1FF2EE9D}"/>
              </a:ext>
            </a:extLst>
          </p:cNvPr>
          <p:cNvSpPr>
            <a:spLocks noGrp="1"/>
          </p:cNvSpPr>
          <p:nvPr>
            <p:ph idx="1"/>
          </p:nvPr>
        </p:nvSpPr>
        <p:spPr>
          <a:xfrm>
            <a:off x="179512" y="914399"/>
            <a:ext cx="8928992" cy="4525963"/>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До нашого класу з іншої школи прийшла новенька дівчина. Звати її </a:t>
            </a:r>
            <a:r>
              <a:rPr kumimoji="0" lang="uk-UA" altLang="ru-UA"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Зайра</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Вона прийшла на урок фізкультури, як зрештою й на інші </a:t>
            </a:r>
            <a:r>
              <a:rPr kumimoji="0" lang="uk-UA" altLang="ru-UA"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уроки</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у мусульманській хустинці (</a:t>
            </a:r>
            <a:r>
              <a:rPr kumimoji="0" lang="uk-UA" altLang="ru-UA"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хіджаб</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Учитель наказав зняти хустку, бо це є порушенням правил техніки безпеки. Дівчина категорично відмовилась, пояснюючи це тим, що вона мусульманка, сповідує іслам, а її релігія забороняє з</a:t>
            </a:r>
            <a:r>
              <a:rPr kumimoji="0" lang="uk-UA" altLang="ru-UA"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являтися в публічному місці з непокритою головою. Учитель відсторонив школярку від уроку. На перерві її викликала директорка, яка попередила </a:t>
            </a:r>
            <a:r>
              <a:rPr kumimoji="0" lang="uk-UA" altLang="ru-UA"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Зайру</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про неприпустимість показних дій релігійного характеру, а також зазначила, що, як директор, буде захищати світський характер освітнього простору</a:t>
            </a:r>
            <a:r>
              <a:rPr kumimoji="0" lang="uk-UA" altLang="ru-UA"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Вона говорила ще якісь незрозумілі для </a:t>
            </a:r>
            <a:r>
              <a:rPr kumimoji="0" lang="uk-UA" altLang="ru-UA"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Зайри</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слова. А вже наступного дня батьки дівчини забрали документи і погрожували звернутися до суду, стверджуючи, що кожен має право на свободу думки, совісті та релігії. </a:t>
            </a:r>
            <a:endParaRPr kumimoji="0" lang="uk-UA" altLang="ru-UA" sz="7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ru-UA"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Спробуйте передбачити, яке рішення ухвалить суд? </a:t>
            </a:r>
            <a:br>
              <a:rPr kumimoji="0" lang="uk-UA" altLang="ru-UA" sz="700" b="0" i="0" u="none" strike="noStrike" cap="none" normalizeH="0" baseline="0" dirty="0">
                <a:ln>
                  <a:noFill/>
                </a:ln>
                <a:solidFill>
                  <a:schemeClr val="tx1"/>
                </a:solidFill>
                <a:effectLst/>
              </a:rPr>
            </a:br>
            <a:r>
              <a:rPr kumimoji="0" lang="uk-UA" altLang="ru-UA"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Укладіть таблицю, в одній графі якої подайте якомога більше аргументів «за» позицію батьків дівчинки, а в іншій – «проти».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UA"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UA" sz="16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UA"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UA" sz="16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UA"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ru-UA"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Чи мають право віруючі відкрито й демонстративно в школі пропагувати свої погляди? </a:t>
            </a:r>
          </a:p>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ru-UA"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Чи є у вашій школі подібні проблеми і як їх вирішують?</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uk-UA" altLang="ru-UA" sz="700" b="0" i="0" u="none" strike="noStrike" cap="none" normalizeH="0" baseline="0" dirty="0">
              <a:ln>
                <a:noFill/>
              </a:ln>
              <a:solidFill>
                <a:schemeClr val="tx1"/>
              </a:solidFill>
              <a:effectLst/>
            </a:endParaRPr>
          </a:p>
        </p:txBody>
      </p:sp>
      <p:sp>
        <p:nvSpPr>
          <p:cNvPr id="6" name="Rectangle 5">
            <a:extLst>
              <a:ext uri="{FF2B5EF4-FFF2-40B4-BE49-F238E27FC236}">
                <a16:creationId xmlns:a16="http://schemas.microsoft.com/office/drawing/2014/main" id="{777A7794-B8BC-4B8C-9011-A4EFA271D538}"/>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UA"/>
          </a:p>
        </p:txBody>
      </p:sp>
      <p:pic>
        <p:nvPicPr>
          <p:cNvPr id="5124" name="Рисунок 4">
            <a:extLst>
              <a:ext uri="{FF2B5EF4-FFF2-40B4-BE49-F238E27FC236}">
                <a16:creationId xmlns:a16="http://schemas.microsoft.com/office/drawing/2014/main" id="{54C44BC6-D8B2-4539-83DE-DE674A0D87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221088"/>
            <a:ext cx="6645275" cy="962025"/>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скругленные углы 6">
            <a:hlinkClick r:id="rId3" action="ppaction://hlinksldjump"/>
            <a:extLst>
              <a:ext uri="{FF2B5EF4-FFF2-40B4-BE49-F238E27FC236}">
                <a16:creationId xmlns:a16="http://schemas.microsoft.com/office/drawing/2014/main" id="{4DD1D6E0-EDEB-46A9-8D9F-B385E47E26E7}"/>
              </a:ext>
            </a:extLst>
          </p:cNvPr>
          <p:cNvSpPr/>
          <p:nvPr/>
        </p:nvSpPr>
        <p:spPr>
          <a:xfrm>
            <a:off x="3527884" y="5895243"/>
            <a:ext cx="2088232" cy="444164"/>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latin typeface="Century Gothic" panose="020B0502020202020204" pitchFamily="34" charset="0"/>
              </a:rPr>
              <a:t>До кейс</a:t>
            </a:r>
            <a:r>
              <a:rPr lang="uk-UA" sz="2800" b="1" dirty="0" err="1">
                <a:latin typeface="Century Gothic" panose="020B0502020202020204" pitchFamily="34" charset="0"/>
              </a:rPr>
              <a:t>ів</a:t>
            </a:r>
            <a:endParaRPr lang="ru-UA" sz="2800" b="1" dirty="0">
              <a:latin typeface="Century Gothic" panose="020B0502020202020204" pitchFamily="34" charset="0"/>
            </a:endParaRPr>
          </a:p>
        </p:txBody>
      </p:sp>
    </p:spTree>
    <p:extLst>
      <p:ext uri="{BB962C8B-B14F-4D97-AF65-F5344CB8AC3E}">
        <p14:creationId xmlns:p14="http://schemas.microsoft.com/office/powerpoint/2010/main" val="110031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EF23E1-9CE6-47FB-8095-7CA8A5609FB2}"/>
              </a:ext>
            </a:extLst>
          </p:cNvPr>
          <p:cNvSpPr>
            <a:spLocks noGrp="1"/>
          </p:cNvSpPr>
          <p:nvPr>
            <p:ph type="title"/>
          </p:nvPr>
        </p:nvSpPr>
        <p:spPr>
          <a:xfrm>
            <a:off x="1969368" y="116632"/>
            <a:ext cx="8229600" cy="796925"/>
          </a:xfrm>
        </p:spPr>
        <p:txBody>
          <a:bodyPr>
            <a:normAutofit/>
          </a:bodyPr>
          <a:lstStyle/>
          <a:p>
            <a:r>
              <a:rPr kumimoji="0" lang="uk-UA" altLang="ru-UA"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Кейс №5. Про довгі тіні старих гріхів.</a:t>
            </a:r>
            <a:endParaRPr lang="ru-UA" sz="2400" dirty="0"/>
          </a:p>
        </p:txBody>
      </p:sp>
      <p:sp>
        <p:nvSpPr>
          <p:cNvPr id="3" name="Объект 2">
            <a:extLst>
              <a:ext uri="{FF2B5EF4-FFF2-40B4-BE49-F238E27FC236}">
                <a16:creationId xmlns:a16="http://schemas.microsoft.com/office/drawing/2014/main" id="{197CA275-3F93-41F0-BF03-44800CE87649}"/>
              </a:ext>
            </a:extLst>
          </p:cNvPr>
          <p:cNvSpPr>
            <a:spLocks noGrp="1"/>
          </p:cNvSpPr>
          <p:nvPr>
            <p:ph idx="1"/>
          </p:nvPr>
        </p:nvSpPr>
        <p:spPr>
          <a:xfrm>
            <a:off x="457200" y="980728"/>
            <a:ext cx="8229600" cy="4525963"/>
          </a:xfrm>
        </p:spPr>
        <p:txBody>
          <a:bodyPr/>
          <a:lstStyle/>
          <a:p>
            <a:pPr marL="0" indent="0" algn="just" eaLnBrk="0" hangingPunct="0">
              <a:spcBef>
                <a:spcPct val="0"/>
              </a:spcBef>
              <a:buNone/>
            </a:pP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Цю історію розповіла мені бабуся (вона таких знає мільйон і ще одну), а я розповідаю з її слів. Років тридцять тому </a:t>
            </a:r>
            <a:r>
              <a:rPr kumimoji="0" lang="uk-UA" altLang="ru-UA"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самітня</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жінка народила дитину. Час був для неї складний; через низку тяжких обставин мати відмовилася від дитини. У своїй відмові вказала: за жодних обставин не повідомляти дитині ім</a:t>
            </a:r>
            <a:r>
              <a:rPr kumimoji="0" lang="uk-UA" altLang="ru-UA"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я жінки, яка її народила. Дитину, а це була дівчинка, добрі люди удочерили. Коли дівчина стала дорослою, то звернулася до державного органу </a:t>
            </a:r>
            <a:r>
              <a:rPr kumimoji="0" lang="uk-UA" altLang="ru-UA"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РАЦСу</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з проханням надати їй інформацію про жінку, яка є її біологічною матір</a:t>
            </a:r>
            <a:r>
              <a:rPr kumimoji="0" lang="uk-UA" altLang="ru-UA"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ю. У державному органі відмовили, вказавши на волю громадянки. Крім того, порадили не турбувати ту жінку, у якої, можливо, є інша щаслива сім</a:t>
            </a:r>
            <a:r>
              <a:rPr kumimoji="0" lang="uk-UA" altLang="ru-UA"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я, та й нагадувати їй про жахливі помилки молодості не варто. Але дівчина вважала, що її право на інформацію порушено, і звернулася до суду з відповідною позовною заявою. </a:t>
            </a:r>
            <a:endParaRPr kumimoji="0" lang="uk-UA" altLang="ru-UA"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ru-UA"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Яке рішення ухвалить суд з огляду на дію принципу заборони втручання в особисте та сімейне життя? </a:t>
            </a:r>
            <a:endParaRPr kumimoji="0" lang="uk-UA" altLang="ru-UA"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uk-UA" altLang="ru-UA"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Аби твої батьки прийняли рішення про усиновлення, якою б була твоя думка? Свою позицію обґрунтуйте.</a:t>
            </a:r>
            <a:r>
              <a:rPr kumimoji="0" lang="uk-UA" altLang="ru-UA"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uk-UA" altLang="ru-UA" sz="1600" b="0" i="0" u="none" strike="noStrike" cap="none" normalizeH="0" baseline="0" dirty="0">
              <a:ln>
                <a:noFill/>
              </a:ln>
              <a:solidFill>
                <a:schemeClr val="tx1"/>
              </a:solidFill>
              <a:effectLst/>
              <a:latin typeface="Arial" panose="020B0604020202020204" pitchFamily="34" charset="0"/>
            </a:endParaRPr>
          </a:p>
          <a:p>
            <a:endParaRPr lang="ru-UA" sz="1600" dirty="0"/>
          </a:p>
        </p:txBody>
      </p:sp>
      <p:pic>
        <p:nvPicPr>
          <p:cNvPr id="6145" name="Рисунок 5">
            <a:extLst>
              <a:ext uri="{FF2B5EF4-FFF2-40B4-BE49-F238E27FC236}">
                <a16:creationId xmlns:a16="http://schemas.microsoft.com/office/drawing/2014/main" id="{7969FED6-26DE-4302-9DD0-57A4C93EDC36}"/>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00192" y="4293096"/>
            <a:ext cx="1944216" cy="1894422"/>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скругленные углы 4">
            <a:hlinkClick r:id="rId3" action="ppaction://hlinksldjump"/>
            <a:extLst>
              <a:ext uri="{FF2B5EF4-FFF2-40B4-BE49-F238E27FC236}">
                <a16:creationId xmlns:a16="http://schemas.microsoft.com/office/drawing/2014/main" id="{3D26A814-BB12-4BBB-A97B-43ABDF7C9EFB}"/>
              </a:ext>
            </a:extLst>
          </p:cNvPr>
          <p:cNvSpPr/>
          <p:nvPr/>
        </p:nvSpPr>
        <p:spPr>
          <a:xfrm>
            <a:off x="3527884" y="5895243"/>
            <a:ext cx="2088232" cy="444164"/>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latin typeface="Century Gothic" panose="020B0502020202020204" pitchFamily="34" charset="0"/>
              </a:rPr>
              <a:t>До кейс</a:t>
            </a:r>
            <a:r>
              <a:rPr lang="uk-UA" sz="2800" b="1" dirty="0" err="1">
                <a:latin typeface="Century Gothic" panose="020B0502020202020204" pitchFamily="34" charset="0"/>
              </a:rPr>
              <a:t>ів</a:t>
            </a:r>
            <a:endParaRPr lang="ru-UA" sz="2800" b="1" dirty="0">
              <a:latin typeface="Century Gothic" panose="020B0502020202020204" pitchFamily="34" charset="0"/>
            </a:endParaRPr>
          </a:p>
        </p:txBody>
      </p:sp>
    </p:spTree>
    <p:extLst>
      <p:ext uri="{BB962C8B-B14F-4D97-AF65-F5344CB8AC3E}">
        <p14:creationId xmlns:p14="http://schemas.microsoft.com/office/powerpoint/2010/main" val="391333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A08F09-DB73-4EC6-994A-E5921F417471}"/>
              </a:ext>
            </a:extLst>
          </p:cNvPr>
          <p:cNvSpPr>
            <a:spLocks noGrp="1"/>
          </p:cNvSpPr>
          <p:nvPr>
            <p:ph type="title"/>
          </p:nvPr>
        </p:nvSpPr>
        <p:spPr>
          <a:xfrm>
            <a:off x="2627784" y="183803"/>
            <a:ext cx="8229600" cy="796925"/>
          </a:xfrm>
        </p:spPr>
        <p:txBody>
          <a:bodyPr>
            <a:normAutofit/>
          </a:bodyPr>
          <a:lstStyle/>
          <a:p>
            <a:r>
              <a:rPr lang="uk-UA"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Кейс №6. Про свободу слова.</a:t>
            </a:r>
            <a:endParaRPr lang="ru-UA" sz="2400" dirty="0">
              <a:solidFill>
                <a:schemeClr val="tx1"/>
              </a:solidFill>
            </a:endParaRPr>
          </a:p>
        </p:txBody>
      </p:sp>
      <p:sp>
        <p:nvSpPr>
          <p:cNvPr id="4" name="Объект 2">
            <a:extLst>
              <a:ext uri="{FF2B5EF4-FFF2-40B4-BE49-F238E27FC236}">
                <a16:creationId xmlns:a16="http://schemas.microsoft.com/office/drawing/2014/main" id="{F2040398-AA7D-477D-B3DD-41FA7E605651}"/>
              </a:ext>
            </a:extLst>
          </p:cNvPr>
          <p:cNvSpPr txBox="1">
            <a:spLocks/>
          </p:cNvSpPr>
          <p:nvPr/>
        </p:nvSpPr>
        <p:spPr bwMode="auto">
          <a:xfrm>
            <a:off x="0" y="1124744"/>
            <a:ext cx="8892480"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gn="just">
              <a:lnSpc>
                <a:spcPct val="107000"/>
              </a:lnSpc>
              <a:spcBef>
                <a:spcPts val="0"/>
              </a:spcBef>
              <a:spcAft>
                <a:spcPts val="0"/>
              </a:spcAft>
              <a:buNone/>
            </a:pPr>
            <a:r>
              <a:rPr lang="uk-UA" sz="1600" dirty="0">
                <a:effectLst/>
                <a:latin typeface="Times New Roman" panose="02020603050405020304" pitchFamily="18" charset="0"/>
                <a:ea typeface="Calibri" panose="020F0502020204030204" pitchFamily="34" charset="0"/>
                <a:cs typeface="Times New Roman" panose="02020603050405020304" pitchFamily="18" charset="0"/>
              </a:rPr>
              <a:t>Час – швидкоплинний. Технології пронизують усі сторони громадського життя. Кожна школа має свій офіційний сайт, на якому можна дізнатися про правила вступу, учительський колектив, поточні заходи, успіхи школярів тощо. Бур’ян Пилип створив паралельний сайт. На відміну від офіційного, цей сайт містив світлини, на яких відображено недоліки учителів чи їхні негативні вчинки. Для прикладу: учитель іноземної мови написав текст на шкільній дошці і припустився чотирьох помилок; учитель алгебри неправильно розв’язав задачу; учитель інформатики на </a:t>
            </a:r>
            <a:r>
              <a:rPr lang="uk-UA" sz="1600" dirty="0" err="1">
                <a:effectLst/>
                <a:latin typeface="Times New Roman" panose="02020603050405020304" pitchFamily="18" charset="0"/>
                <a:ea typeface="Calibri" panose="020F0502020204030204" pitchFamily="34" charset="0"/>
                <a:cs typeface="Times New Roman" panose="02020603050405020304" pitchFamily="18" charset="0"/>
              </a:rPr>
              <a:t>уроці</a:t>
            </a:r>
            <a:r>
              <a:rPr lang="uk-UA" sz="1600" dirty="0">
                <a:effectLst/>
                <a:latin typeface="Times New Roman" panose="02020603050405020304" pitchFamily="18" charset="0"/>
                <a:ea typeface="Calibri" panose="020F0502020204030204" pitchFamily="34" charset="0"/>
                <a:cs typeface="Times New Roman" panose="02020603050405020304" pitchFamily="18" charset="0"/>
              </a:rPr>
              <a:t> вирішував бізнесові справи по телефону тощо. Таких кейсів на сайті немало. Серед школярів саме цей сайт був популярним, бо на ньому розміщувалися різні </a:t>
            </a:r>
            <a:r>
              <a:rPr lang="uk-UA" sz="1600" dirty="0" err="1">
                <a:effectLst/>
                <a:latin typeface="Times New Roman" panose="02020603050405020304" pitchFamily="18" charset="0"/>
                <a:ea typeface="Calibri" panose="020F0502020204030204" pitchFamily="34" charset="0"/>
                <a:cs typeface="Times New Roman" panose="02020603050405020304" pitchFamily="18" charset="0"/>
              </a:rPr>
              <a:t>цікавинки</a:t>
            </a:r>
            <a:r>
              <a:rPr lang="uk-UA" sz="1600" dirty="0">
                <a:effectLst/>
                <a:latin typeface="Times New Roman" panose="02020603050405020304" pitchFamily="18" charset="0"/>
                <a:ea typeface="Calibri" panose="020F0502020204030204" pitchFamily="34" charset="0"/>
                <a:cs typeface="Times New Roman" panose="02020603050405020304" pitchFamily="18" charset="0"/>
              </a:rPr>
              <a:t>, афоризми, інформація про джаз, моду тощо. Хлопця попередили про неприпустимість створення негативного іміджу закладу та зобов’язали закрити сайт. Коли ж Пилип не виконав вимогу, педагогічна рада абсолютною більшістю голосів («проти» голосував лише вчитель історії) відрахувала учня зі школи. Батьки подали позовну заяву до суду, вимагаючи: </a:t>
            </a:r>
          </a:p>
          <a:p>
            <a:pPr indent="0" algn="just">
              <a:lnSpc>
                <a:spcPct val="107000"/>
              </a:lnSpc>
              <a:spcBef>
                <a:spcPts val="0"/>
              </a:spcBef>
              <a:spcAft>
                <a:spcPts val="0"/>
              </a:spcAft>
              <a:buNone/>
            </a:pPr>
            <a:r>
              <a:rPr lang="uk-UA" sz="1600" dirty="0">
                <a:effectLst/>
                <a:latin typeface="Times New Roman" panose="02020603050405020304" pitchFamily="18" charset="0"/>
                <a:ea typeface="Calibri" panose="020F0502020204030204" pitchFamily="34" charset="0"/>
                <a:cs typeface="Times New Roman" panose="02020603050405020304" pitchFamily="18" charset="0"/>
              </a:rPr>
              <a:t>1) поновити навчання сина в школі; 2) моральну компенсацію у сумі 20000 грн.</a:t>
            </a:r>
            <a:endParaRPr lang="ru-UA" sz="16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Bef>
                <a:spcPts val="0"/>
              </a:spcBef>
              <a:spcAft>
                <a:spcPts val="0"/>
              </a:spcAft>
              <a:buNone/>
            </a:pPr>
            <a:r>
              <a:rPr lang="uk-UA" sz="1600" b="1" dirty="0">
                <a:solidFill>
                  <a:srgbClr val="181717"/>
                </a:solidFill>
                <a:effectLst/>
                <a:latin typeface="Times New Roman" panose="02020603050405020304" pitchFamily="18" charset="0"/>
                <a:ea typeface="Calibri" panose="020F0502020204030204" pitchFamily="34" charset="0"/>
                <a:cs typeface="Times New Roman" panose="02020603050405020304" pitchFamily="18" charset="0"/>
              </a:rPr>
              <a:t>Дайте правову оцінку ситуації.</a:t>
            </a:r>
            <a:endParaRPr lang="uk-UA" sz="1600" dirty="0">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Bef>
                <a:spcPts val="0"/>
              </a:spcBef>
              <a:spcAft>
                <a:spcPts val="0"/>
              </a:spcAft>
              <a:buNone/>
            </a:pPr>
            <a:r>
              <a:rPr lang="uk-UA" sz="1600" b="1" dirty="0">
                <a:solidFill>
                  <a:srgbClr val="181717"/>
                </a:solidFill>
                <a:effectLst/>
                <a:latin typeface="Times New Roman" panose="02020603050405020304" pitchFamily="18" charset="0"/>
                <a:ea typeface="Calibri" panose="020F0502020204030204" pitchFamily="34" charset="0"/>
                <a:cs typeface="Times New Roman" panose="02020603050405020304" pitchFamily="18" charset="0"/>
              </a:rPr>
              <a:t>Які конституційні права </a:t>
            </a:r>
            <a:r>
              <a:rPr lang="uk-UA" sz="1600" b="1" dirty="0" err="1">
                <a:solidFill>
                  <a:srgbClr val="181717"/>
                </a:solidFill>
                <a:effectLst/>
                <a:latin typeface="Times New Roman" panose="02020603050405020304" pitchFamily="18" charset="0"/>
                <a:ea typeface="Calibri" panose="020F0502020204030204" pitchFamily="34" charset="0"/>
                <a:cs typeface="Times New Roman" panose="02020603050405020304" pitchFamily="18" charset="0"/>
              </a:rPr>
              <a:t>Бур’яна</a:t>
            </a:r>
            <a:r>
              <a:rPr lang="uk-UA" sz="1600" b="1" dirty="0">
                <a:solidFill>
                  <a:srgbClr val="181717"/>
                </a:solidFill>
                <a:effectLst/>
                <a:latin typeface="Times New Roman" panose="02020603050405020304" pitchFamily="18" charset="0"/>
                <a:ea typeface="Calibri" panose="020F0502020204030204" pitchFamily="34" charset="0"/>
                <a:cs typeface="Times New Roman" panose="02020603050405020304" pitchFamily="18" charset="0"/>
              </a:rPr>
              <a:t> Пилипа  порушені?</a:t>
            </a:r>
            <a:endParaRPr lang="ru-UA"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ru-UA" sz="1600" dirty="0"/>
          </a:p>
        </p:txBody>
      </p:sp>
      <p:sp>
        <p:nvSpPr>
          <p:cNvPr id="5" name="Прямоугольник: скругленные углы 4">
            <a:hlinkClick r:id="rId2" action="ppaction://hlinksldjump"/>
            <a:extLst>
              <a:ext uri="{FF2B5EF4-FFF2-40B4-BE49-F238E27FC236}">
                <a16:creationId xmlns:a16="http://schemas.microsoft.com/office/drawing/2014/main" id="{3BB8FE75-40E1-4AE9-A39C-93552B845BF6}"/>
              </a:ext>
            </a:extLst>
          </p:cNvPr>
          <p:cNvSpPr/>
          <p:nvPr/>
        </p:nvSpPr>
        <p:spPr>
          <a:xfrm>
            <a:off x="3527884" y="5895243"/>
            <a:ext cx="2088232" cy="444164"/>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b="1" dirty="0">
                <a:latin typeface="Century Gothic" panose="020B0502020202020204" pitchFamily="34" charset="0"/>
              </a:rPr>
              <a:t>До кейс</a:t>
            </a:r>
            <a:r>
              <a:rPr lang="uk-UA" sz="2800" b="1" dirty="0" err="1">
                <a:latin typeface="Century Gothic" panose="020B0502020202020204" pitchFamily="34" charset="0"/>
              </a:rPr>
              <a:t>ів</a:t>
            </a:r>
            <a:endParaRPr lang="ru-UA" sz="2800" b="1" dirty="0">
              <a:latin typeface="Century Gothic" panose="020B0502020202020204" pitchFamily="34" charset="0"/>
            </a:endParaRPr>
          </a:p>
        </p:txBody>
      </p:sp>
    </p:spTree>
    <p:extLst>
      <p:ext uri="{BB962C8B-B14F-4D97-AF65-F5344CB8AC3E}">
        <p14:creationId xmlns:p14="http://schemas.microsoft.com/office/powerpoint/2010/main" val="155159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Тема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Тема1</Template>
  <TotalTime>209</TotalTime>
  <Words>1357</Words>
  <Application>Microsoft Office PowerPoint</Application>
  <PresentationFormat>On-screen Show (4:3)</PresentationFormat>
  <Paragraphs>59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Times New Roman</vt:lpstr>
      <vt:lpstr>Тема1</vt:lpstr>
      <vt:lpstr> Конституційні права свободи та обов'язки людини і громадянина в Україні</vt:lpstr>
      <vt:lpstr>PowerPoint Presentation</vt:lpstr>
      <vt:lpstr>PowerPoint Presentation</vt:lpstr>
      <vt:lpstr>Кейс №1. Про чужий щоденник.</vt:lpstr>
      <vt:lpstr>Кейс №2. Про неприємності з ранцем.</vt:lpstr>
      <vt:lpstr>Кейс №3. Про війну і мир.</vt:lpstr>
      <vt:lpstr>Кейс №4. Про антирелігійну фізкультуру.</vt:lpstr>
      <vt:lpstr>Кейс №5. Про довгі тіні старих гріхів.</vt:lpstr>
      <vt:lpstr>Кейс №6. Про свободу слова.</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Конституційні права та свободи людини</dc:title>
  <dc:creator>Tanya</dc:creator>
  <cp:lastModifiedBy>Romashko, Oleksandr</cp:lastModifiedBy>
  <cp:revision>31</cp:revision>
  <dcterms:created xsi:type="dcterms:W3CDTF">2021-11-11T17:53:15Z</dcterms:created>
  <dcterms:modified xsi:type="dcterms:W3CDTF">2024-09-07T11:26:05Z</dcterms:modified>
</cp:coreProperties>
</file>