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AF0"/>
    <a:srgbClr val="EBEAE8"/>
    <a:srgbClr val="8B72AA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2130427"/>
            <a:ext cx="7772400" cy="1227137"/>
          </a:xfrm>
          <a:noFill/>
        </p:spPr>
        <p:txBody>
          <a:bodyPr/>
          <a:lstStyle>
            <a:lvl1pPr algn="l">
              <a:defRPr sz="3750" b="1" cap="none" spc="0" baseline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5706" y="3357562"/>
            <a:ext cx="6400800" cy="642942"/>
          </a:xfrm>
        </p:spPr>
        <p:txBody>
          <a:bodyPr rtlCol="0" anchor="ctr">
            <a:normAutofit/>
          </a:bodyPr>
          <a:lstStyle>
            <a:lvl1pPr marL="0" indent="0" algn="l" defTabSz="685800" rtl="0" eaLnBrk="1" latinLnBrk="0" hangingPunct="1">
              <a:spcBef>
                <a:spcPct val="0"/>
              </a:spcBef>
              <a:buNone/>
              <a:defRPr lang="zh-CN" altLang="en-US" sz="1800" b="0" kern="1200" cap="none" spc="0" dirty="0">
                <a:ln>
                  <a:noFill/>
                </a:ln>
                <a:solidFill>
                  <a:srgbClr val="3B3721"/>
                </a:solidFill>
                <a:effectLst/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2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7969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8587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591176" y="6488114"/>
            <a:ext cx="271266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latin typeface="+mn-lt"/>
                <a:ea typeface="+mn-ea"/>
              </a:rPr>
              <a:t>Copyright © </a:t>
            </a:r>
            <a:r>
              <a:rPr lang="en-US" sz="1350" dirty="0" err="1">
                <a:latin typeface="+mn-lt"/>
                <a:ea typeface="+mn-ea"/>
              </a:rPr>
              <a:t>Wondershare</a:t>
            </a:r>
            <a:r>
              <a:rPr lang="en-US" sz="1350" dirty="0">
                <a:latin typeface="+mn-lt"/>
                <a:ea typeface="+mn-ea"/>
              </a:rPr>
              <a:t> Software</a:t>
            </a:r>
            <a:endParaRPr lang="zh-CN" altLang="en-US" sz="135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7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2400" b="1" kern="1200" dirty="0">
          <a:ln w="9000" cmpd="sng">
            <a:noFill/>
            <a:prstDash val="solid"/>
          </a:ln>
          <a:gradFill>
            <a:gsLst>
              <a:gs pos="0">
                <a:srgbClr val="C00000"/>
              </a:gs>
              <a:gs pos="43000">
                <a:srgbClr val="A20000"/>
              </a:gs>
              <a:gs pos="100000">
                <a:srgbClr val="860000"/>
              </a:gs>
            </a:gsLst>
            <a:lin ang="5400000"/>
          </a:gradFill>
          <a:effectLst>
            <a:reflection blurRad="12700" stA="28000" endPos="45000" dist="1000" dir="5400000" sy="-100000" algn="bl" rotWithShape="0"/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7726E-C5E8-47AC-BF79-5BC3F17A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862" y="611532"/>
            <a:ext cx="6394242" cy="1719197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Практичне заняття. </a:t>
            </a:r>
            <a:br>
              <a:rPr lang="uk-UA" sz="4000" dirty="0"/>
            </a:br>
            <a:r>
              <a:rPr lang="uk-UA" sz="4000" dirty="0"/>
              <a:t>Зобов'язання держави у сфері прав людини: повага, захист, 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164265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337" y="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Комплекс </a:t>
            </a:r>
            <a:r>
              <a:rPr lang="ru-RU" sz="2800" dirty="0" err="1"/>
              <a:t>вправ</a:t>
            </a:r>
            <a:r>
              <a:rPr lang="ru-RU" sz="2800" dirty="0"/>
              <a:t> </a:t>
            </a:r>
            <a:r>
              <a:rPr lang="ru-RU" sz="2800" dirty="0" err="1"/>
              <a:t>гімнастики</a:t>
            </a:r>
            <a:r>
              <a:rPr lang="ru-RU" sz="2800" dirty="0"/>
              <a:t> для очей (1,5 </a:t>
            </a:r>
            <a:r>
              <a:rPr lang="ru-RU" sz="2800" dirty="0" err="1"/>
              <a:t>хв</a:t>
            </a:r>
            <a:r>
              <a:rPr lang="ru-RU" sz="28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EA5A-0173-EFFB-CFE8-8088A2F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6" y="1075599"/>
            <a:ext cx="8712927" cy="4119259"/>
          </a:xfrm>
        </p:spPr>
        <p:txBody>
          <a:bodyPr/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Швидко покліпати очима, заплющити очі та посидіти спокійно, повільно рахуючи до 5. Повторити 4-5 разів.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Міцно заплющити очі (рахуючи до 3), розплющити очі та подивитися вдалечінь, рахуючи до 5. Повторити 4-5 разів.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Витягнути праву руку вперед. Стежити очима, не повертаючи голови, за повільними рухами вліво і вправо, вгору і вниз вказівного пальця витягнутої руки. Повторити 4-5 разів.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Подивитися на вказівний палець витягнутої руки на рахунок 1-4, потім перенести погляд вдалечінь на рахунок 1-6. Повторити 4-5 разів.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середньому темпі проробити 3-4 кругових рухів очима в правий бік, стільки ж само у лівий бік. Розслабивши очні м’язи, подивитися вдалечінь - на рахунок 1-6. Повторити 1-2 рази.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785340A3-89A6-EF85-7AB2-B42829563028}"/>
              </a:ext>
            </a:extLst>
          </p:cNvPr>
          <p:cNvSpPr/>
          <p:nvPr/>
        </p:nvSpPr>
        <p:spPr>
          <a:xfrm>
            <a:off x="7737561" y="5924134"/>
            <a:ext cx="1180015" cy="474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Меню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6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1" y="104503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/>
              <a:t>Самооцінювання</a:t>
            </a:r>
            <a:endParaRPr lang="ru-RU" sz="3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5B474937-5231-881A-71FE-C3750775F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94235"/>
              </p:ext>
            </p:extLst>
          </p:nvPr>
        </p:nvGraphicFramePr>
        <p:xfrm>
          <a:off x="372381" y="1225731"/>
          <a:ext cx="8423276" cy="44065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4809219">
                  <a:extLst>
                    <a:ext uri="{9D8B030D-6E8A-4147-A177-3AD203B41FA5}">
                      <a16:colId xmlns:a16="http://schemas.microsoft.com/office/drawing/2014/main" val="2214112572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3352678836"/>
                    </a:ext>
                  </a:extLst>
                </a:gridCol>
              </a:tblGrid>
              <a:tr h="8520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Три </a:t>
                      </a: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речі</a:t>
                      </a:r>
                      <a:r>
                        <a:rPr lang="ru-RU" sz="20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які</a:t>
                      </a:r>
                      <a:r>
                        <a:rPr lang="ru-RU" sz="20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я </a:t>
                      </a: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дізнався</a:t>
                      </a:r>
                      <a:r>
                        <a:rPr lang="ru-RU" sz="20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dirty="0" err="1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дізналася</a:t>
                      </a:r>
                      <a:r>
                        <a:rPr lang="ru-RU" sz="2000" dirty="0">
                          <a:effectLst/>
                          <a:latin typeface="Century Gothic" panose="020B0502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UA" sz="20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19816"/>
                  </a:ext>
                </a:extLst>
              </a:tr>
              <a:tr h="895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 dirty="0">
                          <a:effectLst/>
                          <a:latin typeface="Century Gothic" panose="020B0502020202020204" pitchFamily="34" charset="0"/>
                        </a:rPr>
                        <a:t>У мене є два запитання…</a:t>
                      </a:r>
                      <a:endParaRPr lang="ru-UA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ru-UA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0385484"/>
                  </a:ext>
                </a:extLst>
              </a:tr>
              <a:tr h="8671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>
                          <a:effectLst/>
                          <a:latin typeface="Century Gothic" panose="020B0502020202020204" pitchFamily="34" charset="0"/>
                        </a:rPr>
                        <a:t>Одна річ, яку я не зрозумів…</a:t>
                      </a:r>
                      <a:endParaRPr lang="ru-UA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ru-UA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625229"/>
                  </a:ext>
                </a:extLst>
              </a:tr>
              <a:tr h="895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>
                          <a:effectLst/>
                          <a:latin typeface="Century Gothic" panose="020B0502020202020204" pitchFamily="34" charset="0"/>
                        </a:rPr>
                        <a:t>Мені було найцікавіше…</a:t>
                      </a:r>
                      <a:endParaRPr lang="ru-UA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ru-UA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52721"/>
                  </a:ext>
                </a:extLst>
              </a:tr>
              <a:tr h="895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>
                          <a:effectLst/>
                          <a:latin typeface="Century Gothic" panose="020B0502020202020204" pitchFamily="34" charset="0"/>
                        </a:rPr>
                        <a:t>Я зможу застосувати на практиці...</a:t>
                      </a:r>
                      <a:endParaRPr lang="ru-UA" sz="160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uk-UA" sz="2000" dirty="0"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  <a:endParaRPr lang="ru-UA" sz="1600" dirty="0">
                        <a:effectLst/>
                        <a:latin typeface="Century Gothic" panose="020B0502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2039187"/>
                  </a:ext>
                </a:extLst>
              </a:tr>
            </a:tbl>
          </a:graphicData>
        </a:graphic>
      </p:graphicFrame>
      <p:sp>
        <p:nvSpPr>
          <p:cNvPr id="6" name="Прямоугольник: скругленные углы 5">
            <a:hlinkClick r:id="rId2" action="ppaction://hlinksldjump"/>
            <a:extLst>
              <a:ext uri="{FF2B5EF4-FFF2-40B4-BE49-F238E27FC236}">
                <a16:creationId xmlns:a16="http://schemas.microsoft.com/office/drawing/2014/main" id="{3F827310-5E3E-8755-53B2-35DEB2DDBFC3}"/>
              </a:ext>
            </a:extLst>
          </p:cNvPr>
          <p:cNvSpPr/>
          <p:nvPr/>
        </p:nvSpPr>
        <p:spPr>
          <a:xfrm>
            <a:off x="7737561" y="5924134"/>
            <a:ext cx="1180015" cy="474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Меню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2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0273CE2-900E-575D-F3B2-F934674F376B}"/>
              </a:ext>
            </a:extLst>
          </p:cNvPr>
          <p:cNvSpPr txBox="1">
            <a:spLocks/>
          </p:cNvSpPr>
          <p:nvPr/>
        </p:nvSpPr>
        <p:spPr>
          <a:xfrm>
            <a:off x="3962398" y="3513300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Шарль-</a:t>
            </a:r>
            <a:r>
              <a:rPr lang="ru-RU" dirty="0" err="1">
                <a:effectLst/>
              </a:rPr>
              <a:t>Луї</a:t>
            </a:r>
            <a:r>
              <a:rPr lang="ru-RU" dirty="0">
                <a:effectLst/>
              </a:rPr>
              <a:t> де </a:t>
            </a:r>
            <a:r>
              <a:rPr lang="ru-RU" dirty="0" err="1">
                <a:effectLst/>
              </a:rPr>
              <a:t>Монтеск’є</a:t>
            </a:r>
            <a:endParaRPr lang="ru-UA" dirty="0">
              <a:effectLst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0B9CABB-A87F-E3EF-FC09-1C24C921C663}"/>
              </a:ext>
            </a:extLst>
          </p:cNvPr>
          <p:cNvSpPr txBox="1">
            <a:spLocks/>
          </p:cNvSpPr>
          <p:nvPr/>
        </p:nvSpPr>
        <p:spPr>
          <a:xfrm>
            <a:off x="464296" y="1855868"/>
            <a:ext cx="8215408" cy="41123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ru-RU" dirty="0">
                <a:effectLst/>
              </a:rPr>
              <a:t>«Коли я </a:t>
            </a:r>
            <a:r>
              <a:rPr lang="ru-RU" dirty="0" err="1">
                <a:effectLst/>
              </a:rPr>
              <a:t>вирушаю</a:t>
            </a:r>
            <a:r>
              <a:rPr lang="ru-RU" dirty="0">
                <a:effectLst/>
              </a:rPr>
              <a:t> в яку-</a:t>
            </a:r>
            <a:r>
              <a:rPr lang="ru-RU" dirty="0" err="1">
                <a:effectLst/>
              </a:rPr>
              <a:t>небудь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країну</a:t>
            </a:r>
            <a:r>
              <a:rPr lang="ru-RU" dirty="0">
                <a:effectLst/>
              </a:rPr>
              <a:t>, я </a:t>
            </a:r>
            <a:r>
              <a:rPr lang="ru-RU" dirty="0" err="1">
                <a:effectLst/>
              </a:rPr>
              <a:t>перевіряю</a:t>
            </a:r>
            <a:r>
              <a:rPr lang="ru-RU" dirty="0">
                <a:effectLst/>
              </a:rPr>
              <a:t> не те, </a:t>
            </a:r>
            <a:r>
              <a:rPr lang="ru-RU" dirty="0" err="1">
                <a:effectLst/>
              </a:rPr>
              <a:t>чи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добрі</a:t>
            </a:r>
            <a:r>
              <a:rPr lang="ru-RU" dirty="0">
                <a:effectLst/>
              </a:rPr>
              <a:t> там </a:t>
            </a:r>
            <a:r>
              <a:rPr lang="ru-RU" dirty="0" err="1">
                <a:effectLst/>
              </a:rPr>
              <a:t>закони</a:t>
            </a:r>
            <a:r>
              <a:rPr lang="ru-RU" dirty="0">
                <a:effectLst/>
              </a:rPr>
              <a:t>. А те, як вони </a:t>
            </a:r>
            <a:r>
              <a:rPr lang="ru-RU" dirty="0" err="1">
                <a:effectLst/>
              </a:rPr>
              <a:t>виконуються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оскільки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добрі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закони</a:t>
            </a:r>
            <a:r>
              <a:rPr lang="ru-RU" dirty="0">
                <a:effectLst/>
              </a:rPr>
              <a:t> є </a:t>
            </a:r>
            <a:r>
              <a:rPr lang="ru-RU" dirty="0" err="1">
                <a:effectLst/>
              </a:rPr>
              <a:t>скрізь</a:t>
            </a:r>
            <a:r>
              <a:rPr lang="ru-RU" dirty="0">
                <a:effectLst/>
              </a:rPr>
              <a:t>»</a:t>
            </a: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endParaRPr lang="ru-RU" dirty="0">
              <a:effectLst/>
            </a:endParaRPr>
          </a:p>
          <a:p>
            <a:pPr algn="just"/>
            <a:r>
              <a:rPr lang="ru-RU" dirty="0">
                <a:effectLst/>
              </a:rPr>
              <a:t>«Там, де правила </a:t>
            </a:r>
            <a:r>
              <a:rPr lang="ru-RU" dirty="0" err="1">
                <a:effectLst/>
              </a:rPr>
              <a:t>гри</a:t>
            </a:r>
            <a:r>
              <a:rPr lang="ru-RU" dirty="0">
                <a:effectLst/>
              </a:rPr>
              <a:t> не </a:t>
            </a:r>
            <a:r>
              <a:rPr lang="ru-RU" dirty="0" err="1">
                <a:effectLst/>
              </a:rPr>
              <a:t>дозволяють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виграти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англійські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джентльмени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змінюють</a:t>
            </a:r>
            <a:r>
              <a:rPr lang="ru-RU" dirty="0">
                <a:effectLst/>
              </a:rPr>
              <a:t> правила»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46767C2-A9F4-2D3B-DA91-9861E97553F1}"/>
              </a:ext>
            </a:extLst>
          </p:cNvPr>
          <p:cNvSpPr txBox="1">
            <a:spLocks/>
          </p:cNvSpPr>
          <p:nvPr/>
        </p:nvSpPr>
        <p:spPr>
          <a:xfrm>
            <a:off x="3962397" y="5343653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 err="1">
                <a:effectLst/>
              </a:rPr>
              <a:t>Англійське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прислів’я</a:t>
            </a:r>
            <a:endParaRPr lang="ru-UA" dirty="0">
              <a:effectLst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6F97D7A-5EB1-7C4C-F92B-3CB08861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533" y="729474"/>
            <a:ext cx="8140933" cy="1438771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effectLst/>
              </a:rPr>
              <a:t>«</a:t>
            </a:r>
            <a:r>
              <a:rPr lang="ru-RU" dirty="0" err="1">
                <a:effectLst/>
              </a:rPr>
              <a:t>Сутність</a:t>
            </a:r>
            <a:r>
              <a:rPr lang="ru-RU" dirty="0">
                <a:effectLst/>
              </a:rPr>
              <a:t> будь-</a:t>
            </a:r>
            <a:r>
              <a:rPr lang="ru-RU" dirty="0" err="1">
                <a:effectLst/>
              </a:rPr>
              <a:t>якого</a:t>
            </a:r>
            <a:r>
              <a:rPr lang="ru-RU" dirty="0">
                <a:effectLst/>
              </a:rPr>
              <a:t> права </a:t>
            </a:r>
            <a:r>
              <a:rPr lang="ru-RU" dirty="0" err="1">
                <a:effectLst/>
              </a:rPr>
              <a:t>полягає</a:t>
            </a:r>
            <a:r>
              <a:rPr lang="ru-RU" dirty="0">
                <a:effectLst/>
              </a:rPr>
              <a:t> в тому,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воно</a:t>
            </a:r>
            <a:r>
              <a:rPr lang="ru-RU" dirty="0">
                <a:effectLst/>
              </a:rPr>
              <a:t> </a:t>
            </a:r>
            <a:r>
              <a:rPr lang="ru-RU" sz="2800" u="sng" dirty="0" err="1">
                <a:effectLst/>
              </a:rPr>
              <a:t>діє</a:t>
            </a:r>
            <a:r>
              <a:rPr lang="ru-RU" dirty="0">
                <a:effectLst/>
              </a:rPr>
              <a:t>»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0BDD356-3D0D-CD5D-E6BA-EEA9A63EDDD4}"/>
              </a:ext>
            </a:extLst>
          </p:cNvPr>
          <p:cNvSpPr txBox="1">
            <a:spLocks/>
          </p:cNvSpPr>
          <p:nvPr/>
        </p:nvSpPr>
        <p:spPr>
          <a:xfrm>
            <a:off x="3854572" y="1660194"/>
            <a:ext cx="4932957" cy="6245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2400" b="1" kern="1200" dirty="0">
                <a:ln w="9000" cmpd="sng">
                  <a:noFill/>
                  <a:prstDash val="solid"/>
                </a:ln>
                <a:gradFill>
                  <a:gsLst>
                    <a:gs pos="0">
                      <a:srgbClr val="C00000"/>
                    </a:gs>
                    <a:gs pos="43000">
                      <a:srgbClr val="A20000"/>
                    </a:gs>
                    <a:gs pos="100000">
                      <a:srgbClr val="860000"/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r"/>
            <a:r>
              <a:rPr lang="ru-RU" dirty="0">
                <a:effectLst/>
              </a:rPr>
              <a:t>К. Берг</a:t>
            </a:r>
            <a:endParaRPr lang="ru-U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3855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0B304-561D-B983-5294-F07512D3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ru-UA" sz="3200" dirty="0" err="1"/>
              <a:t>Юридичний</a:t>
            </a:r>
            <a:r>
              <a:rPr lang="ru-UA" sz="3200" dirty="0"/>
              <a:t> практикум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48513437-C759-BCE1-F7D9-9289FF063302}"/>
              </a:ext>
            </a:extLst>
          </p:cNvPr>
          <p:cNvSpPr/>
          <p:nvPr/>
        </p:nvSpPr>
        <p:spPr>
          <a:xfrm>
            <a:off x="966649" y="1454241"/>
            <a:ext cx="2943498" cy="7969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dirty="0">
                <a:latin typeface="Century Gothic" panose="020B0502020202020204" pitchFamily="34" charset="0"/>
              </a:rPr>
              <a:t>Кейс №1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A4F096C5-6066-2CEA-748A-411FD0577DD2}"/>
              </a:ext>
            </a:extLst>
          </p:cNvPr>
          <p:cNvSpPr/>
          <p:nvPr/>
        </p:nvSpPr>
        <p:spPr>
          <a:xfrm>
            <a:off x="5233853" y="1454240"/>
            <a:ext cx="2943498" cy="7969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dirty="0">
                <a:latin typeface="Century Gothic" panose="020B0502020202020204" pitchFamily="34" charset="0"/>
              </a:rPr>
              <a:t>Кейс №</a:t>
            </a:r>
            <a:r>
              <a:rPr lang="en-US" sz="4400" dirty="0">
                <a:latin typeface="Century Gothic" panose="020B0502020202020204" pitchFamily="34" charset="0"/>
              </a:rPr>
              <a:t>3</a:t>
            </a:r>
            <a:endParaRPr lang="ru-UA" sz="44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rId4" action="ppaction://hlinksldjump"/>
            <a:extLst>
              <a:ext uri="{FF2B5EF4-FFF2-40B4-BE49-F238E27FC236}">
                <a16:creationId xmlns:a16="http://schemas.microsoft.com/office/drawing/2014/main" id="{CD79AD37-50C3-3B8B-596F-543E1F78346B}"/>
              </a:ext>
            </a:extLst>
          </p:cNvPr>
          <p:cNvSpPr/>
          <p:nvPr/>
        </p:nvSpPr>
        <p:spPr>
          <a:xfrm>
            <a:off x="966649" y="2984906"/>
            <a:ext cx="2943498" cy="796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dirty="0">
                <a:latin typeface="Century Gothic" panose="020B0502020202020204" pitchFamily="34" charset="0"/>
              </a:rPr>
              <a:t>Кейс №</a:t>
            </a:r>
            <a:r>
              <a:rPr lang="en-US" sz="4400" dirty="0">
                <a:latin typeface="Century Gothic" panose="020B0502020202020204" pitchFamily="34" charset="0"/>
              </a:rPr>
              <a:t>2</a:t>
            </a:r>
            <a:endParaRPr lang="ru-UA" sz="4400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: скругленные углы 6">
            <a:hlinkClick r:id="rId5" action="ppaction://hlinksldjump"/>
            <a:extLst>
              <a:ext uri="{FF2B5EF4-FFF2-40B4-BE49-F238E27FC236}">
                <a16:creationId xmlns:a16="http://schemas.microsoft.com/office/drawing/2014/main" id="{555E74DB-C680-84EF-467A-7AE8F4605961}"/>
              </a:ext>
            </a:extLst>
          </p:cNvPr>
          <p:cNvSpPr/>
          <p:nvPr/>
        </p:nvSpPr>
        <p:spPr>
          <a:xfrm>
            <a:off x="5233853" y="2984905"/>
            <a:ext cx="2943498" cy="7969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dirty="0">
                <a:latin typeface="Century Gothic" panose="020B0502020202020204" pitchFamily="34" charset="0"/>
              </a:rPr>
              <a:t>Кейс №</a:t>
            </a:r>
            <a:r>
              <a:rPr lang="en-US" sz="4400" dirty="0">
                <a:latin typeface="Century Gothic" panose="020B0502020202020204" pitchFamily="34" charset="0"/>
              </a:rPr>
              <a:t>4</a:t>
            </a:r>
            <a:endParaRPr lang="ru-UA" sz="4400" dirty="0"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: скругленные углы 7">
            <a:hlinkClick r:id="rId6" action="ppaction://hlinksldjump"/>
            <a:extLst>
              <a:ext uri="{FF2B5EF4-FFF2-40B4-BE49-F238E27FC236}">
                <a16:creationId xmlns:a16="http://schemas.microsoft.com/office/drawing/2014/main" id="{2F7640A1-D0BF-9807-0AEE-D897E799B7B8}"/>
              </a:ext>
            </a:extLst>
          </p:cNvPr>
          <p:cNvSpPr/>
          <p:nvPr/>
        </p:nvSpPr>
        <p:spPr>
          <a:xfrm>
            <a:off x="3100251" y="4504727"/>
            <a:ext cx="2943498" cy="7969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4400" dirty="0">
                <a:latin typeface="Century Gothic" panose="020B0502020202020204" pitchFamily="34" charset="0"/>
              </a:rPr>
              <a:t>Кейс №</a:t>
            </a:r>
            <a:r>
              <a:rPr lang="en-US" sz="4400" dirty="0">
                <a:latin typeface="Century Gothic" panose="020B0502020202020204" pitchFamily="34" charset="0"/>
              </a:rPr>
              <a:t>5</a:t>
            </a:r>
            <a:endParaRPr lang="ru-UA" sz="4400" dirty="0">
              <a:latin typeface="Century Gothic" panose="020B0502020202020204" pitchFamily="34" charset="0"/>
            </a:endParaRPr>
          </a:p>
        </p:txBody>
      </p:sp>
      <p:sp>
        <p:nvSpPr>
          <p:cNvPr id="11" name="Прямоугольник: скругленные углы 10">
            <a:hlinkClick r:id="rId7" action="ppaction://hlinksldjump"/>
            <a:extLst>
              <a:ext uri="{FF2B5EF4-FFF2-40B4-BE49-F238E27FC236}">
                <a16:creationId xmlns:a16="http://schemas.microsoft.com/office/drawing/2014/main" id="{B80FA5C8-180C-C84E-9C37-CCBE37F137A7}"/>
              </a:ext>
            </a:extLst>
          </p:cNvPr>
          <p:cNvSpPr/>
          <p:nvPr/>
        </p:nvSpPr>
        <p:spPr>
          <a:xfrm>
            <a:off x="7737561" y="5924134"/>
            <a:ext cx="1180015" cy="4745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Меню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4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UA" sz="3600" dirty="0"/>
              <a:t>Кейс №1 «</a:t>
            </a:r>
            <a:r>
              <a:rPr lang="uk-UA" sz="3600" dirty="0"/>
              <a:t>Про чужий щоденник</a:t>
            </a:r>
            <a:r>
              <a:rPr lang="ru-UA" sz="3600" dirty="0"/>
              <a:t>»</a:t>
            </a:r>
            <a:br>
              <a:rPr lang="uk-UA" sz="3600" dirty="0"/>
            </a:br>
            <a:endParaRPr lang="ru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EA5A-0173-EFFB-CFE8-8088A2F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" y="930061"/>
            <a:ext cx="8229600" cy="4525963"/>
          </a:xfrm>
        </p:spPr>
        <p:txBody>
          <a:bodyPr/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Із першого вересня у нашому класі навчається Христина. Вона прилетіла з міста Вільнюс. Тиха, набожна, із замріяними великими очима. Від нас відрізняється ще й тим, що веде щоденник. У ньому записує якісь важливі вислови, події, побажання і ще щось. Інколи на наше прохання вона читала свої записи. Мені особливо припали до душі звернення до Бога. Ось деякі з них, що вразили мене своєю безпосередністю: </a:t>
            </a:r>
            <a:endParaRPr kumimoji="0" lang="uk-UA" altLang="ru-UA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Квіти Твої кращі, аніж Твої люди; </a:t>
            </a:r>
            <a:endParaRPr kumimoji="0" lang="uk-UA" altLang="ru-UA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Якось була на цвинтарі. Мене вразив один пам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ятник. Великий чорний камінь. На ньому одне-єдине слово </a:t>
            </a:r>
            <a:endParaRPr kumimoji="0" lang="uk-UA" altLang="ru-UA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МАМА. І більше нічого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ru-UA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Відкрию Тобі таємницю: коли я бачу </a:t>
            </a:r>
            <a:r>
              <a:rPr kumimoji="0" lang="uk-UA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самітню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жінку, мені буває за Тебе соромно. </a:t>
            </a:r>
            <a:endParaRPr kumimoji="0" lang="uk-UA" altLang="ru-UA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Хоча б на Новий рік відпусти, будь ласка, до мене бабусю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ru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kumimoji="0" lang="uk-UA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уроці</a:t>
            </a: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етики вчительці здалося, що Христина займається сторонніми справами. Підійшла до її парти, схопила зошити. Серед них був і щоденник дівчинки. Учителька розгорнула його і почала читати. Христина заплакала, благала повернути щоденника. Педагог не відреагувала і навіть прочитала вголос деякі рядки. </a:t>
            </a:r>
            <a:endParaRPr kumimoji="0" lang="uk-UA" altLang="ru-UA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Рисунок 2">
            <a:extLst>
              <a:ext uri="{FF2B5EF4-FFF2-40B4-BE49-F238E27FC236}">
                <a16:creationId xmlns:a16="http://schemas.microsoft.com/office/drawing/2014/main" id="{04E94721-EFD4-45F5-C61C-A6ABC29E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"/>
          <a:stretch>
            <a:fillRect/>
          </a:stretch>
        </p:blipFill>
        <p:spPr bwMode="auto">
          <a:xfrm>
            <a:off x="6592388" y="4189644"/>
            <a:ext cx="1832359" cy="22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8D14A1-119D-DEBE-BDC5-3E18C799D10C}"/>
              </a:ext>
            </a:extLst>
          </p:cNvPr>
          <p:cNvSpPr txBox="1"/>
          <p:nvPr/>
        </p:nvSpPr>
        <p:spPr>
          <a:xfrm>
            <a:off x="317863" y="4255972"/>
            <a:ext cx="6274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правову оцінку діям учасників конфлікту. </a:t>
            </a:r>
            <a:endParaRPr kumimoji="0" lang="uk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 можна читати чужі щоденники? </a:t>
            </a:r>
            <a:endParaRPr kumimoji="0" lang="uk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 ви вважаєте, чи завдали душевних страждань школярці дії вчительки?</a:t>
            </a:r>
            <a:endParaRPr kumimoji="0" lang="uk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 конституційні права Христини було порушено?</a:t>
            </a:r>
            <a:endParaRPr kumimoji="0" lang="uk-UA" altLang="ru-UA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 Христині захистити свої права? </a:t>
            </a:r>
            <a:endParaRPr kumimoji="0" lang="uk-UA" altLang="ru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: скругленные углы 8">
            <a:hlinkClick r:id="rId3" action="ppaction://hlinksldjump"/>
            <a:extLst>
              <a:ext uri="{FF2B5EF4-FFF2-40B4-BE49-F238E27FC236}">
                <a16:creationId xmlns:a16="http://schemas.microsoft.com/office/drawing/2014/main" id="{E62C3ED5-2032-BCCB-7EC0-9652087C629E}"/>
              </a:ext>
            </a:extLst>
          </p:cNvPr>
          <p:cNvSpPr/>
          <p:nvPr/>
        </p:nvSpPr>
        <p:spPr>
          <a:xfrm>
            <a:off x="213356" y="6183087"/>
            <a:ext cx="1832360" cy="492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До кейсів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36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UA" sz="3600" dirty="0"/>
              <a:t>Кейс №2 «</a:t>
            </a:r>
            <a:r>
              <a:rPr lang="uk-UA" sz="3600" dirty="0"/>
              <a:t>Про неприємності з ранцем</a:t>
            </a:r>
            <a:r>
              <a:rPr lang="ru-UA" sz="3600" dirty="0"/>
              <a:t>»</a:t>
            </a:r>
            <a:br>
              <a:rPr lang="uk-UA" sz="3600" dirty="0"/>
            </a:br>
            <a:endParaRPr lang="ru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EA5A-0173-EFFB-CFE8-8088A2F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863" y="1130359"/>
            <a:ext cx="8229600" cy="4525963"/>
          </a:xfrm>
        </p:spPr>
        <p:txBody>
          <a:bodyPr/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Цілісінький тиждень я мовчав, бо не хотів псувати батькові настрій. Сьогодні ж не втримався і все-все розповів. Директор школи та його заступник проводили в понеділок якийсь рейд – так вони назвали перевірку вмісту наших ранців. Моя однокласниця Соломія, батько якої правозахисник, відмовилася надати ранця для перевірки, говорячи, що ранець – її приватна власність, зброї і наркотиків там немає, а заступник директора не наділена повноваженнями щодо огляду речей школярки. Заступник розгнівалася: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«Як ти смієш вказувати мені, що робити!». З цими словами вирвала у дівчинки ранець. Звичайно, нічого забороненого там не було… Соломія гірко плакала, отримавши урок закріплення знань про захист своїх прав. На другий день до школи прийшов батько Соломії і поставив перед директором вимогу звільнити заступника. У противному разі він залишає за собою право позиватися до суду.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D14A1-119D-DEBE-BDC5-3E18C799D10C}"/>
              </a:ext>
            </a:extLst>
          </p:cNvPr>
          <p:cNvSpPr txBox="1"/>
          <p:nvPr/>
        </p:nvSpPr>
        <p:spPr>
          <a:xfrm>
            <a:off x="317863" y="3840440"/>
            <a:ext cx="6274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 судові перспективи має ця справа?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Яку зі сторін конфлікту ви підтримуєте? Свою позицію обґрунтуйте.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 траплялися у вашому шкільному житті подібні історії? Як вони закінчувалися?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 захищали ви права інших дітей?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Порадьте Соломії і її батькам як захистити порушені конституційні права.</a:t>
            </a:r>
          </a:p>
        </p:txBody>
      </p:sp>
      <p:pic>
        <p:nvPicPr>
          <p:cNvPr id="3073" name="image6.png">
            <a:extLst>
              <a:ext uri="{FF2B5EF4-FFF2-40B4-BE49-F238E27FC236}">
                <a16:creationId xmlns:a16="http://schemas.microsoft.com/office/drawing/2014/main" id="{41D568A2-136E-737C-0392-D2274E82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2" y="3840440"/>
            <a:ext cx="2355850" cy="190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1AB9F631-4742-AF43-8A28-5DAA9F0D4E8E}"/>
              </a:ext>
            </a:extLst>
          </p:cNvPr>
          <p:cNvSpPr/>
          <p:nvPr/>
        </p:nvSpPr>
        <p:spPr>
          <a:xfrm>
            <a:off x="213356" y="6183087"/>
            <a:ext cx="1832360" cy="492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До кейсів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6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6706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UA" sz="3600" dirty="0"/>
              <a:t>Кейс №3 «</a:t>
            </a:r>
            <a:r>
              <a:rPr lang="uk-UA" sz="3600" dirty="0"/>
              <a:t>Про панка без танка</a:t>
            </a:r>
            <a:r>
              <a:rPr lang="ru-UA" sz="3600" dirty="0"/>
              <a:t>»</a:t>
            </a:r>
            <a:br>
              <a:rPr lang="uk-UA" sz="3600" dirty="0"/>
            </a:br>
            <a:endParaRPr lang="ru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EA5A-0173-EFFB-CFE8-8088A2F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" y="835915"/>
            <a:ext cx="8303623" cy="2218040"/>
          </a:xfrm>
        </p:spPr>
        <p:txBody>
          <a:bodyPr/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радістю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поспішаю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 Там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шкільні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друзі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любі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вчителі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речі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деякі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них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сидять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«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телеграмі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і я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вітаю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святами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Спілкуюсь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я, як правило, 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одноліт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але є школяр, про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вся школа.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улюбленець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Можливо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й тому,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панк! Ви б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бачили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зачіску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Довге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руде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волосся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лежить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охайно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укладеним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голові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стоїть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пасмами золотого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дощу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небо.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Звати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Денис.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Навчається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він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9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Ми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знаємо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гасло: «Хай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переїдуть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мене танком, 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скону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літ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за- лишусь панком!»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Сьогодні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вся школа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шумить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обурена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брутальними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свавільними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діями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вчительки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математики.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 уроку,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з’ясувавши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Денис не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виконав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підкралася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нього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спини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схопивши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волосся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однією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рукою,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іншою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почала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ножицями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стригти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школяра.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Зачіску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загублено.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D14A1-119D-DEBE-BDC5-3E18C799D10C}"/>
              </a:ext>
            </a:extLst>
          </p:cNvPr>
          <p:cNvSpPr txBox="1"/>
          <p:nvPr/>
        </p:nvSpPr>
        <p:spPr>
          <a:xfrm>
            <a:off x="213358" y="2982860"/>
            <a:ext cx="68057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 algn="just" eaLnBrk="0" hangingPunct="0"/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прибула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мама Дениса. Вона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повідомила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позиватися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суду.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заперечення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вчителів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вона заявила,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людина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дитина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право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індивідуальність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особливість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самовираження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Мало того,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зазнав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непомірних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душевних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страждань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втратити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стійкі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зв’язки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учнями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через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змушений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буде перейти 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іншої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Учителька-пенсіонерка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кричала,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такого не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було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взагалі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школа –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місце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де треба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рекламувати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не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зачіски</a:t>
            </a:r>
            <a:r>
              <a:rPr kumimoji="0" lang="ru-UA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ru-UA" altLang="ru-UA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Сформулюйте своє бачення подій і ставлення до них.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Яку зі сторін конфлікту ви підтримуєте? Чому? 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 ви вважаєте: навчання в школі – це підготовка до життя чи саме життя?</a:t>
            </a:r>
          </a:p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 захистити свої права Денисові? Свою відповідь обґрунтуйте.</a:t>
            </a:r>
          </a:p>
        </p:txBody>
      </p:sp>
      <p:pic>
        <p:nvPicPr>
          <p:cNvPr id="4" name="docshape19">
            <a:extLst>
              <a:ext uri="{FF2B5EF4-FFF2-40B4-BE49-F238E27FC236}">
                <a16:creationId xmlns:a16="http://schemas.microsoft.com/office/drawing/2014/main" id="{9F56DB31-C386-45AF-CECD-CB6123890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6" y="2880935"/>
            <a:ext cx="1915887" cy="3251606"/>
          </a:xfrm>
          <a:prstGeom prst="rect">
            <a:avLst/>
          </a:prstGeom>
          <a:noFill/>
        </p:spPr>
      </p:pic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5C5B089B-CAD7-755C-941A-CB9EF498A505}"/>
              </a:ext>
            </a:extLst>
          </p:cNvPr>
          <p:cNvSpPr/>
          <p:nvPr/>
        </p:nvSpPr>
        <p:spPr>
          <a:xfrm>
            <a:off x="213356" y="6183087"/>
            <a:ext cx="1832360" cy="492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До кейсів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6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0" y="87086"/>
            <a:ext cx="8229600" cy="796925"/>
          </a:xfrm>
        </p:spPr>
        <p:txBody>
          <a:bodyPr>
            <a:normAutofit/>
          </a:bodyPr>
          <a:lstStyle/>
          <a:p>
            <a:r>
              <a:rPr lang="ru-UA" sz="3000" dirty="0"/>
              <a:t>Кейс №4 «</a:t>
            </a:r>
            <a:r>
              <a:rPr lang="uk-UA" sz="3000" dirty="0"/>
              <a:t>Про антирелігійну фізкультуру</a:t>
            </a:r>
            <a:r>
              <a:rPr lang="ru-UA" sz="3000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EA5A-0173-EFFB-CFE8-8088A2F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6" y="1010931"/>
            <a:ext cx="8712927" cy="2218040"/>
          </a:xfrm>
        </p:spPr>
        <p:txBody>
          <a:bodyPr/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іншої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прийшла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новенька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дівчина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Звати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Зайра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Вона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прийшла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урок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фізкультури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як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зрештою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й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інші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уроки, у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мусульманській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хустинці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хіджаб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Учитель наказав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зняти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хустку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порушенням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правил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техніки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безпеки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Дівчина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категорично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відмовилась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пояснюючи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тим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вона мусульманка,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сповідує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іслам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релігія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забороняє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з’являтися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публічному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місці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непокритою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головою. Учитель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відсторонив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школярку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уроку.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перерві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викликала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директорка, яка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попередила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Зайру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неприпустимість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показних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релігійного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характеру, 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також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зазначила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як директор, буде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захищати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світський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характер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освітнього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простору… Вона говорила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якісь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незрозумілі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Зайри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слова. 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вже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наступного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дня батьки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дівчини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забрали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погрожували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звернутися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суду,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стверджуючи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кожен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право на свободу думки,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совісті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релігії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D14A1-119D-DEBE-BDC5-3E18C799D10C}"/>
              </a:ext>
            </a:extLst>
          </p:cNvPr>
          <p:cNvSpPr txBox="1"/>
          <p:nvPr/>
        </p:nvSpPr>
        <p:spPr>
          <a:xfrm>
            <a:off x="250370" y="3328364"/>
            <a:ext cx="8133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Спробуйте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передбачити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яке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рішення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ухвалить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суд</a:t>
            </a:r>
            <a:r>
              <a:rPr kumimoji="0" lang="ru-UA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Укладіть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таблицю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одній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графі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якої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подайте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якомога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більше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аргументів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«за»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позицію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батьків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дівчинки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в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іншій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«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проти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 </a:t>
            </a:r>
          </a:p>
        </p:txBody>
      </p:sp>
      <p:pic>
        <p:nvPicPr>
          <p:cNvPr id="5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7594C2E6-D04C-1827-6A6A-23DF5E40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4" y="4166421"/>
            <a:ext cx="8457650" cy="1222783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hlinkClick r:id="rId3" action="ppaction://hlinksldjump"/>
            <a:extLst>
              <a:ext uri="{FF2B5EF4-FFF2-40B4-BE49-F238E27FC236}">
                <a16:creationId xmlns:a16="http://schemas.microsoft.com/office/drawing/2014/main" id="{4E86F1FA-686C-82B3-A238-5DACB7DD8AC2}"/>
              </a:ext>
            </a:extLst>
          </p:cNvPr>
          <p:cNvSpPr/>
          <p:nvPr/>
        </p:nvSpPr>
        <p:spPr>
          <a:xfrm>
            <a:off x="213356" y="6183087"/>
            <a:ext cx="1832360" cy="492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До кейсів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1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A55A3-FA7E-0A77-614D-E7E9E4B6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56706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UA" sz="3600" dirty="0"/>
              <a:t>Кейс №5 «</a:t>
            </a:r>
            <a:r>
              <a:rPr lang="uk-UA" sz="3600" dirty="0"/>
              <a:t>Про свободу слова</a:t>
            </a:r>
            <a:r>
              <a:rPr lang="ru-UA" sz="3600" dirty="0"/>
              <a:t>»</a:t>
            </a:r>
            <a:br>
              <a:rPr lang="uk-UA" sz="3600" dirty="0"/>
            </a:br>
            <a:endParaRPr lang="ru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A0EA5A-0173-EFFB-CFE8-8088A2F1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59" y="1105884"/>
            <a:ext cx="8712927" cy="3361615"/>
          </a:xfrm>
        </p:spPr>
        <p:txBody>
          <a:bodyPr/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 –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швидкоплинний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Технології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пронизують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сторони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громадського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життя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Кожна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школа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має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свій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офіційний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сайт,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якому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дізнатися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 правила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вступу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учительський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колектив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поточні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заходи,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успіхи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школярів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Бур’ян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Пилип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створив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паралельний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сайт.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відміну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офіційного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містив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світлини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яких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відображено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недоліки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учителів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їхні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негативні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вчинки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прикладу: учитель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іноземної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мови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написав текст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шкільній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дошці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припустився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чотирьох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помилок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учитель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алгебри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неправильно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розв’язав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задачу; учитель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інформатики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уроці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вирішував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бізнесові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справи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телефону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Таких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кейсів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немало.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школярів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цей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популярним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ньому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розміщувалися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різні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цікавинки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афоризми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інформація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 джаз, моду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Хлопця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попередили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неприпустимість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створення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негативного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іміджу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закладу та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зобов’язали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закрити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сайт. Коли ж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Пилип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виконав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вимогу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педагогічна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рада абсолютною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більшістю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голосів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(«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голосував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лише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вчитель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історії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відрахувала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Батьки подали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позовну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заяву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суду,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вимагаючи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ru-UA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поновити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сина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школі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endParaRPr kumimoji="0" lang="ru-UA" altLang="ru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моральну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компенсацію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kumimoji="0" lang="ru-RU" altLang="ru-UA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сумі</a:t>
            </a:r>
            <a:r>
              <a:rPr kumimoji="0" lang="ru-RU" altLang="ru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20000 грн.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D14A1-119D-DEBE-BDC5-3E18C799D10C}"/>
              </a:ext>
            </a:extLst>
          </p:cNvPr>
          <p:cNvSpPr txBox="1"/>
          <p:nvPr/>
        </p:nvSpPr>
        <p:spPr>
          <a:xfrm>
            <a:off x="213359" y="4467499"/>
            <a:ext cx="871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 algn="just" eaLnBrk="0" hangingPunct="0"/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Дайте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правову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оцінку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ситуації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180975" algn="just" eaLnBrk="0" hangingPunct="0"/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конституційні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права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Бур’яна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Пилипа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порушені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indent="180975" algn="just" eaLnBrk="0" hangingPunct="0"/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Які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судові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перспективи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має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ця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справа? Свою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правову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позицію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UA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обґрунтуйте</a:t>
            </a:r>
            <a:r>
              <a:rPr kumimoji="0" lang="ru-RU" altLang="ru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Прямоугольник: скругленные углы 4">
            <a:hlinkClick r:id="rId2" action="ppaction://hlinksldjump"/>
            <a:extLst>
              <a:ext uri="{FF2B5EF4-FFF2-40B4-BE49-F238E27FC236}">
                <a16:creationId xmlns:a16="http://schemas.microsoft.com/office/drawing/2014/main" id="{0DD3907E-FC5F-BFF7-3395-C9499D3A47F9}"/>
              </a:ext>
            </a:extLst>
          </p:cNvPr>
          <p:cNvSpPr/>
          <p:nvPr/>
        </p:nvSpPr>
        <p:spPr>
          <a:xfrm>
            <a:off x="213356" y="6183087"/>
            <a:ext cx="1832360" cy="492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До кейсів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7CF2D-A659-CAFF-3708-96B92A3C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011"/>
            <a:ext cx="8229600" cy="796925"/>
          </a:xfrm>
        </p:spPr>
        <p:txBody>
          <a:bodyPr>
            <a:normAutofit/>
          </a:bodyPr>
          <a:lstStyle/>
          <a:p>
            <a:pPr algn="ctr"/>
            <a:r>
              <a:rPr lang="uk-UA" sz="4400" dirty="0"/>
              <a:t>Меню</a:t>
            </a:r>
            <a:endParaRPr lang="ru-UA" sz="4400" dirty="0"/>
          </a:p>
        </p:txBody>
      </p:sp>
      <p:sp>
        <p:nvSpPr>
          <p:cNvPr id="4" name="Прямоугольник: скругленные углы 3">
            <a:hlinkClick r:id="rId2" action="ppaction://hlinksldjump"/>
            <a:extLst>
              <a:ext uri="{FF2B5EF4-FFF2-40B4-BE49-F238E27FC236}">
                <a16:creationId xmlns:a16="http://schemas.microsoft.com/office/drawing/2014/main" id="{4F65E6D4-A5B4-ADB4-22A0-CE155DA7A3C7}"/>
              </a:ext>
            </a:extLst>
          </p:cNvPr>
          <p:cNvSpPr/>
          <p:nvPr/>
        </p:nvSpPr>
        <p:spPr>
          <a:xfrm>
            <a:off x="2862941" y="1606641"/>
            <a:ext cx="3418118" cy="8598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 err="1">
                <a:latin typeface="Century Gothic" panose="020B0502020202020204" pitchFamily="34" charset="0"/>
              </a:rPr>
              <a:t>Руханка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: скругленные углы 4">
            <a:hlinkClick r:id="rId3" action="ppaction://hlinksldjump"/>
            <a:extLst>
              <a:ext uri="{FF2B5EF4-FFF2-40B4-BE49-F238E27FC236}">
                <a16:creationId xmlns:a16="http://schemas.microsoft.com/office/drawing/2014/main" id="{83990F7C-81D4-037B-AE9B-4C1F8FE424E2}"/>
              </a:ext>
            </a:extLst>
          </p:cNvPr>
          <p:cNvSpPr/>
          <p:nvPr/>
        </p:nvSpPr>
        <p:spPr>
          <a:xfrm>
            <a:off x="1594755" y="3132189"/>
            <a:ext cx="5954489" cy="8598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 err="1">
                <a:latin typeface="Century Gothic" panose="020B0502020202020204" pitchFamily="34" charset="0"/>
              </a:rPr>
              <a:t>Самооцінювання</a:t>
            </a:r>
            <a:endParaRPr lang="ru-UA" sz="4800" dirty="0"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: скругленные углы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15EB500-8F85-0380-28C1-93C4BE7D0CA0}"/>
              </a:ext>
            </a:extLst>
          </p:cNvPr>
          <p:cNvSpPr/>
          <p:nvPr/>
        </p:nvSpPr>
        <p:spPr>
          <a:xfrm>
            <a:off x="2473776" y="5519995"/>
            <a:ext cx="4196446" cy="5936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Century Gothic" panose="020B0502020202020204" pitchFamily="34" charset="0"/>
              </a:rPr>
              <a:t>Завершити перегляд</a:t>
            </a:r>
            <a:endParaRPr lang="ru-UA" sz="2800" dirty="0">
              <a:latin typeface="Century Gothic" panose="020B0502020202020204" pitchFamily="34" charset="0"/>
            </a:endParaRPr>
          </a:p>
        </p:txBody>
      </p:sp>
      <p:sp>
        <p:nvSpPr>
          <p:cNvPr id="7" name="Прямоугольник: скругленные углы 6">
            <a:hlinkClick r:id="rId4" action="ppaction://hlinksldjump"/>
            <a:extLst>
              <a:ext uri="{FF2B5EF4-FFF2-40B4-BE49-F238E27FC236}">
                <a16:creationId xmlns:a16="http://schemas.microsoft.com/office/drawing/2014/main" id="{57EDF4C9-1471-59D4-E77C-7F09613884BA}"/>
              </a:ext>
            </a:extLst>
          </p:cNvPr>
          <p:cNvSpPr/>
          <p:nvPr/>
        </p:nvSpPr>
        <p:spPr>
          <a:xfrm>
            <a:off x="213356" y="6183087"/>
            <a:ext cx="1832360" cy="4929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>
                <a:latin typeface="Century Gothic" panose="020B0502020202020204" pitchFamily="34" charset="0"/>
              </a:rPr>
              <a:t>До кейсів</a:t>
            </a:r>
            <a:endParaRPr lang="ru-UA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4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Права і свободи</Template>
  <TotalTime>376</TotalTime>
  <Words>1479</Words>
  <Application>Microsoft Office PowerPoint</Application>
  <PresentationFormat>Экран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Century Gothic</vt:lpstr>
      <vt:lpstr>Тема1</vt:lpstr>
      <vt:lpstr>Практичне заняття.  Зобов'язання держави у сфері прав людини: повага, захист, забезпечення</vt:lpstr>
      <vt:lpstr>«Сутність будь-якого права полягає в тому, що воно діє»</vt:lpstr>
      <vt:lpstr>Юридичний практикум</vt:lpstr>
      <vt:lpstr>Кейс №1 «Про чужий щоденник» </vt:lpstr>
      <vt:lpstr>Кейс №2 «Про неприємності з ранцем» </vt:lpstr>
      <vt:lpstr>Кейс №3 «Про панка без танка» </vt:lpstr>
      <vt:lpstr>Кейс №4 «Про антирелігійну фізкультуру»</vt:lpstr>
      <vt:lpstr>Кейс №5 «Про свободу слова» </vt:lpstr>
      <vt:lpstr>Меню</vt:lpstr>
      <vt:lpstr>Комплекс вправ гімнастики для очей (1,5 хв)</vt:lpstr>
      <vt:lpstr>Самооцінювання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 державної влади  в Україні</dc:title>
  <dc:creator>Alex</dc:creator>
  <cp:lastModifiedBy>Ромашко Олександр Григорович</cp:lastModifiedBy>
  <cp:revision>152</cp:revision>
  <dcterms:created xsi:type="dcterms:W3CDTF">2021-12-24T07:47:25Z</dcterms:created>
  <dcterms:modified xsi:type="dcterms:W3CDTF">2022-11-22T13:33:26Z</dcterms:modified>
</cp:coreProperties>
</file>