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70" r:id="rId6"/>
    <p:sldId id="277" r:id="rId7"/>
    <p:sldId id="278" r:id="rId8"/>
    <p:sldId id="276" r:id="rId9"/>
    <p:sldId id="27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834" y="1186298"/>
            <a:ext cx="5906561" cy="1719197"/>
          </a:xfrm>
        </p:spPr>
        <p:txBody>
          <a:bodyPr>
            <a:normAutofit/>
          </a:bodyPr>
          <a:lstStyle/>
          <a:p>
            <a:r>
              <a:rPr lang="uk-UA" sz="4000" dirty="0"/>
              <a:t>Демократія. Верховенство права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5" y="1443766"/>
            <a:ext cx="8782591" cy="1462720"/>
          </a:xfrm>
        </p:spPr>
        <p:txBody>
          <a:bodyPr>
            <a:noAutofit/>
          </a:bodyPr>
          <a:lstStyle/>
          <a:p>
            <a:pPr algn="r"/>
            <a:r>
              <a:rPr lang="uk-U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«Демократія - найгірший вид правління, не рахуючи всіх інших, які людство випробувало за свою історію.»</a:t>
            </a:r>
            <a:endParaRPr lang="uk-UA" sz="2800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27568" y="2804480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В. </a:t>
            </a:r>
            <a:r>
              <a:rPr lang="ru-RU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Черчілль</a:t>
            </a:r>
            <a:endParaRPr lang="ru-UA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0" y="1073538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D87A24DF-B5A8-922E-B144-A839AC072834}"/>
              </a:ext>
            </a:extLst>
          </p:cNvPr>
          <p:cNvSpPr/>
          <p:nvPr/>
        </p:nvSpPr>
        <p:spPr>
          <a:xfrm>
            <a:off x="1436912" y="1837482"/>
            <a:ext cx="6270171" cy="8826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1. Україна є суверенна і незалежна, </a:t>
            </a:r>
            <a:r>
              <a:rPr lang="uk-UA" sz="2000" b="1" i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демократична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соціальна, правова держава.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5A2B056F-EE14-6048-D9AA-4EF0C82C65D4}"/>
              </a:ext>
            </a:extLst>
          </p:cNvPr>
          <p:cNvSpPr/>
          <p:nvPr/>
        </p:nvSpPr>
        <p:spPr>
          <a:xfrm>
            <a:off x="204013" y="2963933"/>
            <a:ext cx="8735969" cy="7406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5. Україна є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республікою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Носієм суверенітету і єдиним джерелом влади в Україні є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народ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Прямоугольник: скругленные углы 3">
            <a:extLst>
              <a:ext uri="{FF2B5EF4-FFF2-40B4-BE49-F238E27FC236}">
                <a16:creationId xmlns:a16="http://schemas.microsoft.com/office/drawing/2014/main" id="{B0353C20-43E6-C21F-61C4-2700B65B44A2}"/>
              </a:ext>
            </a:extLst>
          </p:cNvPr>
          <p:cNvSpPr/>
          <p:nvPr/>
        </p:nvSpPr>
        <p:spPr>
          <a:xfrm>
            <a:off x="3156340" y="5476296"/>
            <a:ext cx="2831315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Виборчий кодекс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87CD9C91-39A5-17C6-0F1E-AD0D22E40C04}"/>
              </a:ext>
            </a:extLst>
          </p:cNvPr>
          <p:cNvSpPr/>
          <p:nvPr/>
        </p:nvSpPr>
        <p:spPr>
          <a:xfrm>
            <a:off x="2400431" y="4712352"/>
            <a:ext cx="4343132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Розділ </a:t>
            </a:r>
            <a:r>
              <a:rPr lang="cs-CZ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III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ВИБОРИ. РЕФЕРЕНДУМ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429C9D11-BE85-2F12-F988-74CC94F0A973}"/>
              </a:ext>
            </a:extLst>
          </p:cNvPr>
          <p:cNvSpPr/>
          <p:nvPr/>
        </p:nvSpPr>
        <p:spPr>
          <a:xfrm>
            <a:off x="204013" y="3948408"/>
            <a:ext cx="8735969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8.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принцип </a:t>
            </a: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верховенства</a:t>
            </a:r>
            <a:r>
              <a:rPr lang="ru-RU" sz="2000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права</a:t>
            </a:r>
            <a:r>
              <a:rPr lang="ru-RU" sz="2000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uk-UA" sz="2000" u="sng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1782639" y="1703837"/>
            <a:ext cx="5578710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Визнання народу вищим джерелом влади</a:t>
            </a: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FF0BDF41-3DD5-7538-CB89-BD9C976F3E68}"/>
              </a:ext>
            </a:extLst>
          </p:cNvPr>
          <p:cNvSpPr/>
          <p:nvPr/>
        </p:nvSpPr>
        <p:spPr>
          <a:xfrm>
            <a:off x="2036491" y="2548409"/>
            <a:ext cx="5071006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Виборність основних органів держави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607293" y="216463"/>
            <a:ext cx="592940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Ознаки демократії:</a:t>
            </a:r>
            <a:endParaRPr lang="ru-UA" sz="3600" dirty="0">
              <a:effectLst/>
            </a:endParaRPr>
          </a:p>
        </p:txBody>
      </p:sp>
      <p:sp>
        <p:nvSpPr>
          <p:cNvPr id="2" name="Прямоугольник: скругленные углы 15">
            <a:extLst>
              <a:ext uri="{FF2B5EF4-FFF2-40B4-BE49-F238E27FC236}">
                <a16:creationId xmlns:a16="http://schemas.microsoft.com/office/drawing/2014/main" id="{1B25B5B4-F7F6-DA79-5BE3-A8240373BB38}"/>
              </a:ext>
            </a:extLst>
          </p:cNvPr>
          <p:cNvSpPr/>
          <p:nvPr/>
        </p:nvSpPr>
        <p:spPr>
          <a:xfrm>
            <a:off x="2712057" y="3392981"/>
            <a:ext cx="3719875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Рівноправність громадян</a:t>
            </a:r>
          </a:p>
        </p:txBody>
      </p:sp>
      <p:sp>
        <p:nvSpPr>
          <p:cNvPr id="3" name="Прямоугольник: скругленные углы 15">
            <a:extLst>
              <a:ext uri="{FF2B5EF4-FFF2-40B4-BE49-F238E27FC236}">
                <a16:creationId xmlns:a16="http://schemas.microsoft.com/office/drawing/2014/main" id="{29A22ECD-76EE-B52D-DD21-BEA0F43E35C3}"/>
              </a:ext>
            </a:extLst>
          </p:cNvPr>
          <p:cNvSpPr/>
          <p:nvPr/>
        </p:nvSpPr>
        <p:spPr>
          <a:xfrm>
            <a:off x="2236528" y="4237553"/>
            <a:ext cx="4670932" cy="6245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Конституційне обмеження влади більшості над меншістю</a:t>
            </a:r>
          </a:p>
        </p:txBody>
      </p:sp>
      <p:sp>
        <p:nvSpPr>
          <p:cNvPr id="4" name="Прямоугольник: скругленные углы 15">
            <a:extLst>
              <a:ext uri="{FF2B5EF4-FFF2-40B4-BE49-F238E27FC236}">
                <a16:creationId xmlns:a16="http://schemas.microsoft.com/office/drawing/2014/main" id="{E3F879F0-758B-40E0-48BB-E94D5DB926EC}"/>
              </a:ext>
            </a:extLst>
          </p:cNvPr>
          <p:cNvSpPr/>
          <p:nvPr/>
        </p:nvSpPr>
        <p:spPr>
          <a:xfrm>
            <a:off x="2977538" y="5168730"/>
            <a:ext cx="3188912" cy="483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Верховенство права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3031125" y="1908247"/>
            <a:ext cx="3081746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Політична свобода</a:t>
            </a: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FF0BDF41-3DD5-7538-CB89-BD9C976F3E68}"/>
              </a:ext>
            </a:extLst>
          </p:cNvPr>
          <p:cNvSpPr/>
          <p:nvPr/>
        </p:nvSpPr>
        <p:spPr>
          <a:xfrm>
            <a:off x="2662210" y="2801901"/>
            <a:ext cx="3819577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Рівноправність громадян</a:t>
            </a:r>
          </a:p>
        </p:txBody>
      </p:sp>
      <p:sp>
        <p:nvSpPr>
          <p:cNvPr id="8" name="Прямоугольник: скругленные углы 15">
            <a:extLst>
              <a:ext uri="{FF2B5EF4-FFF2-40B4-BE49-F238E27FC236}">
                <a16:creationId xmlns:a16="http://schemas.microsoft.com/office/drawing/2014/main" id="{F1D705BC-8A83-F12E-0551-A3E9E73D8054}"/>
              </a:ext>
            </a:extLst>
          </p:cNvPr>
          <p:cNvSpPr/>
          <p:nvPr/>
        </p:nvSpPr>
        <p:spPr>
          <a:xfrm>
            <a:off x="3502694" y="3695555"/>
            <a:ext cx="2138609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Поділ влади</a:t>
            </a:r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id="{55E5349C-106A-AE02-ADBD-709FF0B31236}"/>
              </a:ext>
            </a:extLst>
          </p:cNvPr>
          <p:cNvSpPr/>
          <p:nvPr/>
        </p:nvSpPr>
        <p:spPr>
          <a:xfrm>
            <a:off x="3418111" y="4589209"/>
            <a:ext cx="2307775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Плюралізм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313103" y="204006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Принципи демократії:</a:t>
            </a:r>
            <a:endParaRPr lang="ru-U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04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2756534" y="1818942"/>
            <a:ext cx="3630932" cy="4546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Верховенство Конституції</a:t>
            </a: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FF0BDF41-3DD5-7538-CB89-BD9C976F3E68}"/>
              </a:ext>
            </a:extLst>
          </p:cNvPr>
          <p:cNvSpPr/>
          <p:nvPr/>
        </p:nvSpPr>
        <p:spPr>
          <a:xfrm>
            <a:off x="548828" y="2551316"/>
            <a:ext cx="2307775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Поділ влади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313103" y="204006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Ознаки верховенство права:</a:t>
            </a:r>
            <a:endParaRPr lang="ru-UA" sz="3200" dirty="0">
              <a:effectLst/>
            </a:endParaRPr>
          </a:p>
        </p:txBody>
      </p:sp>
      <p:sp>
        <p:nvSpPr>
          <p:cNvPr id="2" name="Прямоугольник: скругленные углы 15">
            <a:extLst>
              <a:ext uri="{FF2B5EF4-FFF2-40B4-BE49-F238E27FC236}">
                <a16:creationId xmlns:a16="http://schemas.microsoft.com/office/drawing/2014/main" id="{6C951553-AED5-861B-2A4A-42084ABD2C59}"/>
              </a:ext>
            </a:extLst>
          </p:cNvPr>
          <p:cNvSpPr/>
          <p:nvPr/>
        </p:nvSpPr>
        <p:spPr>
          <a:xfrm>
            <a:off x="1957250" y="4165643"/>
            <a:ext cx="5229500" cy="6108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Рівноправність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перед законом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15">
            <a:extLst>
              <a:ext uri="{FF2B5EF4-FFF2-40B4-BE49-F238E27FC236}">
                <a16:creationId xmlns:a16="http://schemas.microsoft.com/office/drawing/2014/main" id="{02B29A41-49D6-DF68-1FB8-0E65FA51CBE1}"/>
              </a:ext>
            </a:extLst>
          </p:cNvPr>
          <p:cNvSpPr/>
          <p:nvPr/>
        </p:nvSpPr>
        <p:spPr>
          <a:xfrm>
            <a:off x="2261502" y="5702139"/>
            <a:ext cx="4620991" cy="44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Незалежність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безсторонність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суду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5">
            <a:extLst>
              <a:ext uri="{FF2B5EF4-FFF2-40B4-BE49-F238E27FC236}">
                <a16:creationId xmlns:a16="http://schemas.microsoft.com/office/drawing/2014/main" id="{FB13B124-3B4A-2081-86B4-F9AAB0BBCBE9}"/>
              </a:ext>
            </a:extLst>
          </p:cNvPr>
          <p:cNvSpPr/>
          <p:nvPr/>
        </p:nvSpPr>
        <p:spPr>
          <a:xfrm>
            <a:off x="1957250" y="968541"/>
            <a:ext cx="5229500" cy="6108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Верховенство </a:t>
            </a:r>
            <a:r>
              <a:rPr lang="ru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природного</a:t>
            </a:r>
            <a:r>
              <a:rPr lang="ru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– перед верховенством закону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5">
            <a:extLst>
              <a:ext uri="{FF2B5EF4-FFF2-40B4-BE49-F238E27FC236}">
                <a16:creationId xmlns:a16="http://schemas.microsoft.com/office/drawing/2014/main" id="{4BA15937-8109-DA6E-5277-764D71056391}"/>
              </a:ext>
            </a:extLst>
          </p:cNvPr>
          <p:cNvSpPr/>
          <p:nvPr/>
        </p:nvSpPr>
        <p:spPr>
          <a:xfrm>
            <a:off x="3057168" y="2551316"/>
            <a:ext cx="5655949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Верховенство права, а не особи, </a:t>
            </a:r>
            <a:r>
              <a:rPr lang="ru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держави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5">
            <a:extLst>
              <a:ext uri="{FF2B5EF4-FFF2-40B4-BE49-F238E27FC236}">
                <a16:creationId xmlns:a16="http://schemas.microsoft.com/office/drawing/2014/main" id="{6A9C0644-2792-4307-2598-5ABEB2B6383A}"/>
              </a:ext>
            </a:extLst>
          </p:cNvPr>
          <p:cNvSpPr/>
          <p:nvPr/>
        </p:nvSpPr>
        <p:spPr>
          <a:xfrm>
            <a:off x="2218225" y="3359328"/>
            <a:ext cx="4707547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Забезпечення</a:t>
            </a:r>
            <a:r>
              <a:rPr lang="ru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 свобод людини</a:t>
            </a:r>
          </a:p>
        </p:txBody>
      </p:sp>
      <p:sp>
        <p:nvSpPr>
          <p:cNvPr id="10" name="Прямоугольник: скругленные углы 15">
            <a:extLst>
              <a:ext uri="{FF2B5EF4-FFF2-40B4-BE49-F238E27FC236}">
                <a16:creationId xmlns:a16="http://schemas.microsoft.com/office/drawing/2014/main" id="{BCB8EDCB-7B98-B99D-B15A-753549FCD518}"/>
              </a:ext>
            </a:extLst>
          </p:cNvPr>
          <p:cNvSpPr/>
          <p:nvPr/>
        </p:nvSpPr>
        <p:spPr>
          <a:xfrm>
            <a:off x="963924" y="5021216"/>
            <a:ext cx="3276061" cy="4408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Правова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визначеність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id="{D4538347-724F-7577-C335-7C5A536CF89E}"/>
              </a:ext>
            </a:extLst>
          </p:cNvPr>
          <p:cNvSpPr/>
          <p:nvPr/>
        </p:nvSpPr>
        <p:spPr>
          <a:xfrm>
            <a:off x="4441915" y="5021216"/>
            <a:ext cx="3653793" cy="4408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Правова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передбачуваність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252CEE-E9EB-8B6A-5990-BB625614E313}"/>
              </a:ext>
            </a:extLst>
          </p:cNvPr>
          <p:cNvCxnSpPr>
            <a:cxnSpLocks/>
          </p:cNvCxnSpPr>
          <p:nvPr/>
        </p:nvCxnSpPr>
        <p:spPr>
          <a:xfrm>
            <a:off x="4766914" y="5522920"/>
            <a:ext cx="0" cy="4894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138E7-A1E3-FB33-2134-FC169138C573}"/>
              </a:ext>
            </a:extLst>
          </p:cNvPr>
          <p:cNvCxnSpPr>
            <a:cxnSpLocks/>
          </p:cNvCxnSpPr>
          <p:nvPr/>
        </p:nvCxnSpPr>
        <p:spPr>
          <a:xfrm>
            <a:off x="6143899" y="5575703"/>
            <a:ext cx="305140" cy="4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978D96-0953-99B9-E809-8908A7DC9548}"/>
              </a:ext>
            </a:extLst>
          </p:cNvPr>
          <p:cNvCxnSpPr>
            <a:cxnSpLocks/>
          </p:cNvCxnSpPr>
          <p:nvPr/>
        </p:nvCxnSpPr>
        <p:spPr>
          <a:xfrm flipH="1">
            <a:off x="2752475" y="5526738"/>
            <a:ext cx="314231" cy="481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709668-21B5-3FBE-ECE6-FEB3CD8EB426}"/>
              </a:ext>
            </a:extLst>
          </p:cNvPr>
          <p:cNvCxnSpPr>
            <a:cxnSpLocks/>
          </p:cNvCxnSpPr>
          <p:nvPr/>
        </p:nvCxnSpPr>
        <p:spPr>
          <a:xfrm>
            <a:off x="4735419" y="4023603"/>
            <a:ext cx="0" cy="578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44475D-F91D-6510-E30A-29DC802337C5}"/>
              </a:ext>
            </a:extLst>
          </p:cNvPr>
          <p:cNvCxnSpPr>
            <a:cxnSpLocks/>
          </p:cNvCxnSpPr>
          <p:nvPr/>
        </p:nvCxnSpPr>
        <p:spPr>
          <a:xfrm>
            <a:off x="5983057" y="4136564"/>
            <a:ext cx="465982" cy="465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A3BC55-8A5F-9A34-F11D-5ED3D138DEA5}"/>
              </a:ext>
            </a:extLst>
          </p:cNvPr>
          <p:cNvCxnSpPr>
            <a:cxnSpLocks/>
          </p:cNvCxnSpPr>
          <p:nvPr/>
        </p:nvCxnSpPr>
        <p:spPr>
          <a:xfrm flipH="1">
            <a:off x="2993190" y="4118353"/>
            <a:ext cx="473499" cy="483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8AEF34-1C0D-24CC-C7AF-6ACBCBA0C56C}"/>
              </a:ext>
            </a:extLst>
          </p:cNvPr>
          <p:cNvCxnSpPr>
            <a:cxnSpLocks/>
          </p:cNvCxnSpPr>
          <p:nvPr/>
        </p:nvCxnSpPr>
        <p:spPr>
          <a:xfrm>
            <a:off x="5634151" y="2730681"/>
            <a:ext cx="298231" cy="436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2085E7-4C3C-9D53-11AE-CB8D38BCACEB}"/>
              </a:ext>
            </a:extLst>
          </p:cNvPr>
          <p:cNvCxnSpPr>
            <a:cxnSpLocks/>
          </p:cNvCxnSpPr>
          <p:nvPr/>
        </p:nvCxnSpPr>
        <p:spPr>
          <a:xfrm>
            <a:off x="4692986" y="2768837"/>
            <a:ext cx="0" cy="391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372CA2-1246-2168-B068-7C6DE5A32A66}"/>
              </a:ext>
            </a:extLst>
          </p:cNvPr>
          <p:cNvCxnSpPr>
            <a:cxnSpLocks/>
          </p:cNvCxnSpPr>
          <p:nvPr/>
        </p:nvCxnSpPr>
        <p:spPr>
          <a:xfrm flipH="1">
            <a:off x="3159072" y="2749981"/>
            <a:ext cx="298231" cy="436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CBBA55-CDB8-9107-8BB4-CBEACB75C2E4}"/>
              </a:ext>
            </a:extLst>
          </p:cNvPr>
          <p:cNvCxnSpPr>
            <a:cxnSpLocks/>
          </p:cNvCxnSpPr>
          <p:nvPr/>
        </p:nvCxnSpPr>
        <p:spPr>
          <a:xfrm>
            <a:off x="6492247" y="1229575"/>
            <a:ext cx="130628" cy="591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736510-F7EF-1B37-3D90-26BB23FB00E0}"/>
              </a:ext>
            </a:extLst>
          </p:cNvPr>
          <p:cNvCxnSpPr>
            <a:cxnSpLocks/>
          </p:cNvCxnSpPr>
          <p:nvPr/>
        </p:nvCxnSpPr>
        <p:spPr>
          <a:xfrm flipH="1">
            <a:off x="2569029" y="1229575"/>
            <a:ext cx="130628" cy="591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2131558" y="1002226"/>
            <a:ext cx="4880883" cy="4546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способом волевиявлення виборців: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313103" y="204006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Види виборів:</a:t>
            </a:r>
            <a:endParaRPr lang="ru-UA" sz="3200" dirty="0">
              <a:effectLst/>
            </a:endParaRPr>
          </a:p>
        </p:txBody>
      </p:sp>
      <p:sp>
        <p:nvSpPr>
          <p:cNvPr id="3" name="Прямоугольник: скругленные углы 15">
            <a:extLst>
              <a:ext uri="{FF2B5EF4-FFF2-40B4-BE49-F238E27FC236}">
                <a16:creationId xmlns:a16="http://schemas.microsoft.com/office/drawing/2014/main" id="{E6E121B8-126B-1FB0-9060-2190872627C1}"/>
              </a:ext>
            </a:extLst>
          </p:cNvPr>
          <p:cNvSpPr/>
          <p:nvPr/>
        </p:nvSpPr>
        <p:spPr>
          <a:xfrm>
            <a:off x="1263012" y="1820804"/>
            <a:ext cx="1737091" cy="4546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Прямі </a:t>
            </a:r>
          </a:p>
        </p:txBody>
      </p:sp>
      <p:sp>
        <p:nvSpPr>
          <p:cNvPr id="8" name="Прямоугольник: скругленные углы 15">
            <a:extLst>
              <a:ext uri="{FF2B5EF4-FFF2-40B4-BE49-F238E27FC236}">
                <a16:creationId xmlns:a16="http://schemas.microsoft.com/office/drawing/2014/main" id="{4FEAD9CC-95FF-2768-6648-1288B447020D}"/>
              </a:ext>
            </a:extLst>
          </p:cNvPr>
          <p:cNvSpPr/>
          <p:nvPr/>
        </p:nvSpPr>
        <p:spPr>
          <a:xfrm>
            <a:off x="6143899" y="1821517"/>
            <a:ext cx="1737092" cy="4546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Непрямі</a:t>
            </a:r>
          </a:p>
        </p:txBody>
      </p:sp>
      <p:sp>
        <p:nvSpPr>
          <p:cNvPr id="12" name="Прямоугольник: скругленные углы 15">
            <a:extLst>
              <a:ext uri="{FF2B5EF4-FFF2-40B4-BE49-F238E27FC236}">
                <a16:creationId xmlns:a16="http://schemas.microsoft.com/office/drawing/2014/main" id="{CA794D28-C194-13F5-82ED-A2AB27B19EC3}"/>
              </a:ext>
            </a:extLst>
          </p:cNvPr>
          <p:cNvSpPr/>
          <p:nvPr/>
        </p:nvSpPr>
        <p:spPr>
          <a:xfrm>
            <a:off x="3159073" y="2346970"/>
            <a:ext cx="2823984" cy="454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об’єктом:</a:t>
            </a:r>
          </a:p>
        </p:txBody>
      </p:sp>
      <p:sp>
        <p:nvSpPr>
          <p:cNvPr id="13" name="Прямоугольник: скругленные углы 15">
            <a:extLst>
              <a:ext uri="{FF2B5EF4-FFF2-40B4-BE49-F238E27FC236}">
                <a16:creationId xmlns:a16="http://schemas.microsoft.com/office/drawing/2014/main" id="{59B61251-5B97-686A-6623-8516202E6B13}"/>
              </a:ext>
            </a:extLst>
          </p:cNvPr>
          <p:cNvSpPr/>
          <p:nvPr/>
        </p:nvSpPr>
        <p:spPr>
          <a:xfrm>
            <a:off x="657237" y="3167008"/>
            <a:ext cx="2878182" cy="454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Вибори Президента</a:t>
            </a:r>
          </a:p>
        </p:txBody>
      </p:sp>
      <p:sp>
        <p:nvSpPr>
          <p:cNvPr id="15" name="Прямоугольник: скругленные углы 15">
            <a:extLst>
              <a:ext uri="{FF2B5EF4-FFF2-40B4-BE49-F238E27FC236}">
                <a16:creationId xmlns:a16="http://schemas.microsoft.com/office/drawing/2014/main" id="{6793824D-16F9-5B19-D450-2EAD01BABCBE}"/>
              </a:ext>
            </a:extLst>
          </p:cNvPr>
          <p:cNvSpPr/>
          <p:nvPr/>
        </p:nvSpPr>
        <p:spPr>
          <a:xfrm>
            <a:off x="3935429" y="3152503"/>
            <a:ext cx="1413763" cy="454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ВРУ</a:t>
            </a:r>
          </a:p>
        </p:txBody>
      </p:sp>
      <p:sp>
        <p:nvSpPr>
          <p:cNvPr id="17" name="Прямоугольник: скругленные углы 15">
            <a:extLst>
              <a:ext uri="{FF2B5EF4-FFF2-40B4-BE49-F238E27FC236}">
                <a16:creationId xmlns:a16="http://schemas.microsoft.com/office/drawing/2014/main" id="{24AC5A4B-FEA1-2196-2670-C17CADF48107}"/>
              </a:ext>
            </a:extLst>
          </p:cNvPr>
          <p:cNvSpPr/>
          <p:nvPr/>
        </p:nvSpPr>
        <p:spPr>
          <a:xfrm>
            <a:off x="5782333" y="3152503"/>
            <a:ext cx="2307503" cy="454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Місцеві вибори</a:t>
            </a:r>
          </a:p>
        </p:txBody>
      </p:sp>
      <p:sp>
        <p:nvSpPr>
          <p:cNvPr id="18" name="Прямоугольник: скругленные углы 15">
            <a:extLst>
              <a:ext uri="{FF2B5EF4-FFF2-40B4-BE49-F238E27FC236}">
                <a16:creationId xmlns:a16="http://schemas.microsoft.com/office/drawing/2014/main" id="{7172E6FA-E6EC-E27A-5A42-49D6F675675F}"/>
              </a:ext>
            </a:extLst>
          </p:cNvPr>
          <p:cNvSpPr/>
          <p:nvPr/>
        </p:nvSpPr>
        <p:spPr>
          <a:xfrm>
            <a:off x="3066706" y="3771207"/>
            <a:ext cx="3010586" cy="454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часом проведення:</a:t>
            </a:r>
          </a:p>
        </p:txBody>
      </p:sp>
      <p:sp>
        <p:nvSpPr>
          <p:cNvPr id="19" name="Прямоугольник: скругленные углы 15">
            <a:extLst>
              <a:ext uri="{FF2B5EF4-FFF2-40B4-BE49-F238E27FC236}">
                <a16:creationId xmlns:a16="http://schemas.microsoft.com/office/drawing/2014/main" id="{EFFDCA7A-F92F-BCB7-5DAD-868ED6703E33}"/>
              </a:ext>
            </a:extLst>
          </p:cNvPr>
          <p:cNvSpPr/>
          <p:nvPr/>
        </p:nvSpPr>
        <p:spPr>
          <a:xfrm>
            <a:off x="450001" y="4601865"/>
            <a:ext cx="2878182" cy="454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Чергові</a:t>
            </a:r>
          </a:p>
        </p:txBody>
      </p:sp>
      <p:sp>
        <p:nvSpPr>
          <p:cNvPr id="20" name="Прямоугольник: скругленные углы 15">
            <a:extLst>
              <a:ext uri="{FF2B5EF4-FFF2-40B4-BE49-F238E27FC236}">
                <a16:creationId xmlns:a16="http://schemas.microsoft.com/office/drawing/2014/main" id="{B593F40C-808C-F886-F85F-B2197D5D8FF4}"/>
              </a:ext>
            </a:extLst>
          </p:cNvPr>
          <p:cNvSpPr/>
          <p:nvPr/>
        </p:nvSpPr>
        <p:spPr>
          <a:xfrm>
            <a:off x="3838436" y="4601865"/>
            <a:ext cx="2037806" cy="454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Позачергові</a:t>
            </a:r>
          </a:p>
        </p:txBody>
      </p:sp>
      <p:sp>
        <p:nvSpPr>
          <p:cNvPr id="21" name="Прямоугольник: скругленные углы 15">
            <a:extLst>
              <a:ext uri="{FF2B5EF4-FFF2-40B4-BE49-F238E27FC236}">
                <a16:creationId xmlns:a16="http://schemas.microsoft.com/office/drawing/2014/main" id="{93B09515-F0C6-4D53-0C4F-ACD9F4316FD2}"/>
              </a:ext>
            </a:extLst>
          </p:cNvPr>
          <p:cNvSpPr/>
          <p:nvPr/>
        </p:nvSpPr>
        <p:spPr>
          <a:xfrm>
            <a:off x="6386495" y="4601865"/>
            <a:ext cx="2307503" cy="454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Повторні</a:t>
            </a:r>
          </a:p>
        </p:txBody>
      </p:sp>
      <p:sp>
        <p:nvSpPr>
          <p:cNvPr id="22" name="Прямоугольник: скругленные углы 15">
            <a:extLst>
              <a:ext uri="{FF2B5EF4-FFF2-40B4-BE49-F238E27FC236}">
                <a16:creationId xmlns:a16="http://schemas.microsoft.com/office/drawing/2014/main" id="{0ED2BA2C-0055-A074-44A5-BD779AE22398}"/>
              </a:ext>
            </a:extLst>
          </p:cNvPr>
          <p:cNvSpPr/>
          <p:nvPr/>
        </p:nvSpPr>
        <p:spPr>
          <a:xfrm>
            <a:off x="2864985" y="5229717"/>
            <a:ext cx="3414028" cy="4546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виборчою системою:</a:t>
            </a:r>
          </a:p>
        </p:txBody>
      </p:sp>
      <p:sp>
        <p:nvSpPr>
          <p:cNvPr id="23" name="Прямоугольник: скругленные углы 15">
            <a:extLst>
              <a:ext uri="{FF2B5EF4-FFF2-40B4-BE49-F238E27FC236}">
                <a16:creationId xmlns:a16="http://schemas.microsoft.com/office/drawing/2014/main" id="{DA466D4F-9635-6567-0473-351CAD28B0AA}"/>
              </a:ext>
            </a:extLst>
          </p:cNvPr>
          <p:cNvSpPr/>
          <p:nvPr/>
        </p:nvSpPr>
        <p:spPr>
          <a:xfrm>
            <a:off x="450001" y="6030401"/>
            <a:ext cx="2878182" cy="4546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Мажоритарні</a:t>
            </a:r>
          </a:p>
        </p:txBody>
      </p:sp>
      <p:sp>
        <p:nvSpPr>
          <p:cNvPr id="24" name="Прямоугольник: скругленные углы 15">
            <a:extLst>
              <a:ext uri="{FF2B5EF4-FFF2-40B4-BE49-F238E27FC236}">
                <a16:creationId xmlns:a16="http://schemas.microsoft.com/office/drawing/2014/main" id="{9913104C-1324-D5C8-C232-4E7CA6E70BD9}"/>
              </a:ext>
            </a:extLst>
          </p:cNvPr>
          <p:cNvSpPr/>
          <p:nvPr/>
        </p:nvSpPr>
        <p:spPr>
          <a:xfrm>
            <a:off x="3838436" y="6011787"/>
            <a:ext cx="2037806" cy="4546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Пропорційні</a:t>
            </a:r>
          </a:p>
        </p:txBody>
      </p:sp>
      <p:sp>
        <p:nvSpPr>
          <p:cNvPr id="25" name="Прямоугольник: скругленные углы 15">
            <a:extLst>
              <a:ext uri="{FF2B5EF4-FFF2-40B4-BE49-F238E27FC236}">
                <a16:creationId xmlns:a16="http://schemas.microsoft.com/office/drawing/2014/main" id="{6EEAAA3E-0D6E-EEF0-31B6-B5359892F6E2}"/>
              </a:ext>
            </a:extLst>
          </p:cNvPr>
          <p:cNvSpPr/>
          <p:nvPr/>
        </p:nvSpPr>
        <p:spPr>
          <a:xfrm>
            <a:off x="6386496" y="6030401"/>
            <a:ext cx="2307503" cy="4546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Змішані</a:t>
            </a:r>
          </a:p>
        </p:txBody>
      </p:sp>
    </p:spTree>
    <p:extLst>
      <p:ext uri="{BB962C8B-B14F-4D97-AF65-F5344CB8AC3E}">
        <p14:creationId xmlns:p14="http://schemas.microsoft.com/office/powerpoint/2010/main" val="215994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1607001" y="1120545"/>
            <a:ext cx="5929995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Інструмент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народного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суверенітету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id="{FF0BDF41-3DD5-7538-CB89-BD9C976F3E68}"/>
              </a:ext>
            </a:extLst>
          </p:cNvPr>
          <p:cNvSpPr/>
          <p:nvPr/>
        </p:nvSpPr>
        <p:spPr>
          <a:xfrm>
            <a:off x="1126452" y="1973575"/>
            <a:ext cx="6891093" cy="7101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Забезпечують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легітимність, стабільність, поступовість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наступність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публічної влади</a:t>
            </a:r>
          </a:p>
        </p:txBody>
      </p:sp>
      <p:sp>
        <p:nvSpPr>
          <p:cNvPr id="8" name="Прямоугольник: скругленные углы 15">
            <a:extLst>
              <a:ext uri="{FF2B5EF4-FFF2-40B4-BE49-F238E27FC236}">
                <a16:creationId xmlns:a16="http://schemas.microsoft.com/office/drawing/2014/main" id="{F1D705BC-8A83-F12E-0551-A3E9E73D8054}"/>
              </a:ext>
            </a:extLst>
          </p:cNvPr>
          <p:cNvSpPr/>
          <p:nvPr/>
        </p:nvSpPr>
        <p:spPr>
          <a:xfrm>
            <a:off x="2000930" y="2998864"/>
            <a:ext cx="5142137" cy="7101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Своєрідна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форма </a:t>
            </a:r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якісного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відбору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представницьких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органів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313103" y="204006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Функції виборів:</a:t>
            </a:r>
            <a:endParaRPr lang="ru-UA" sz="3200" dirty="0">
              <a:effectLst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AE962-14BF-37D4-835B-F69477C9B29D}"/>
              </a:ext>
            </a:extLst>
          </p:cNvPr>
          <p:cNvSpPr txBox="1">
            <a:spLocks/>
          </p:cNvSpPr>
          <p:nvPr/>
        </p:nvSpPr>
        <p:spPr>
          <a:xfrm>
            <a:off x="1313103" y="4267995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Виборчі права поділяють на:</a:t>
            </a:r>
            <a:endParaRPr lang="ru-UA" sz="3200" dirty="0">
              <a:effectLst/>
            </a:endParaRPr>
          </a:p>
        </p:txBody>
      </p:sp>
      <p:sp>
        <p:nvSpPr>
          <p:cNvPr id="3" name="Прямоугольник: скругленные углы 15">
            <a:extLst>
              <a:ext uri="{FF2B5EF4-FFF2-40B4-BE49-F238E27FC236}">
                <a16:creationId xmlns:a16="http://schemas.microsoft.com/office/drawing/2014/main" id="{0E549649-11AA-9CF1-F68B-CAE403E3DDE1}"/>
              </a:ext>
            </a:extLst>
          </p:cNvPr>
          <p:cNvSpPr/>
          <p:nvPr/>
        </p:nvSpPr>
        <p:spPr>
          <a:xfrm>
            <a:off x="2303555" y="5207631"/>
            <a:ext cx="1802404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Активне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5">
            <a:extLst>
              <a:ext uri="{FF2B5EF4-FFF2-40B4-BE49-F238E27FC236}">
                <a16:creationId xmlns:a16="http://schemas.microsoft.com/office/drawing/2014/main" id="{3CB56C5F-D250-B2B9-24EA-6FE767979E7E}"/>
              </a:ext>
            </a:extLst>
          </p:cNvPr>
          <p:cNvSpPr/>
          <p:nvPr/>
        </p:nvSpPr>
        <p:spPr>
          <a:xfrm>
            <a:off x="5038042" y="5207631"/>
            <a:ext cx="1802404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Пасивне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357051" y="1883577"/>
            <a:ext cx="3865790" cy="4394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Загального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виборчого права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727B5E6-9D30-A1CA-F1E1-60C61340DBE8}"/>
              </a:ext>
            </a:extLst>
          </p:cNvPr>
          <p:cNvSpPr txBox="1">
            <a:spLocks/>
          </p:cNvSpPr>
          <p:nvPr/>
        </p:nvSpPr>
        <p:spPr>
          <a:xfrm>
            <a:off x="1313103" y="143045"/>
            <a:ext cx="651779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Принципи виборчого права:</a:t>
            </a:r>
            <a:endParaRPr lang="ru-UA" sz="3200" dirty="0">
              <a:effectLst/>
            </a:endParaRPr>
          </a:p>
        </p:txBody>
      </p:sp>
      <p:sp>
        <p:nvSpPr>
          <p:cNvPr id="7" name="Прямоугольник: скругленные углы 15">
            <a:extLst>
              <a:ext uri="{FF2B5EF4-FFF2-40B4-BE49-F238E27FC236}">
                <a16:creationId xmlns:a16="http://schemas.microsoft.com/office/drawing/2014/main" id="{11F773FB-2F81-11FC-1110-358E844D35C9}"/>
              </a:ext>
            </a:extLst>
          </p:cNvPr>
          <p:cNvSpPr/>
          <p:nvPr/>
        </p:nvSpPr>
        <p:spPr>
          <a:xfrm>
            <a:off x="4450080" y="1510154"/>
            <a:ext cx="4432664" cy="1259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Ценз громадянства; віковий ценз; ценз осілості; майновий ценз; освітній ценз; ценз грамотності; ценз дієздатності</a:t>
            </a:r>
          </a:p>
        </p:txBody>
      </p:sp>
      <p:sp>
        <p:nvSpPr>
          <p:cNvPr id="9" name="Прямоугольник: скругленные углы 15">
            <a:extLst>
              <a:ext uri="{FF2B5EF4-FFF2-40B4-BE49-F238E27FC236}">
                <a16:creationId xmlns:a16="http://schemas.microsoft.com/office/drawing/2014/main" id="{BD78F6DC-8987-DE88-E9A4-099127AA4EA9}"/>
              </a:ext>
            </a:extLst>
          </p:cNvPr>
          <p:cNvSpPr/>
          <p:nvPr/>
        </p:nvSpPr>
        <p:spPr>
          <a:xfrm>
            <a:off x="270574" y="2967993"/>
            <a:ext cx="5293997" cy="456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Принцип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рівного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виборчого права</a:t>
            </a:r>
          </a:p>
        </p:txBody>
      </p:sp>
      <p:sp>
        <p:nvSpPr>
          <p:cNvPr id="10" name="Прямоугольник: скругленные углы 15">
            <a:extLst>
              <a:ext uri="{FF2B5EF4-FFF2-40B4-BE49-F238E27FC236}">
                <a16:creationId xmlns:a16="http://schemas.microsoft.com/office/drawing/2014/main" id="{F75C9765-73FA-1B6A-A9B7-F6884CC548BB}"/>
              </a:ext>
            </a:extLst>
          </p:cNvPr>
          <p:cNvSpPr/>
          <p:nvPr/>
        </p:nvSpPr>
        <p:spPr>
          <a:xfrm>
            <a:off x="5869779" y="2968841"/>
            <a:ext cx="2925674" cy="456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Куріальні вибори</a:t>
            </a:r>
          </a:p>
        </p:txBody>
      </p:sp>
      <p:sp>
        <p:nvSpPr>
          <p:cNvPr id="12" name="Прямоугольник: скругленные углы 15">
            <a:extLst>
              <a:ext uri="{FF2B5EF4-FFF2-40B4-BE49-F238E27FC236}">
                <a16:creationId xmlns:a16="http://schemas.microsoft.com/office/drawing/2014/main" id="{6951BDED-A091-53EA-F380-9FC4047830D7}"/>
              </a:ext>
            </a:extLst>
          </p:cNvPr>
          <p:cNvSpPr/>
          <p:nvPr/>
        </p:nvSpPr>
        <p:spPr>
          <a:xfrm>
            <a:off x="705596" y="3725824"/>
            <a:ext cx="3988120" cy="4569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Принцип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ґендерної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рівності</a:t>
            </a:r>
          </a:p>
        </p:txBody>
      </p:sp>
      <p:sp>
        <p:nvSpPr>
          <p:cNvPr id="13" name="Прямоугольник: скругленные углы 15">
            <a:extLst>
              <a:ext uri="{FF2B5EF4-FFF2-40B4-BE49-F238E27FC236}">
                <a16:creationId xmlns:a16="http://schemas.microsoft.com/office/drawing/2014/main" id="{D3D2BE75-70AC-D9C8-5657-9A84AEA9DA2E}"/>
              </a:ext>
            </a:extLst>
          </p:cNvPr>
          <p:cNvSpPr/>
          <p:nvPr/>
        </p:nvSpPr>
        <p:spPr>
          <a:xfrm>
            <a:off x="4937964" y="3725824"/>
            <a:ext cx="3500440" cy="4569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Принцип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вільних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виборів</a:t>
            </a:r>
          </a:p>
        </p:txBody>
      </p:sp>
      <p:sp>
        <p:nvSpPr>
          <p:cNvPr id="15" name="Прямоугольник: скругленные углы 15">
            <a:extLst>
              <a:ext uri="{FF2B5EF4-FFF2-40B4-BE49-F238E27FC236}">
                <a16:creationId xmlns:a16="http://schemas.microsoft.com/office/drawing/2014/main" id="{1EB5EE3B-9DC9-705F-D361-841386C4ABC7}"/>
              </a:ext>
            </a:extLst>
          </p:cNvPr>
          <p:cNvSpPr/>
          <p:nvPr/>
        </p:nvSpPr>
        <p:spPr>
          <a:xfrm>
            <a:off x="2821779" y="4432400"/>
            <a:ext cx="3500440" cy="45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Принцип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чесних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виборів</a:t>
            </a:r>
          </a:p>
        </p:txBody>
      </p:sp>
      <p:sp>
        <p:nvSpPr>
          <p:cNvPr id="17" name="Прямоугольник: скругленные углы 15">
            <a:extLst>
              <a:ext uri="{FF2B5EF4-FFF2-40B4-BE49-F238E27FC236}">
                <a16:creationId xmlns:a16="http://schemas.microsoft.com/office/drawing/2014/main" id="{04F66C18-2D6F-4957-293E-08C8D3D6F1B2}"/>
              </a:ext>
            </a:extLst>
          </p:cNvPr>
          <p:cNvSpPr/>
          <p:nvPr/>
        </p:nvSpPr>
        <p:spPr>
          <a:xfrm>
            <a:off x="2429791" y="5138977"/>
            <a:ext cx="4284416" cy="6349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Принцип </a:t>
            </a:r>
            <a:r>
              <a:rPr lang="ru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</a:t>
            </a:r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рямих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періодичних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справжніх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виборів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8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322</TotalTime>
  <Words>268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Тема1</vt:lpstr>
      <vt:lpstr>Демократія. Верховенство права</vt:lpstr>
      <vt:lpstr>«Демократія - найгірший вид правління, не рахуючи всіх інших, які людство випробувало за свою історію.»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116</cp:revision>
  <dcterms:created xsi:type="dcterms:W3CDTF">2021-12-24T07:47:25Z</dcterms:created>
  <dcterms:modified xsi:type="dcterms:W3CDTF">2022-10-13T16:55:21Z</dcterms:modified>
</cp:coreProperties>
</file>