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9" r:id="rId8"/>
    <p:sldId id="274" r:id="rId9"/>
    <p:sldId id="265" r:id="rId10"/>
    <p:sldId id="275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5B97"/>
    <a:srgbClr val="A996C0"/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0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15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2130427"/>
            <a:ext cx="7772400" cy="1227137"/>
          </a:xfrm>
          <a:noFill/>
        </p:spPr>
        <p:txBody>
          <a:bodyPr/>
          <a:lstStyle>
            <a:lvl1pPr algn="l">
              <a:defRPr sz="3750" b="1" cap="none" spc="0" baseline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706" y="3357562"/>
            <a:ext cx="6400800" cy="642942"/>
          </a:xfrm>
        </p:spPr>
        <p:txBody>
          <a:bodyPr rtlCol="0" anchor="ctr">
            <a:normAutofit/>
          </a:bodyPr>
          <a:lstStyle>
            <a:lvl1pPr marL="0" indent="0" algn="l" defTabSz="685800" rtl="0" eaLnBrk="1" latinLnBrk="0" hangingPunct="1">
              <a:spcBef>
                <a:spcPct val="0"/>
              </a:spcBef>
              <a:buNone/>
              <a:defRPr lang="zh-CN" altLang="en-US" sz="1800" b="0" kern="1200" cap="none" spc="0" dirty="0">
                <a:ln>
                  <a:noFill/>
                </a:ln>
                <a:solidFill>
                  <a:srgbClr val="3B3721"/>
                </a:solidFill>
                <a:effectLst/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0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2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7969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8587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715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2400" b="1" kern="1200" dirty="0">
          <a:ln w="9000" cmpd="sng">
            <a:noFill/>
            <a:prstDash val="solid"/>
          </a:ln>
          <a:gradFill>
            <a:gsLst>
              <a:gs pos="0">
                <a:srgbClr val="C00000"/>
              </a:gs>
              <a:gs pos="43000">
                <a:srgbClr val="A20000"/>
              </a:gs>
              <a:gs pos="100000">
                <a:srgbClr val="860000"/>
              </a:gs>
            </a:gsLst>
            <a:lin ang="5400000"/>
          </a:gradFill>
          <a:effectLst>
            <a:reflection blurRad="12700" stA="28000" endPos="45000" dist="1000" dir="5400000" sy="-100000" algn="bl" rotWithShape="0"/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7726E-C5E8-47AC-BF79-5BC3F17AF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941" y="698618"/>
            <a:ext cx="7186722" cy="1719197"/>
          </a:xfrm>
        </p:spPr>
        <p:txBody>
          <a:bodyPr>
            <a:normAutofit/>
          </a:bodyPr>
          <a:lstStyle/>
          <a:p>
            <a:r>
              <a:rPr lang="uk-UA" sz="4000" dirty="0"/>
              <a:t>Кримінальне правопорушення, його види</a:t>
            </a:r>
            <a:endParaRPr lang="ru-UA" sz="4000" dirty="0"/>
          </a:p>
        </p:txBody>
      </p:sp>
    </p:spTree>
    <p:extLst>
      <p:ext uri="{BB962C8B-B14F-4D97-AF65-F5344CB8AC3E}">
        <p14:creationId xmlns:p14="http://schemas.microsoft.com/office/powerpoint/2010/main" val="16426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-252548" y="140333"/>
            <a:ext cx="83378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000" dirty="0">
                <a:effectLst/>
              </a:rPr>
              <a:t>Класифікація кримінальних правопорушень:</a:t>
            </a:r>
            <a:endParaRPr lang="ru-UA" sz="3000" dirty="0">
              <a:effectLst/>
            </a:endParaRPr>
          </a:p>
        </p:txBody>
      </p:sp>
      <p:graphicFrame>
        <p:nvGraphicFramePr>
          <p:cNvPr id="11" name="Таблица 2">
            <a:extLst>
              <a:ext uri="{FF2B5EF4-FFF2-40B4-BE49-F238E27FC236}">
                <a16:creationId xmlns:a16="http://schemas.microsoft.com/office/drawing/2014/main" id="{E034A909-2825-EA21-8EAA-3820ABB94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297569"/>
              </p:ext>
            </p:extLst>
          </p:nvPr>
        </p:nvGraphicFramePr>
        <p:xfrm>
          <a:off x="169818" y="1407702"/>
          <a:ext cx="8804363" cy="4042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443">
                  <a:extLst>
                    <a:ext uri="{9D8B030D-6E8A-4147-A177-3AD203B41FA5}">
                      <a16:colId xmlns:a16="http://schemas.microsoft.com/office/drawing/2014/main" val="1478950504"/>
                    </a:ext>
                  </a:extLst>
                </a:gridCol>
                <a:gridCol w="1949596">
                  <a:extLst>
                    <a:ext uri="{9D8B030D-6E8A-4147-A177-3AD203B41FA5}">
                      <a16:colId xmlns:a16="http://schemas.microsoft.com/office/drawing/2014/main" val="1346374797"/>
                    </a:ext>
                  </a:extLst>
                </a:gridCol>
                <a:gridCol w="1933303">
                  <a:extLst>
                    <a:ext uri="{9D8B030D-6E8A-4147-A177-3AD203B41FA5}">
                      <a16:colId xmlns:a16="http://schemas.microsoft.com/office/drawing/2014/main" val="28286942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0429477"/>
                    </a:ext>
                  </a:extLst>
                </a:gridCol>
                <a:gridCol w="1380307">
                  <a:extLst>
                    <a:ext uri="{9D8B030D-6E8A-4147-A177-3AD203B41FA5}">
                      <a16:colId xmlns:a16="http://schemas.microsoft.com/office/drawing/2014/main" val="2731589477"/>
                    </a:ext>
                  </a:extLst>
                </a:gridCol>
              </a:tblGrid>
              <a:tr h="713768"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latin typeface="Century Gothic" panose="020B0502020202020204" pitchFamily="34" charset="0"/>
                        </a:rPr>
                        <a:t>Невеликої тяжкості</a:t>
                      </a:r>
                      <a:endParaRPr lang="ru-UA" sz="16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latin typeface="Century Gothic" panose="020B0502020202020204" pitchFamily="34" charset="0"/>
                        </a:rPr>
                        <a:t>Середньої тяжкості</a:t>
                      </a:r>
                      <a:endParaRPr lang="ru-UA" sz="16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latin typeface="Century Gothic" panose="020B0502020202020204" pitchFamily="34" charset="0"/>
                        </a:rPr>
                        <a:t>Тяжкий</a:t>
                      </a:r>
                      <a:endParaRPr lang="ru-UA" sz="16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latin typeface="Century Gothic" panose="020B0502020202020204" pitchFamily="34" charset="0"/>
                        </a:rPr>
                        <a:t>Особливо тяжкий</a:t>
                      </a:r>
                      <a:endParaRPr lang="ru-UA" sz="16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UA" sz="16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988268"/>
                  </a:ext>
                </a:extLst>
              </a:tr>
              <a:tr h="176544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noProof="0" dirty="0">
                          <a:latin typeface="Century Gothic" panose="020B0502020202020204" pitchFamily="34" charset="0"/>
                        </a:rPr>
                        <a:t>Без позбавлення волі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noProof="0" dirty="0">
                          <a:latin typeface="Century Gothic" panose="020B0502020202020204" pitchFamily="34" charset="0"/>
                        </a:rPr>
                        <a:t>Позбавлення волі до 5 років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noProof="0" dirty="0">
                          <a:latin typeface="Century Gothic" panose="020B0502020202020204" pitchFamily="34" charset="0"/>
                        </a:rPr>
                        <a:t>Позбавлення волі до 10 років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noProof="0" dirty="0">
                          <a:latin typeface="Century Gothic" panose="020B0502020202020204" pitchFamily="34" charset="0"/>
                        </a:rPr>
                        <a:t>Позбавлення волі понад 10 років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noProof="0" dirty="0">
                          <a:latin typeface="Century Gothic" panose="020B0502020202020204" pitchFamily="34" charset="0"/>
                        </a:rPr>
                        <a:t>Довічне позбавлення волі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065973"/>
                  </a:ext>
                </a:extLst>
              </a:tr>
              <a:tr h="156338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noProof="0" dirty="0">
                          <a:latin typeface="Century Gothic" panose="020B0502020202020204" pitchFamily="34" charset="0"/>
                        </a:rPr>
                        <a:t>Штраф до 3 тис. </a:t>
                      </a:r>
                      <a:r>
                        <a:rPr lang="uk-UA" sz="1400" noProof="0" dirty="0" err="1">
                          <a:latin typeface="Century Gothic" panose="020B0502020202020204" pitchFamily="34" charset="0"/>
                        </a:rPr>
                        <a:t>нмдг</a:t>
                      </a:r>
                      <a:endParaRPr lang="uk-UA" sz="1400" noProof="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noProof="0" dirty="0">
                          <a:latin typeface="Century Gothic" panose="020B0502020202020204" pitchFamily="34" charset="0"/>
                        </a:rPr>
                        <a:t>Штраф до 10 тис. </a:t>
                      </a:r>
                      <a:r>
                        <a:rPr lang="uk-UA" sz="1400" noProof="0" dirty="0" err="1">
                          <a:latin typeface="Century Gothic" panose="020B0502020202020204" pitchFamily="34" charset="0"/>
                        </a:rPr>
                        <a:t>нмдг</a:t>
                      </a:r>
                      <a:endParaRPr lang="uk-UA" sz="1400" noProof="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noProof="0" dirty="0">
                          <a:latin typeface="Century Gothic" panose="020B0502020202020204" pitchFamily="34" charset="0"/>
                        </a:rPr>
                        <a:t>Штраф до 25 тис. </a:t>
                      </a:r>
                      <a:r>
                        <a:rPr lang="uk-UA" sz="1400" noProof="0" dirty="0" err="1">
                          <a:latin typeface="Century Gothic" panose="020B0502020202020204" pitchFamily="34" charset="0"/>
                        </a:rPr>
                        <a:t>нмдг</a:t>
                      </a:r>
                      <a:endParaRPr lang="uk-UA" sz="1400" noProof="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noProof="0" dirty="0">
                          <a:latin typeface="Century Gothic" panose="020B0502020202020204" pitchFamily="34" charset="0"/>
                        </a:rPr>
                        <a:t>Штраф понад 25 тис. </a:t>
                      </a:r>
                      <a:r>
                        <a:rPr lang="uk-UA" sz="1400" noProof="0" dirty="0" err="1">
                          <a:latin typeface="Century Gothic" panose="020B0502020202020204" pitchFamily="34" charset="0"/>
                        </a:rPr>
                        <a:t>нмдг</a:t>
                      </a:r>
                      <a:endParaRPr lang="uk-UA" sz="1400" noProof="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uk-UA" sz="1400" noProof="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39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53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9FA0A-1F09-4B06-BF9C-FA7F06DE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47" y="1519035"/>
            <a:ext cx="8391901" cy="1255891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effectLst/>
              </a:rPr>
              <a:t>«Будь </a:t>
            </a:r>
            <a:r>
              <a:rPr lang="ru-RU" dirty="0" err="1">
                <a:effectLst/>
              </a:rPr>
              <a:t>увічливим</a:t>
            </a:r>
            <a:r>
              <a:rPr lang="ru-RU" dirty="0">
                <a:effectLst/>
              </a:rPr>
              <a:t> з </a:t>
            </a:r>
            <a:r>
              <a:rPr lang="ru-RU" dirty="0" err="1">
                <a:effectLst/>
              </a:rPr>
              <a:t>усіма</a:t>
            </a:r>
            <a:r>
              <a:rPr lang="ru-RU" dirty="0">
                <a:effectLst/>
              </a:rPr>
              <a:t>: </a:t>
            </a:r>
            <a:r>
              <a:rPr lang="ru-RU" dirty="0" err="1">
                <a:effectLst/>
              </a:rPr>
              <a:t>ніколи</a:t>
            </a:r>
            <a:r>
              <a:rPr lang="ru-RU" dirty="0">
                <a:effectLst/>
              </a:rPr>
              <a:t> не </a:t>
            </a:r>
            <a:r>
              <a:rPr lang="ru-RU" dirty="0" err="1">
                <a:effectLst/>
              </a:rPr>
              <a:t>знаєш</a:t>
            </a:r>
            <a:r>
              <a:rPr lang="ru-RU" dirty="0">
                <a:effectLst/>
              </a:rPr>
              <a:t>, </a:t>
            </a:r>
            <a:r>
              <a:rPr lang="ru-RU" dirty="0" err="1">
                <a:effectLst/>
              </a:rPr>
              <a:t>хто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потрапить</a:t>
            </a:r>
            <a:r>
              <a:rPr lang="ru-RU" dirty="0">
                <a:effectLst/>
              </a:rPr>
              <a:t> до складу суду </a:t>
            </a:r>
            <a:r>
              <a:rPr lang="ru-RU" dirty="0" err="1">
                <a:effectLst/>
              </a:rPr>
              <a:t>присяжних</a:t>
            </a:r>
            <a:r>
              <a:rPr lang="ru-RU" dirty="0">
                <a:effectLst/>
              </a:rPr>
              <a:t>, </a:t>
            </a:r>
            <a:r>
              <a:rPr lang="ru-RU" dirty="0" err="1">
                <a:effectLst/>
              </a:rPr>
              <a:t>які</a:t>
            </a:r>
            <a:r>
              <a:rPr lang="ru-RU" dirty="0">
                <a:effectLst/>
              </a:rPr>
              <a:t> тебе </a:t>
            </a:r>
            <a:r>
              <a:rPr lang="ru-RU" dirty="0" err="1">
                <a:effectLst/>
              </a:rPr>
              <a:t>судитимуть</a:t>
            </a:r>
            <a:r>
              <a:rPr lang="ru-RU" dirty="0">
                <a:effectLst/>
              </a:rPr>
              <a:t>»  </a:t>
            </a:r>
            <a:br>
              <a:rPr lang="ru-RU" dirty="0">
                <a:effectLst/>
              </a:rPr>
            </a:br>
            <a:endParaRPr lang="ru-UA" dirty="0">
              <a:effectLst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F80479D-0197-41F4-AB66-1E6973B4C05D}"/>
              </a:ext>
            </a:extLst>
          </p:cNvPr>
          <p:cNvSpPr txBox="1">
            <a:spLocks/>
          </p:cNvSpPr>
          <p:nvPr/>
        </p:nvSpPr>
        <p:spPr>
          <a:xfrm>
            <a:off x="3650532" y="2378385"/>
            <a:ext cx="4932957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/>
            <a:r>
              <a:rPr lang="ru-RU" dirty="0" err="1">
                <a:effectLst/>
              </a:rPr>
              <a:t>Американське</a:t>
            </a:r>
            <a:r>
              <a:rPr lang="ru-RU" dirty="0">
                <a:effectLst/>
              </a:rPr>
              <a:t>  </a:t>
            </a:r>
            <a:r>
              <a:rPr lang="ru-RU" dirty="0" err="1">
                <a:effectLst/>
              </a:rPr>
              <a:t>прислів’я</a:t>
            </a:r>
            <a:endParaRPr lang="ru-UA" dirty="0">
              <a:effectLst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4E45FD8-2DD8-739C-8E1B-A843D368A217}"/>
              </a:ext>
            </a:extLst>
          </p:cNvPr>
          <p:cNvSpPr txBox="1">
            <a:spLocks/>
          </p:cNvSpPr>
          <p:nvPr/>
        </p:nvSpPr>
        <p:spPr>
          <a:xfrm>
            <a:off x="235918" y="3126380"/>
            <a:ext cx="8672157" cy="210062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ru-RU" dirty="0">
                <a:effectLst/>
              </a:rPr>
              <a:t>«</a:t>
            </a:r>
            <a:r>
              <a:rPr lang="ru-RU" dirty="0" err="1">
                <a:effectLst/>
              </a:rPr>
              <a:t>Якщо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ти</a:t>
            </a:r>
            <a:r>
              <a:rPr lang="ru-RU" dirty="0">
                <a:effectLst/>
              </a:rPr>
              <a:t> не </a:t>
            </a:r>
            <a:r>
              <a:rPr lang="ru-RU" dirty="0" err="1">
                <a:effectLst/>
              </a:rPr>
              <a:t>знаєш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кримінальне</a:t>
            </a:r>
            <a:r>
              <a:rPr lang="ru-RU" dirty="0">
                <a:effectLst/>
              </a:rPr>
              <a:t> право то, </a:t>
            </a:r>
            <a:r>
              <a:rPr lang="ru-RU" dirty="0" err="1">
                <a:effectLst/>
              </a:rPr>
              <a:t>можливо</a:t>
            </a:r>
            <a:r>
              <a:rPr lang="ru-RU" dirty="0">
                <a:effectLst/>
              </a:rPr>
              <a:t>, з часом, для </a:t>
            </a:r>
            <a:r>
              <a:rPr lang="ru-RU" dirty="0" err="1">
                <a:effectLst/>
              </a:rPr>
              <a:t>його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вивчення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тобі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виділять</a:t>
            </a:r>
            <a:r>
              <a:rPr lang="ru-RU" dirty="0">
                <a:effectLst/>
              </a:rPr>
              <a:t> добре </a:t>
            </a:r>
            <a:r>
              <a:rPr lang="ru-RU" dirty="0" err="1">
                <a:effectLst/>
              </a:rPr>
              <a:t>ізольовану</a:t>
            </a:r>
            <a:r>
              <a:rPr lang="ru-RU" dirty="0">
                <a:effectLst/>
              </a:rPr>
              <a:t>, </a:t>
            </a:r>
            <a:r>
              <a:rPr lang="ru-RU" dirty="0" err="1">
                <a:effectLst/>
              </a:rPr>
              <a:t>замкнуту</a:t>
            </a:r>
            <a:r>
              <a:rPr lang="ru-RU" dirty="0">
                <a:effectLst/>
              </a:rPr>
              <a:t>  </a:t>
            </a:r>
            <a:r>
              <a:rPr lang="ru-RU" dirty="0" err="1">
                <a:effectLst/>
              </a:rPr>
              <a:t>площу</a:t>
            </a:r>
            <a:r>
              <a:rPr lang="ru-RU" dirty="0">
                <a:effectLst/>
              </a:rPr>
              <a:t>…»</a:t>
            </a:r>
            <a:endParaRPr lang="ru-UA" dirty="0">
              <a:effectLst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291EE40-A3D4-FFD0-2BB4-B6BE5D5EBD0B}"/>
              </a:ext>
            </a:extLst>
          </p:cNvPr>
          <p:cNvSpPr txBox="1">
            <a:spLocks/>
          </p:cNvSpPr>
          <p:nvPr/>
        </p:nvSpPr>
        <p:spPr>
          <a:xfrm>
            <a:off x="3650532" y="4714445"/>
            <a:ext cx="4932957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/>
            <a:r>
              <a:rPr lang="ru-RU" dirty="0" err="1">
                <a:effectLst/>
              </a:rPr>
              <a:t>Одеський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гумор</a:t>
            </a:r>
            <a:endParaRPr lang="ru-U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385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88377D5-DDA1-44D2-B7BF-B944368B8D86}"/>
              </a:ext>
            </a:extLst>
          </p:cNvPr>
          <p:cNvSpPr/>
          <p:nvPr/>
        </p:nvSpPr>
        <p:spPr>
          <a:xfrm>
            <a:off x="3156342" y="920254"/>
            <a:ext cx="2831315" cy="5201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Конституція України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1232261" y="141243"/>
            <a:ext cx="6679474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uk-UA" sz="3400" dirty="0">
                <a:effectLst/>
              </a:rPr>
              <a:t>Джерела кримінального права:</a:t>
            </a:r>
            <a:endParaRPr lang="ru-UA" sz="3400" dirty="0">
              <a:effectLst/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7805F32-170A-1D2B-5A8D-71136E2E5856}"/>
              </a:ext>
            </a:extLst>
          </p:cNvPr>
          <p:cNvSpPr/>
          <p:nvPr/>
        </p:nvSpPr>
        <p:spPr>
          <a:xfrm>
            <a:off x="2464323" y="1670731"/>
            <a:ext cx="4215352" cy="5201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Кримінальний кодекс України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5A387874-9A03-A68C-B8F3-630730F75998}"/>
              </a:ext>
            </a:extLst>
          </p:cNvPr>
          <p:cNvSpPr/>
          <p:nvPr/>
        </p:nvSpPr>
        <p:spPr>
          <a:xfrm>
            <a:off x="2898258" y="2421208"/>
            <a:ext cx="3347482" cy="5201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Некримінальні закони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3DF908DB-2F04-48AB-A298-49A472A6E8ED}"/>
              </a:ext>
            </a:extLst>
          </p:cNvPr>
          <p:cNvSpPr/>
          <p:nvPr/>
        </p:nvSpPr>
        <p:spPr>
          <a:xfrm>
            <a:off x="3005195" y="3171685"/>
            <a:ext cx="3133608" cy="52013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Міжнародні договори 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CE88A1E5-D7E5-01EF-0A84-E63D9C83F10B}"/>
              </a:ext>
            </a:extLst>
          </p:cNvPr>
          <p:cNvSpPr/>
          <p:nvPr/>
        </p:nvSpPr>
        <p:spPr>
          <a:xfrm>
            <a:off x="1633237" y="3922162"/>
            <a:ext cx="5877525" cy="520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Рішення Європейського суду з прав людини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293716E3-6B50-770F-DC79-B67BD6C84416}"/>
              </a:ext>
            </a:extLst>
          </p:cNvPr>
          <p:cNvSpPr/>
          <p:nvPr/>
        </p:nvSpPr>
        <p:spPr>
          <a:xfrm>
            <a:off x="1961794" y="4672639"/>
            <a:ext cx="5220410" cy="5201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Рішення Конституційного Суду України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0195FACA-CF35-8F69-9137-B8B660968E22}"/>
              </a:ext>
            </a:extLst>
          </p:cNvPr>
          <p:cNvSpPr/>
          <p:nvPr/>
        </p:nvSpPr>
        <p:spPr>
          <a:xfrm>
            <a:off x="2287181" y="5423117"/>
            <a:ext cx="4569636" cy="520134"/>
          </a:xfrm>
          <a:prstGeom prst="roundRect">
            <a:avLst/>
          </a:prstGeom>
          <a:solidFill>
            <a:srgbClr val="A996C0"/>
          </a:solidFill>
          <a:ln>
            <a:solidFill>
              <a:srgbClr val="765B9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Правові позиції Верховного Суду</a:t>
            </a:r>
          </a:p>
        </p:txBody>
      </p:sp>
    </p:spTree>
    <p:extLst>
      <p:ext uri="{BB962C8B-B14F-4D97-AF65-F5344CB8AC3E}">
        <p14:creationId xmlns:p14="http://schemas.microsoft.com/office/powerpoint/2010/main" val="341252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14">
            <a:extLst>
              <a:ext uri="{FF2B5EF4-FFF2-40B4-BE49-F238E27FC236}">
                <a16:creationId xmlns:a16="http://schemas.microsoft.com/office/drawing/2014/main" id="{D018753F-7921-B0D5-C5A3-FDC4F735733F}"/>
              </a:ext>
            </a:extLst>
          </p:cNvPr>
          <p:cNvSpPr/>
          <p:nvPr/>
        </p:nvSpPr>
        <p:spPr>
          <a:xfrm>
            <a:off x="3677638" y="1092210"/>
            <a:ext cx="1788725" cy="5379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Законності</a:t>
            </a:r>
          </a:p>
        </p:txBody>
      </p:sp>
      <p:sp>
        <p:nvSpPr>
          <p:cNvPr id="5" name="Прямоугольник: скругленные углы 14">
            <a:extLst>
              <a:ext uri="{FF2B5EF4-FFF2-40B4-BE49-F238E27FC236}">
                <a16:creationId xmlns:a16="http://schemas.microsoft.com/office/drawing/2014/main" id="{2475C204-45C3-93F4-2A6D-AE0E1907810D}"/>
              </a:ext>
            </a:extLst>
          </p:cNvPr>
          <p:cNvSpPr/>
          <p:nvPr/>
        </p:nvSpPr>
        <p:spPr>
          <a:xfrm>
            <a:off x="2879943" y="1839891"/>
            <a:ext cx="3384114" cy="53791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>
                <a:latin typeface="Century Gothic" panose="020B0502020202020204" pitchFamily="34" charset="0"/>
                <a:cs typeface="Times New Roman" panose="02020603050405020304" pitchFamily="18" charset="0"/>
              </a:rPr>
              <a:t>Презумції невинуватості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4C3C871-F675-580F-CFC8-7EDF24391AB8}"/>
              </a:ext>
            </a:extLst>
          </p:cNvPr>
          <p:cNvSpPr txBox="1">
            <a:spLocks/>
          </p:cNvSpPr>
          <p:nvPr/>
        </p:nvSpPr>
        <p:spPr>
          <a:xfrm>
            <a:off x="914400" y="143581"/>
            <a:ext cx="6975566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uk-UA" sz="3600" dirty="0">
                <a:effectLst/>
              </a:rPr>
              <a:t>Принципи кримінального права:</a:t>
            </a:r>
            <a:endParaRPr lang="ru-UA" sz="3600" dirty="0">
              <a:effectLst/>
            </a:endParaRPr>
          </a:p>
        </p:txBody>
      </p:sp>
      <p:sp>
        <p:nvSpPr>
          <p:cNvPr id="8" name="Прямоугольник: скругленные углы 14">
            <a:extLst>
              <a:ext uri="{FF2B5EF4-FFF2-40B4-BE49-F238E27FC236}">
                <a16:creationId xmlns:a16="http://schemas.microsoft.com/office/drawing/2014/main" id="{BC026425-4A50-CB56-2EA8-3B07D4A5FCDF}"/>
              </a:ext>
            </a:extLst>
          </p:cNvPr>
          <p:cNvSpPr/>
          <p:nvPr/>
        </p:nvSpPr>
        <p:spPr>
          <a:xfrm>
            <a:off x="2606040" y="2587572"/>
            <a:ext cx="3931921" cy="537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>
                <a:latin typeface="Century Gothic" panose="020B0502020202020204" pitchFamily="34" charset="0"/>
                <a:cs typeface="Times New Roman" panose="02020603050405020304" pitchFamily="18" charset="0"/>
              </a:rPr>
              <a:t>Індивідуалізації покарання</a:t>
            </a:r>
          </a:p>
        </p:txBody>
      </p:sp>
      <p:sp>
        <p:nvSpPr>
          <p:cNvPr id="11" name="Прямоугольник: скругленные углы 14">
            <a:extLst>
              <a:ext uri="{FF2B5EF4-FFF2-40B4-BE49-F238E27FC236}">
                <a16:creationId xmlns:a16="http://schemas.microsoft.com/office/drawing/2014/main" id="{1B4F035F-B69B-FBAE-2680-F56E0B65C184}"/>
              </a:ext>
            </a:extLst>
          </p:cNvPr>
          <p:cNvSpPr/>
          <p:nvPr/>
        </p:nvSpPr>
        <p:spPr>
          <a:xfrm>
            <a:off x="3198640" y="3335253"/>
            <a:ext cx="2746721" cy="5379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>
                <a:latin typeface="Century Gothic" panose="020B0502020202020204" pitchFamily="34" charset="0"/>
                <a:cs typeface="Times New Roman" panose="02020603050405020304" pitchFamily="18" charset="0"/>
              </a:rPr>
              <a:t>Невідворотності</a:t>
            </a:r>
          </a:p>
        </p:txBody>
      </p:sp>
      <p:sp>
        <p:nvSpPr>
          <p:cNvPr id="14" name="Прямоугольник: скругленные углы 14">
            <a:extLst>
              <a:ext uri="{FF2B5EF4-FFF2-40B4-BE49-F238E27FC236}">
                <a16:creationId xmlns:a16="http://schemas.microsoft.com/office/drawing/2014/main" id="{0A9E62AC-1ED9-6237-D44E-3E4FD7C515A3}"/>
              </a:ext>
            </a:extLst>
          </p:cNvPr>
          <p:cNvSpPr/>
          <p:nvPr/>
        </p:nvSpPr>
        <p:spPr>
          <a:xfrm>
            <a:off x="3600563" y="4082934"/>
            <a:ext cx="1942874" cy="53791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>
                <a:latin typeface="Century Gothic" panose="020B0502020202020204" pitchFamily="34" charset="0"/>
                <a:cs typeface="Times New Roman" panose="02020603050405020304" pitchFamily="18" charset="0"/>
              </a:rPr>
              <a:t>Гуманізму</a:t>
            </a:r>
          </a:p>
        </p:txBody>
      </p:sp>
      <p:sp>
        <p:nvSpPr>
          <p:cNvPr id="20" name="Прямоугольник: скругленные углы 14">
            <a:extLst>
              <a:ext uri="{FF2B5EF4-FFF2-40B4-BE49-F238E27FC236}">
                <a16:creationId xmlns:a16="http://schemas.microsoft.com/office/drawing/2014/main" id="{8282AC8E-E1AF-3169-F788-F2A3E096A491}"/>
              </a:ext>
            </a:extLst>
          </p:cNvPr>
          <p:cNvSpPr/>
          <p:nvPr/>
        </p:nvSpPr>
        <p:spPr>
          <a:xfrm>
            <a:off x="2009287" y="4840730"/>
            <a:ext cx="5125425" cy="5379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Ретроактивності кримінального закону</a:t>
            </a:r>
          </a:p>
        </p:txBody>
      </p:sp>
    </p:spTree>
    <p:extLst>
      <p:ext uri="{BB962C8B-B14F-4D97-AF65-F5344CB8AC3E}">
        <p14:creationId xmlns:p14="http://schemas.microsoft.com/office/powerpoint/2010/main" val="426679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-252548" y="140333"/>
            <a:ext cx="83378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200" dirty="0">
                <a:effectLst/>
              </a:rPr>
              <a:t>Ознаки кримінального правопорушення:</a:t>
            </a:r>
            <a:endParaRPr lang="ru-UA" sz="3200" dirty="0">
              <a:effectLst/>
            </a:endParaRP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39F4FCFC-E88A-2CF8-6BB9-0B6E6E272836}"/>
              </a:ext>
            </a:extLst>
          </p:cNvPr>
          <p:cNvSpPr/>
          <p:nvPr/>
        </p:nvSpPr>
        <p:spPr>
          <a:xfrm>
            <a:off x="2397775" y="1690986"/>
            <a:ext cx="4348449" cy="4750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Кримінальна протиправність</a:t>
            </a:r>
          </a:p>
        </p:txBody>
      </p:sp>
      <p:sp>
        <p:nvSpPr>
          <p:cNvPr id="2" name="Прямоугольник: скругленные углы 13">
            <a:extLst>
              <a:ext uri="{FF2B5EF4-FFF2-40B4-BE49-F238E27FC236}">
                <a16:creationId xmlns:a16="http://schemas.microsoft.com/office/drawing/2014/main" id="{556ECA8F-E408-BDF4-C3A2-EAF5AE80B733}"/>
              </a:ext>
            </a:extLst>
          </p:cNvPr>
          <p:cNvSpPr/>
          <p:nvPr/>
        </p:nvSpPr>
        <p:spPr>
          <a:xfrm>
            <a:off x="2697132" y="2579969"/>
            <a:ext cx="3749734" cy="4750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Суспільна небезпечність</a:t>
            </a:r>
          </a:p>
        </p:txBody>
      </p:sp>
      <p:sp>
        <p:nvSpPr>
          <p:cNvPr id="3" name="Прямоугольник: скругленные углы 13">
            <a:extLst>
              <a:ext uri="{FF2B5EF4-FFF2-40B4-BE49-F238E27FC236}">
                <a16:creationId xmlns:a16="http://schemas.microsoft.com/office/drawing/2014/main" id="{D3489A54-9998-ACC6-64B7-8E935E9D1F46}"/>
              </a:ext>
            </a:extLst>
          </p:cNvPr>
          <p:cNvSpPr/>
          <p:nvPr/>
        </p:nvSpPr>
        <p:spPr>
          <a:xfrm>
            <a:off x="2662298" y="3468952"/>
            <a:ext cx="3819402" cy="4750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Кримінальна каранність</a:t>
            </a:r>
          </a:p>
        </p:txBody>
      </p:sp>
      <p:sp>
        <p:nvSpPr>
          <p:cNvPr id="4" name="Прямоугольник: скругленные углы 13">
            <a:extLst>
              <a:ext uri="{FF2B5EF4-FFF2-40B4-BE49-F238E27FC236}">
                <a16:creationId xmlns:a16="http://schemas.microsoft.com/office/drawing/2014/main" id="{BBD6EC5A-669E-19E8-FB61-279B2F01BF3D}"/>
              </a:ext>
            </a:extLst>
          </p:cNvPr>
          <p:cNvSpPr/>
          <p:nvPr/>
        </p:nvSpPr>
        <p:spPr>
          <a:xfrm>
            <a:off x="3572344" y="4357936"/>
            <a:ext cx="1999310" cy="5121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Винність</a:t>
            </a:r>
          </a:p>
        </p:txBody>
      </p:sp>
    </p:spTree>
    <p:extLst>
      <p:ext uri="{BB962C8B-B14F-4D97-AF65-F5344CB8AC3E}">
        <p14:creationId xmlns:p14="http://schemas.microsoft.com/office/powerpoint/2010/main" val="211799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0742F0CB-2F08-7D05-BF20-E455A8389EB8}"/>
              </a:ext>
            </a:extLst>
          </p:cNvPr>
          <p:cNvCxnSpPr>
            <a:cxnSpLocks/>
          </p:cNvCxnSpPr>
          <p:nvPr/>
        </p:nvCxnSpPr>
        <p:spPr>
          <a:xfrm flipH="1">
            <a:off x="3553097" y="1365150"/>
            <a:ext cx="235132" cy="6419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AE350AFF-477E-DDBC-8052-58092AA61F2A}"/>
              </a:ext>
            </a:extLst>
          </p:cNvPr>
          <p:cNvCxnSpPr>
            <a:cxnSpLocks/>
          </p:cNvCxnSpPr>
          <p:nvPr/>
        </p:nvCxnSpPr>
        <p:spPr>
          <a:xfrm>
            <a:off x="5435960" y="1365150"/>
            <a:ext cx="235132" cy="6419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252549" y="9697"/>
            <a:ext cx="7554116" cy="9418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200" dirty="0">
                <a:effectLst/>
              </a:rPr>
              <a:t>Склад кримінального правопорушення </a:t>
            </a:r>
            <a:endParaRPr lang="ru-UA" sz="3200" dirty="0">
              <a:effectLst/>
            </a:endParaRP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39F4FCFC-E88A-2CF8-6BB9-0B6E6E272836}"/>
              </a:ext>
            </a:extLst>
          </p:cNvPr>
          <p:cNvSpPr/>
          <p:nvPr/>
        </p:nvSpPr>
        <p:spPr>
          <a:xfrm>
            <a:off x="3472905" y="1038259"/>
            <a:ext cx="2198187" cy="4750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87312"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Види складів:</a:t>
            </a:r>
          </a:p>
        </p:txBody>
      </p:sp>
      <p:sp>
        <p:nvSpPr>
          <p:cNvPr id="11" name="Прямоугольник: скругленные углы 13">
            <a:extLst>
              <a:ext uri="{FF2B5EF4-FFF2-40B4-BE49-F238E27FC236}">
                <a16:creationId xmlns:a16="http://schemas.microsoft.com/office/drawing/2014/main" id="{7EC80BA6-6505-834A-967C-D3963408EA8B}"/>
              </a:ext>
            </a:extLst>
          </p:cNvPr>
          <p:cNvSpPr/>
          <p:nvPr/>
        </p:nvSpPr>
        <p:spPr>
          <a:xfrm>
            <a:off x="1698626" y="2007054"/>
            <a:ext cx="2089603" cy="4796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Основний</a:t>
            </a:r>
          </a:p>
        </p:txBody>
      </p:sp>
      <p:sp>
        <p:nvSpPr>
          <p:cNvPr id="12" name="Прямоугольник: скругленные углы 13">
            <a:extLst>
              <a:ext uri="{FF2B5EF4-FFF2-40B4-BE49-F238E27FC236}">
                <a16:creationId xmlns:a16="http://schemas.microsoft.com/office/drawing/2014/main" id="{D8507BF5-5620-2F70-2697-F1C388BB1968}"/>
              </a:ext>
            </a:extLst>
          </p:cNvPr>
          <p:cNvSpPr/>
          <p:nvPr/>
        </p:nvSpPr>
        <p:spPr>
          <a:xfrm>
            <a:off x="5355772" y="2007054"/>
            <a:ext cx="2687859" cy="4796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Кваліфікований:</a:t>
            </a:r>
          </a:p>
        </p:txBody>
      </p:sp>
      <p:sp>
        <p:nvSpPr>
          <p:cNvPr id="4" name="Прямоугольник: скругленные углы 13">
            <a:extLst>
              <a:ext uri="{FF2B5EF4-FFF2-40B4-BE49-F238E27FC236}">
                <a16:creationId xmlns:a16="http://schemas.microsoft.com/office/drawing/2014/main" id="{07887786-F589-BD0D-6AAD-A90F5F357B04}"/>
              </a:ext>
            </a:extLst>
          </p:cNvPr>
          <p:cNvSpPr/>
          <p:nvPr/>
        </p:nvSpPr>
        <p:spPr>
          <a:xfrm>
            <a:off x="4975404" y="2834231"/>
            <a:ext cx="3448594" cy="4796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Обтяжуючі обставини</a:t>
            </a:r>
          </a:p>
        </p:txBody>
      </p:sp>
      <p:sp>
        <p:nvSpPr>
          <p:cNvPr id="6" name="Прямоугольник: скругленные углы 13">
            <a:extLst>
              <a:ext uri="{FF2B5EF4-FFF2-40B4-BE49-F238E27FC236}">
                <a16:creationId xmlns:a16="http://schemas.microsoft.com/office/drawing/2014/main" id="{9E0708A0-61A6-5226-FECB-B11F7CCB21A0}"/>
              </a:ext>
            </a:extLst>
          </p:cNvPr>
          <p:cNvSpPr/>
          <p:nvPr/>
        </p:nvSpPr>
        <p:spPr>
          <a:xfrm>
            <a:off x="4766398" y="3559652"/>
            <a:ext cx="3866606" cy="664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Привілейовані (пом’якшуючі обставини)</a:t>
            </a:r>
          </a:p>
        </p:txBody>
      </p:sp>
      <p:sp>
        <p:nvSpPr>
          <p:cNvPr id="13" name="Прямоугольник: скругленные углы 13">
            <a:extLst>
              <a:ext uri="{FF2B5EF4-FFF2-40B4-BE49-F238E27FC236}">
                <a16:creationId xmlns:a16="http://schemas.microsoft.com/office/drawing/2014/main" id="{3CE24D50-945C-76EC-2C61-F8B1E8A07F6D}"/>
              </a:ext>
            </a:extLst>
          </p:cNvPr>
          <p:cNvSpPr/>
          <p:nvPr/>
        </p:nvSpPr>
        <p:spPr>
          <a:xfrm>
            <a:off x="416196" y="5014018"/>
            <a:ext cx="3866606" cy="475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2"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 матеріальним складом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1BD0ABC6-1706-BF08-BE76-3D30D4AF1F2D}"/>
              </a:ext>
            </a:extLst>
          </p:cNvPr>
          <p:cNvSpPr/>
          <p:nvPr/>
        </p:nvSpPr>
        <p:spPr>
          <a:xfrm>
            <a:off x="4861200" y="5011832"/>
            <a:ext cx="3866606" cy="4750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87312"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 формальним складом</a:t>
            </a:r>
          </a:p>
        </p:txBody>
      </p:sp>
    </p:spTree>
    <p:extLst>
      <p:ext uri="{BB962C8B-B14F-4D97-AF65-F5344CB8AC3E}">
        <p14:creationId xmlns:p14="http://schemas.microsoft.com/office/powerpoint/2010/main" val="260402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F4558B69-C104-EDEA-0C75-BA5CED468EBE}"/>
              </a:ext>
            </a:extLst>
          </p:cNvPr>
          <p:cNvCxnSpPr>
            <a:cxnSpLocks/>
          </p:cNvCxnSpPr>
          <p:nvPr/>
        </p:nvCxnSpPr>
        <p:spPr>
          <a:xfrm flipH="1">
            <a:off x="2466781" y="5038121"/>
            <a:ext cx="533006" cy="5892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E19EA7C2-D5F5-807C-CD1B-F266519F4574}"/>
              </a:ext>
            </a:extLst>
          </p:cNvPr>
          <p:cNvCxnSpPr>
            <a:cxnSpLocks/>
          </p:cNvCxnSpPr>
          <p:nvPr/>
        </p:nvCxnSpPr>
        <p:spPr>
          <a:xfrm>
            <a:off x="5933927" y="5122029"/>
            <a:ext cx="313793" cy="5189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8C97938F-7B0F-59CA-E543-BC8701F0AEE3}"/>
              </a:ext>
            </a:extLst>
          </p:cNvPr>
          <p:cNvCxnSpPr>
            <a:cxnSpLocks/>
          </p:cNvCxnSpPr>
          <p:nvPr/>
        </p:nvCxnSpPr>
        <p:spPr>
          <a:xfrm>
            <a:off x="4411723" y="5073357"/>
            <a:ext cx="0" cy="5581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0507EC46-6806-C385-4F5D-D6E8B92873B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435482" y="3405051"/>
            <a:ext cx="3230" cy="5763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A24B557D-54E0-4E39-2A9D-C40BA368075E}"/>
              </a:ext>
            </a:extLst>
          </p:cNvPr>
          <p:cNvCxnSpPr>
            <a:cxnSpLocks/>
          </p:cNvCxnSpPr>
          <p:nvPr/>
        </p:nvCxnSpPr>
        <p:spPr>
          <a:xfrm flipH="1">
            <a:off x="3142759" y="3489347"/>
            <a:ext cx="575801" cy="4920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A70862E6-FCBB-F86C-597A-2279EB98F45E}"/>
              </a:ext>
            </a:extLst>
          </p:cNvPr>
          <p:cNvCxnSpPr>
            <a:cxnSpLocks/>
          </p:cNvCxnSpPr>
          <p:nvPr/>
        </p:nvCxnSpPr>
        <p:spPr>
          <a:xfrm>
            <a:off x="5222716" y="3498056"/>
            <a:ext cx="787235" cy="4920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DDB4BF18-CAD4-6B54-11E1-8769BC52E0E3}"/>
              </a:ext>
            </a:extLst>
          </p:cNvPr>
          <p:cNvCxnSpPr>
            <a:cxnSpLocks/>
          </p:cNvCxnSpPr>
          <p:nvPr/>
        </p:nvCxnSpPr>
        <p:spPr>
          <a:xfrm>
            <a:off x="2865116" y="2548839"/>
            <a:ext cx="5687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BE10515-EA28-9963-D589-95756DE9A901}"/>
              </a:ext>
            </a:extLst>
          </p:cNvPr>
          <p:cNvCxnSpPr/>
          <p:nvPr/>
        </p:nvCxnSpPr>
        <p:spPr>
          <a:xfrm>
            <a:off x="5382613" y="2548838"/>
            <a:ext cx="5687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167923" y="0"/>
            <a:ext cx="7554116" cy="9418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200" dirty="0">
                <a:effectLst/>
              </a:rPr>
              <a:t>Склад кримінального правопорушення</a:t>
            </a:r>
            <a:endParaRPr lang="ru-UA" sz="3200" dirty="0">
              <a:effectLst/>
            </a:endParaRP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39F4FCFC-E88A-2CF8-6BB9-0B6E6E272836}"/>
              </a:ext>
            </a:extLst>
          </p:cNvPr>
          <p:cNvSpPr/>
          <p:nvPr/>
        </p:nvSpPr>
        <p:spPr>
          <a:xfrm>
            <a:off x="3618408" y="897861"/>
            <a:ext cx="1640610" cy="4750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Об’єкт</a:t>
            </a:r>
          </a:p>
        </p:txBody>
      </p:sp>
      <p:sp>
        <p:nvSpPr>
          <p:cNvPr id="10" name="Прямоугольник: скругленные углы 13">
            <a:extLst>
              <a:ext uri="{FF2B5EF4-FFF2-40B4-BE49-F238E27FC236}">
                <a16:creationId xmlns:a16="http://schemas.microsoft.com/office/drawing/2014/main" id="{ECB0FF56-8D2A-9774-7EBB-5446852F14F5}"/>
              </a:ext>
            </a:extLst>
          </p:cNvPr>
          <p:cNvSpPr/>
          <p:nvPr/>
        </p:nvSpPr>
        <p:spPr>
          <a:xfrm>
            <a:off x="2760906" y="1552184"/>
            <a:ext cx="3355610" cy="475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Об’єктивна сторона</a:t>
            </a:r>
          </a:p>
        </p:txBody>
      </p:sp>
      <p:sp>
        <p:nvSpPr>
          <p:cNvPr id="12" name="Прямоугольник: скругленные углы 13">
            <a:extLst>
              <a:ext uri="{FF2B5EF4-FFF2-40B4-BE49-F238E27FC236}">
                <a16:creationId xmlns:a16="http://schemas.microsoft.com/office/drawing/2014/main" id="{D8507BF5-5620-2F70-2697-F1C388BB1968}"/>
              </a:ext>
            </a:extLst>
          </p:cNvPr>
          <p:cNvSpPr/>
          <p:nvPr/>
        </p:nvSpPr>
        <p:spPr>
          <a:xfrm>
            <a:off x="167923" y="2229163"/>
            <a:ext cx="2766865" cy="6393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Суспільно-небезпечне діяння</a:t>
            </a:r>
          </a:p>
        </p:txBody>
      </p:sp>
      <p:sp>
        <p:nvSpPr>
          <p:cNvPr id="2" name="Прямоугольник: скругленные углы 13">
            <a:extLst>
              <a:ext uri="{FF2B5EF4-FFF2-40B4-BE49-F238E27FC236}">
                <a16:creationId xmlns:a16="http://schemas.microsoft.com/office/drawing/2014/main" id="{AF9944EF-EB30-E1CC-EED7-6503CF407E14}"/>
              </a:ext>
            </a:extLst>
          </p:cNvPr>
          <p:cNvSpPr/>
          <p:nvPr/>
        </p:nvSpPr>
        <p:spPr>
          <a:xfrm>
            <a:off x="5956661" y="2229163"/>
            <a:ext cx="3019414" cy="6393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Суспільно-небезпечні </a:t>
            </a:r>
            <a:r>
              <a:rPr lang="ru-UA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насл</a:t>
            </a:r>
            <a:r>
              <a:rPr lang="uk-UA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ідки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: скругленные углы 13">
            <a:extLst>
              <a:ext uri="{FF2B5EF4-FFF2-40B4-BE49-F238E27FC236}">
                <a16:creationId xmlns:a16="http://schemas.microsoft.com/office/drawing/2014/main" id="{8594C8D6-02E4-3D76-C831-AAE89E7DA507}"/>
              </a:ext>
            </a:extLst>
          </p:cNvPr>
          <p:cNvSpPr/>
          <p:nvPr/>
        </p:nvSpPr>
        <p:spPr>
          <a:xfrm>
            <a:off x="3442557" y="2229163"/>
            <a:ext cx="1992310" cy="6393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Причиновий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зв’язок</a:t>
            </a:r>
          </a:p>
        </p:txBody>
      </p:sp>
      <p:sp>
        <p:nvSpPr>
          <p:cNvPr id="26" name="Прямоугольник: скругленные углы 13">
            <a:extLst>
              <a:ext uri="{FF2B5EF4-FFF2-40B4-BE49-F238E27FC236}">
                <a16:creationId xmlns:a16="http://schemas.microsoft.com/office/drawing/2014/main" id="{9562CB5A-3E5A-6E98-1792-F280F7A10E2A}"/>
              </a:ext>
            </a:extLst>
          </p:cNvPr>
          <p:cNvSpPr/>
          <p:nvPr/>
        </p:nvSpPr>
        <p:spPr>
          <a:xfrm>
            <a:off x="3618408" y="3091980"/>
            <a:ext cx="1640610" cy="4750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Суб’єкт</a:t>
            </a:r>
          </a:p>
        </p:txBody>
      </p:sp>
      <p:sp>
        <p:nvSpPr>
          <p:cNvPr id="27" name="Прямоугольник: скругленные углы 13">
            <a:extLst>
              <a:ext uri="{FF2B5EF4-FFF2-40B4-BE49-F238E27FC236}">
                <a16:creationId xmlns:a16="http://schemas.microsoft.com/office/drawing/2014/main" id="{08D5F3F2-CF88-BFD9-067F-1111FDD35286}"/>
              </a:ext>
            </a:extLst>
          </p:cNvPr>
          <p:cNvSpPr/>
          <p:nvPr/>
        </p:nvSpPr>
        <p:spPr>
          <a:xfrm>
            <a:off x="375895" y="3899247"/>
            <a:ext cx="2766865" cy="63935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Фізична осудна особа</a:t>
            </a:r>
          </a:p>
        </p:txBody>
      </p:sp>
      <p:sp>
        <p:nvSpPr>
          <p:cNvPr id="28" name="Прямоугольник: скругленные углы 13">
            <a:extLst>
              <a:ext uri="{FF2B5EF4-FFF2-40B4-BE49-F238E27FC236}">
                <a16:creationId xmlns:a16="http://schemas.microsoft.com/office/drawing/2014/main" id="{176383C4-EBFF-1A58-1405-F229FBC8D59A}"/>
              </a:ext>
            </a:extLst>
          </p:cNvPr>
          <p:cNvSpPr/>
          <p:nvPr/>
        </p:nvSpPr>
        <p:spPr>
          <a:xfrm>
            <a:off x="6001242" y="3981397"/>
            <a:ext cx="2319919" cy="4750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Стан здоров’я</a:t>
            </a:r>
          </a:p>
        </p:txBody>
      </p:sp>
      <p:sp>
        <p:nvSpPr>
          <p:cNvPr id="29" name="Прямоугольник: скругленные углы 13">
            <a:extLst>
              <a:ext uri="{FF2B5EF4-FFF2-40B4-BE49-F238E27FC236}">
                <a16:creationId xmlns:a16="http://schemas.microsoft.com/office/drawing/2014/main" id="{51F6EC31-0468-DB3B-9EAB-30A2D94F560D}"/>
              </a:ext>
            </a:extLst>
          </p:cNvPr>
          <p:cNvSpPr/>
          <p:nvPr/>
        </p:nvSpPr>
        <p:spPr>
          <a:xfrm>
            <a:off x="3874849" y="3981397"/>
            <a:ext cx="1127725" cy="4750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Вік</a:t>
            </a:r>
          </a:p>
        </p:txBody>
      </p:sp>
      <p:sp>
        <p:nvSpPr>
          <p:cNvPr id="41" name="Прямоугольник: скругленные углы 13">
            <a:extLst>
              <a:ext uri="{FF2B5EF4-FFF2-40B4-BE49-F238E27FC236}">
                <a16:creationId xmlns:a16="http://schemas.microsoft.com/office/drawing/2014/main" id="{F384D408-A0CC-3A23-62D0-E0669919F8DC}"/>
              </a:ext>
            </a:extLst>
          </p:cNvPr>
          <p:cNvSpPr/>
          <p:nvPr/>
        </p:nvSpPr>
        <p:spPr>
          <a:xfrm>
            <a:off x="2848263" y="4725085"/>
            <a:ext cx="3174438" cy="475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Суб’єктивна сторона</a:t>
            </a:r>
          </a:p>
        </p:txBody>
      </p:sp>
      <p:sp>
        <p:nvSpPr>
          <p:cNvPr id="42" name="Прямоугольник: скругленные углы 13">
            <a:extLst>
              <a:ext uri="{FF2B5EF4-FFF2-40B4-BE49-F238E27FC236}">
                <a16:creationId xmlns:a16="http://schemas.microsoft.com/office/drawing/2014/main" id="{6D479A7D-31C6-8868-8947-894B88B8FAB2}"/>
              </a:ext>
            </a:extLst>
          </p:cNvPr>
          <p:cNvSpPr/>
          <p:nvPr/>
        </p:nvSpPr>
        <p:spPr>
          <a:xfrm>
            <a:off x="1397261" y="5631468"/>
            <a:ext cx="1127725" cy="475053"/>
          </a:xfrm>
          <a:prstGeom prst="roundRect">
            <a:avLst/>
          </a:prstGeom>
          <a:solidFill>
            <a:srgbClr val="A996C0"/>
          </a:solidFill>
          <a:ln>
            <a:solidFill>
              <a:srgbClr val="765B97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Вина</a:t>
            </a:r>
          </a:p>
        </p:txBody>
      </p:sp>
      <p:sp>
        <p:nvSpPr>
          <p:cNvPr id="43" name="Прямоугольник: скругленные углы 13">
            <a:extLst>
              <a:ext uri="{FF2B5EF4-FFF2-40B4-BE49-F238E27FC236}">
                <a16:creationId xmlns:a16="http://schemas.microsoft.com/office/drawing/2014/main" id="{86C966AF-E363-2F38-9957-9C055923F03F}"/>
              </a:ext>
            </a:extLst>
          </p:cNvPr>
          <p:cNvSpPr/>
          <p:nvPr/>
        </p:nvSpPr>
        <p:spPr>
          <a:xfrm>
            <a:off x="3745014" y="5631468"/>
            <a:ext cx="1380936" cy="475053"/>
          </a:xfrm>
          <a:prstGeom prst="roundRect">
            <a:avLst/>
          </a:prstGeom>
          <a:solidFill>
            <a:srgbClr val="A996C0"/>
          </a:solidFill>
          <a:ln>
            <a:solidFill>
              <a:srgbClr val="765B97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Мотив</a:t>
            </a:r>
          </a:p>
        </p:txBody>
      </p:sp>
      <p:sp>
        <p:nvSpPr>
          <p:cNvPr id="44" name="Прямоугольник: скругленные углы 13">
            <a:extLst>
              <a:ext uri="{FF2B5EF4-FFF2-40B4-BE49-F238E27FC236}">
                <a16:creationId xmlns:a16="http://schemas.microsoft.com/office/drawing/2014/main" id="{C53B32DE-9B54-9BEB-BEB2-54FE3C09D971}"/>
              </a:ext>
            </a:extLst>
          </p:cNvPr>
          <p:cNvSpPr/>
          <p:nvPr/>
        </p:nvSpPr>
        <p:spPr>
          <a:xfrm>
            <a:off x="6179853" y="5631468"/>
            <a:ext cx="1380936" cy="475053"/>
          </a:xfrm>
          <a:prstGeom prst="roundRect">
            <a:avLst/>
          </a:prstGeom>
          <a:solidFill>
            <a:srgbClr val="A996C0"/>
          </a:solidFill>
          <a:ln>
            <a:solidFill>
              <a:srgbClr val="765B97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Мета</a:t>
            </a:r>
          </a:p>
        </p:txBody>
      </p:sp>
    </p:spTree>
    <p:extLst>
      <p:ext uri="{BB962C8B-B14F-4D97-AF65-F5344CB8AC3E}">
        <p14:creationId xmlns:p14="http://schemas.microsoft.com/office/powerpoint/2010/main" val="3169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496388" y="135505"/>
            <a:ext cx="7315200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200" dirty="0">
                <a:effectLst/>
              </a:rPr>
              <a:t>Види кримінальних правопорушень</a:t>
            </a:r>
            <a:endParaRPr lang="ru-UA" sz="3200" dirty="0">
              <a:effectLst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46D394A5-698A-42A6-A4A9-13CE41DC0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582498"/>
              </p:ext>
            </p:extLst>
          </p:nvPr>
        </p:nvGraphicFramePr>
        <p:xfrm>
          <a:off x="193766" y="1060268"/>
          <a:ext cx="8756467" cy="5011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092">
                  <a:extLst>
                    <a:ext uri="{9D8B030D-6E8A-4147-A177-3AD203B41FA5}">
                      <a16:colId xmlns:a16="http://schemas.microsoft.com/office/drawing/2014/main" val="1290605051"/>
                    </a:ext>
                  </a:extLst>
                </a:gridCol>
                <a:gridCol w="3755945">
                  <a:extLst>
                    <a:ext uri="{9D8B030D-6E8A-4147-A177-3AD203B41FA5}">
                      <a16:colId xmlns:a16="http://schemas.microsoft.com/office/drawing/2014/main" val="1478950504"/>
                    </a:ext>
                  </a:extLst>
                </a:gridCol>
                <a:gridCol w="3846430">
                  <a:extLst>
                    <a:ext uri="{9D8B030D-6E8A-4147-A177-3AD203B41FA5}">
                      <a16:colId xmlns:a16="http://schemas.microsoft.com/office/drawing/2014/main" val="1346374797"/>
                    </a:ext>
                  </a:extLst>
                </a:gridCol>
              </a:tblGrid>
              <a:tr h="716281">
                <a:tc>
                  <a:txBody>
                    <a:bodyPr/>
                    <a:lstStyle/>
                    <a:p>
                      <a:pPr algn="ctr"/>
                      <a:endParaRPr lang="ru-UA" sz="2400" b="1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>
                          <a:latin typeface="Century Gothic" panose="020B0502020202020204" pitchFamily="34" charset="0"/>
                        </a:rPr>
                        <a:t>Кримінальний проступок</a:t>
                      </a:r>
                      <a:endParaRPr lang="ru-UA" sz="20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>
                          <a:latin typeface="Century Gothic" panose="020B0502020202020204" pitchFamily="34" charset="0"/>
                        </a:rPr>
                        <a:t>Злочин</a:t>
                      </a:r>
                      <a:endParaRPr lang="ru-UA" sz="20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988268"/>
                  </a:ext>
                </a:extLst>
              </a:tr>
              <a:tr h="148409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b="1" noProof="0" dirty="0">
                          <a:latin typeface="Century Gothic" panose="020B0502020202020204" pitchFamily="34" charset="0"/>
                        </a:rPr>
                        <a:t>Втягнення неповнолітніх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noProof="0" dirty="0">
                          <a:latin typeface="Century Gothic" panose="020B0502020202020204" pitchFamily="34" charset="0"/>
                        </a:rPr>
                        <a:t>Втягнення неповнолітніх у злочинну діяльність  становить склад окремого проступку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noProof="0" dirty="0">
                          <a:latin typeface="Century Gothic" panose="020B0502020202020204" pitchFamily="34" charset="0"/>
                        </a:rPr>
                        <a:t>Втягнення неповнолітніх у злочинну діяльність  становить склад окремого  злочину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065973"/>
                  </a:ext>
                </a:extLst>
              </a:tr>
              <a:tr h="132695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b="1" noProof="0" dirty="0">
                          <a:latin typeface="Century Gothic" panose="020B0502020202020204" pitchFamily="34" charset="0"/>
                        </a:rPr>
                        <a:t>Вік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noProof="0" dirty="0">
                          <a:latin typeface="Century Gothic" panose="020B0502020202020204" pitchFamily="34" charset="0"/>
                        </a:rPr>
                        <a:t>Несуть відповідальність за певне коло злочинів із  чотирнадцяти років, а за  переважну більшість  проступків із шістнадцяти  років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noProof="0" dirty="0">
                          <a:latin typeface="Century Gothic" panose="020B0502020202020204" pitchFamily="34" charset="0"/>
                        </a:rPr>
                        <a:t>Несуть відповідальність за  певне  коло злочинів із  чотирнадцяти років, а за  переважну більшість  злочинів із шістнадцяти  років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39281"/>
                  </a:ext>
                </a:extLst>
              </a:tr>
              <a:tr h="148409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b="1" dirty="0">
                          <a:latin typeface="Century Gothic" panose="020B0502020202020204" pitchFamily="34" charset="0"/>
                        </a:rPr>
                        <a:t>Термін давності</a:t>
                      </a:r>
                      <a:endParaRPr lang="ru-UA" sz="1400" b="1" dirty="0">
                        <a:latin typeface="Century Gothic" panose="020B0502020202020204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>
                          <a:latin typeface="Century Gothic" panose="020B0502020202020204" pitchFamily="34" charset="0"/>
                        </a:rPr>
                        <a:t>2-3 роки</a:t>
                      </a:r>
                      <a:endParaRPr lang="ru-UA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noProof="0" dirty="0">
                          <a:latin typeface="Century Gothic" panose="020B0502020202020204" pitchFamily="34" charset="0"/>
                        </a:rPr>
                        <a:t>Максимальний строк,  протягом якого може бути  притягнуто до кримінальної  відповідальності залежить  від виду злочину за  ступенем тяжкості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560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25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622663" y="676"/>
            <a:ext cx="7315200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200" dirty="0">
                <a:effectLst/>
              </a:rPr>
              <a:t>Види кримінальних правопорушень</a:t>
            </a:r>
            <a:endParaRPr lang="ru-UA" sz="3200" dirty="0">
              <a:effectLst/>
            </a:endParaRPr>
          </a:p>
        </p:txBody>
      </p:sp>
      <p:graphicFrame>
        <p:nvGraphicFramePr>
          <p:cNvPr id="4" name="Таблица 2">
            <a:extLst>
              <a:ext uri="{FF2B5EF4-FFF2-40B4-BE49-F238E27FC236}">
                <a16:creationId xmlns:a16="http://schemas.microsoft.com/office/drawing/2014/main" id="{49A4E47C-7DB1-4BB2-A5C2-2CFC409B1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368775"/>
              </p:ext>
            </p:extLst>
          </p:nvPr>
        </p:nvGraphicFramePr>
        <p:xfrm>
          <a:off x="219891" y="764536"/>
          <a:ext cx="8704217" cy="584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428">
                  <a:extLst>
                    <a:ext uri="{9D8B030D-6E8A-4147-A177-3AD203B41FA5}">
                      <a16:colId xmlns:a16="http://schemas.microsoft.com/office/drawing/2014/main" val="1290605051"/>
                    </a:ext>
                  </a:extLst>
                </a:gridCol>
                <a:gridCol w="3829191">
                  <a:extLst>
                    <a:ext uri="{9D8B030D-6E8A-4147-A177-3AD203B41FA5}">
                      <a16:colId xmlns:a16="http://schemas.microsoft.com/office/drawing/2014/main" val="1478950504"/>
                    </a:ext>
                  </a:extLst>
                </a:gridCol>
                <a:gridCol w="3726598">
                  <a:extLst>
                    <a:ext uri="{9D8B030D-6E8A-4147-A177-3AD203B41FA5}">
                      <a16:colId xmlns:a16="http://schemas.microsoft.com/office/drawing/2014/main" val="1346374797"/>
                    </a:ext>
                  </a:extLst>
                </a:gridCol>
              </a:tblGrid>
              <a:tr h="424340">
                <a:tc>
                  <a:txBody>
                    <a:bodyPr/>
                    <a:lstStyle/>
                    <a:p>
                      <a:pPr algn="ctr"/>
                      <a:endParaRPr lang="ru-UA" sz="1800" b="1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latin typeface="Century Gothic" panose="020B0502020202020204" pitchFamily="34" charset="0"/>
                        </a:rPr>
                        <a:t>Кримінальний проступок</a:t>
                      </a:r>
                      <a:endParaRPr lang="ru-UA" sz="16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latin typeface="Century Gothic" panose="020B0502020202020204" pitchFamily="34" charset="0"/>
                        </a:rPr>
                        <a:t>Злочин</a:t>
                      </a:r>
                      <a:endParaRPr lang="ru-UA" sz="16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988268"/>
                  </a:ext>
                </a:extLst>
              </a:tr>
              <a:tr h="143240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b="1" noProof="0" dirty="0">
                          <a:latin typeface="Century Gothic" panose="020B0502020202020204" pitchFamily="34" charset="0"/>
                        </a:rPr>
                        <a:t>Досудове розслідування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noProof="0" dirty="0">
                          <a:latin typeface="Century Gothic" panose="020B0502020202020204" pitchFamily="34" charset="0"/>
                        </a:rPr>
                        <a:t>Дізнання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noProof="0" dirty="0">
                          <a:latin typeface="Century Gothic" panose="020B0502020202020204" pitchFamily="34" charset="0"/>
                        </a:rPr>
                        <a:t>Досудове слідство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065973"/>
                  </a:ext>
                </a:extLst>
              </a:tr>
              <a:tr h="126846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b="1" noProof="0" dirty="0">
                          <a:latin typeface="Century Gothic" panose="020B0502020202020204" pitchFamily="34" charset="0"/>
                        </a:rPr>
                        <a:t>Затримання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noProof="0" dirty="0">
                          <a:latin typeface="Century Gothic" panose="020B0502020202020204" pitchFamily="34" charset="0"/>
                        </a:rPr>
                        <a:t>Не більше трьох годин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noProof="0" dirty="0">
                          <a:latin typeface="Century Gothic" panose="020B0502020202020204" pitchFamily="34" charset="0"/>
                        </a:rPr>
                        <a:t>72 години (60 годин - доставлення до суду)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39281"/>
                  </a:ext>
                </a:extLst>
              </a:tr>
              <a:tr h="135907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b="1" dirty="0">
                          <a:latin typeface="Century Gothic" panose="020B0502020202020204" pitchFamily="34" charset="0"/>
                        </a:rPr>
                        <a:t>Терміни розслідування</a:t>
                      </a:r>
                      <a:endParaRPr lang="ru-UA" sz="1400" b="1" dirty="0">
                        <a:latin typeface="Century Gothic" panose="020B0502020202020204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>
                          <a:latin typeface="Century Gothic" panose="020B0502020202020204" pitchFamily="34" charset="0"/>
                        </a:rPr>
                        <a:t>Закінчення досудового розслідування протягом 72 годин. Протягом 20 днів, якщо вчинено неповнолітнім</a:t>
                      </a:r>
                      <a:endParaRPr lang="ru-UA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noProof="0" dirty="0">
                          <a:latin typeface="Century Gothic" panose="020B0502020202020204" pitchFamily="34" charset="0"/>
                        </a:rPr>
                        <a:t>12 місяців, якщо нетяжкий злочин. 18 місяців – тяжкий і особливо тяжкий злочин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560420"/>
                  </a:ext>
                </a:extLst>
              </a:tr>
              <a:tr h="135907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b="1" dirty="0">
                          <a:latin typeface="Century Gothic" panose="020B0502020202020204" pitchFamily="34" charset="0"/>
                        </a:rPr>
                        <a:t>Правовий стан</a:t>
                      </a:r>
                      <a:endParaRPr lang="ru-UA" sz="1400" b="1" dirty="0">
                        <a:latin typeface="Century Gothic" panose="020B0502020202020204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>
                          <a:latin typeface="Century Gothic" panose="020B0502020202020204" pitchFamily="34" charset="0"/>
                        </a:rPr>
                        <a:t>Відсутність судимості</a:t>
                      </a:r>
                      <a:endParaRPr lang="ru-UA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noProof="0" dirty="0">
                          <a:latin typeface="Century Gothic" panose="020B0502020202020204" pitchFamily="34" charset="0"/>
                        </a:rPr>
                        <a:t>Наявність судимості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9120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0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Права і свободи</Template>
  <TotalTime>328</TotalTime>
  <Words>359</Words>
  <Application>Microsoft Office PowerPoint</Application>
  <PresentationFormat>Экран (4:3)</PresentationFormat>
  <Paragraphs>88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Тема1</vt:lpstr>
      <vt:lpstr>Кримінальне правопорушення, його види</vt:lpstr>
      <vt:lpstr>«Будь увічливим з усіма: ніколи не знаєш, хто потрапить до складу суду присяжних, які тебе судитимуть» 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 державної влади  в Україні</dc:title>
  <dc:creator>Alex</dc:creator>
  <cp:lastModifiedBy>Romashko, Oleksandr</cp:lastModifiedBy>
  <cp:revision>114</cp:revision>
  <dcterms:created xsi:type="dcterms:W3CDTF">2021-12-24T07:47:25Z</dcterms:created>
  <dcterms:modified xsi:type="dcterms:W3CDTF">2022-10-30T15:03:20Z</dcterms:modified>
</cp:coreProperties>
</file>