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030" y="1572643"/>
            <a:ext cx="7772400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Органи державної влади</a:t>
            </a:r>
            <a:br>
              <a:rPr lang="uk-UA" sz="4000" dirty="0"/>
            </a:br>
            <a:r>
              <a:rPr lang="uk-UA" sz="4000" dirty="0"/>
              <a:t> в Україні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1AD4B3-BEFA-48EC-B982-CCDAB8E2A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5E9CE"/>
              </a:clrFrom>
              <a:clrTo>
                <a:srgbClr val="F5E9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8078" r="3085" b="3634"/>
          <a:stretch/>
        </p:blipFill>
        <p:spPr bwMode="auto">
          <a:xfrm>
            <a:off x="1728216" y="150695"/>
            <a:ext cx="5687567" cy="67073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8C3A07-BFF0-4D9C-83FD-751B0F92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116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66280"/>
            <a:ext cx="8249412" cy="1462720"/>
          </a:xfrm>
        </p:spPr>
        <p:txBody>
          <a:bodyPr>
            <a:noAutofit/>
          </a:bodyPr>
          <a:lstStyle/>
          <a:p>
            <a:pPr algn="just"/>
            <a:r>
              <a:rPr lang="uk-UA" sz="2800" dirty="0">
                <a:effectLst/>
              </a:rPr>
              <a:t>«Коли я вирушаю в яку-небудь країну, я перевіряю не те, чи добрі там закони. А те, як вони виконуються, оскільки добрі закони є скрізь»</a:t>
            </a:r>
            <a:endParaRPr lang="ru-UA" sz="2800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4753356" y="3856040"/>
            <a:ext cx="4012692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2800" dirty="0">
                <a:effectLst/>
              </a:rPr>
              <a:t>Шарль-Луї де Монтеск’є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07264" y="2496312"/>
            <a:ext cx="2499360" cy="9326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Законодавча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влада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1DB976B-19C2-479B-ADB0-DF94AB0CD39F}"/>
              </a:ext>
            </a:extLst>
          </p:cNvPr>
          <p:cNvSpPr/>
          <p:nvPr/>
        </p:nvSpPr>
        <p:spPr>
          <a:xfrm>
            <a:off x="2907792" y="2496312"/>
            <a:ext cx="2029968" cy="9326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Виконавча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влада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9653044-26B8-47E9-873F-A5DEC4D5424E}"/>
              </a:ext>
            </a:extLst>
          </p:cNvPr>
          <p:cNvSpPr/>
          <p:nvPr/>
        </p:nvSpPr>
        <p:spPr>
          <a:xfrm>
            <a:off x="5138928" y="2496312"/>
            <a:ext cx="1514856" cy="9326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влада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9179ECB-3AA6-4465-BAE0-5F29DABC0444}"/>
              </a:ext>
            </a:extLst>
          </p:cNvPr>
          <p:cNvSpPr/>
          <p:nvPr/>
        </p:nvSpPr>
        <p:spPr>
          <a:xfrm>
            <a:off x="6854952" y="2496312"/>
            <a:ext cx="2029968" cy="932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Президент Укра</a:t>
            </a:r>
            <a:r>
              <a:rPr lang="uk-UA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7874D7F-0A3A-4D02-88E9-F25FE75AEF58}"/>
              </a:ext>
            </a:extLst>
          </p:cNvPr>
          <p:cNvSpPr/>
          <p:nvPr/>
        </p:nvSpPr>
        <p:spPr>
          <a:xfrm>
            <a:off x="1168528" y="4900693"/>
            <a:ext cx="1859280" cy="63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Рахункова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палата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F425E4F-BDB0-4309-BAD1-888C13B5E8E5}"/>
              </a:ext>
            </a:extLst>
          </p:cNvPr>
          <p:cNvSpPr/>
          <p:nvPr/>
        </p:nvSpPr>
        <p:spPr>
          <a:xfrm>
            <a:off x="126492" y="1284325"/>
            <a:ext cx="3322320" cy="631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Перший заступник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Голови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ї Ради 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3C1A3BA-ACF7-4092-90DE-DCB7AF98C029}"/>
              </a:ext>
            </a:extLst>
          </p:cNvPr>
          <p:cNvSpPr/>
          <p:nvPr/>
        </p:nvSpPr>
        <p:spPr>
          <a:xfrm>
            <a:off x="6316218" y="3696620"/>
            <a:ext cx="2465832" cy="63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Комітети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Ради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70D8FF7-99CB-45BE-8AFA-D3ACBBB348DE}"/>
              </a:ext>
            </a:extLst>
          </p:cNvPr>
          <p:cNvSpPr/>
          <p:nvPr/>
        </p:nvSpPr>
        <p:spPr>
          <a:xfrm>
            <a:off x="5806440" y="1284325"/>
            <a:ext cx="3153156" cy="63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Заступник Голови Верховної Ради 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B4F98BE-D9CC-4B9D-B043-FBD8EC996C84}"/>
              </a:ext>
            </a:extLst>
          </p:cNvPr>
          <p:cNvSpPr/>
          <p:nvPr/>
        </p:nvSpPr>
        <p:spPr>
          <a:xfrm>
            <a:off x="3957066" y="4900693"/>
            <a:ext cx="1586484" cy="63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Журнал «Віче»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2252220-D41F-4853-B547-67F2A9CABD78}"/>
              </a:ext>
            </a:extLst>
          </p:cNvPr>
          <p:cNvSpPr/>
          <p:nvPr/>
        </p:nvSpPr>
        <p:spPr>
          <a:xfrm>
            <a:off x="6472809" y="4900693"/>
            <a:ext cx="2152650" cy="63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Газета ВР «Голос України»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189C1DE-F19F-4D09-886F-407389FD0D6D}"/>
              </a:ext>
            </a:extLst>
          </p:cNvPr>
          <p:cNvSpPr/>
          <p:nvPr/>
        </p:nvSpPr>
        <p:spPr>
          <a:xfrm>
            <a:off x="361950" y="3696621"/>
            <a:ext cx="3869436" cy="6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Уповноважений Верховної Ради України з прав людини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3078480" y="195422"/>
            <a:ext cx="2987040" cy="86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Голова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Ради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3413B37-0B97-48E3-8D53-E16742F18FDE}"/>
              </a:ext>
            </a:extLst>
          </p:cNvPr>
          <p:cNvSpPr/>
          <p:nvPr/>
        </p:nvSpPr>
        <p:spPr>
          <a:xfrm>
            <a:off x="3129534" y="2101185"/>
            <a:ext cx="2884932" cy="6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Депутати Верховної Ради України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7C5F734-86C5-4A20-AECF-F71916A6F7A9}"/>
              </a:ext>
            </a:extLst>
          </p:cNvPr>
          <p:cNvSpPr/>
          <p:nvPr/>
        </p:nvSpPr>
        <p:spPr>
          <a:xfrm>
            <a:off x="3991356" y="2918044"/>
            <a:ext cx="1156716" cy="510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Фракції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941E8FE-B9EE-45A4-B218-3F4C13E375E9}"/>
              </a:ext>
            </a:extLst>
          </p:cNvPr>
          <p:cNvCxnSpPr>
            <a:cxnSpLocks/>
          </p:cNvCxnSpPr>
          <p:nvPr/>
        </p:nvCxnSpPr>
        <p:spPr>
          <a:xfrm>
            <a:off x="4571998" y="1332659"/>
            <a:ext cx="0" cy="459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A2771F-687A-4672-8726-8F549A65AC0B}"/>
              </a:ext>
            </a:extLst>
          </p:cNvPr>
          <p:cNvCxnSpPr>
            <a:cxnSpLocks/>
          </p:cNvCxnSpPr>
          <p:nvPr/>
        </p:nvCxnSpPr>
        <p:spPr>
          <a:xfrm>
            <a:off x="5690802" y="1131129"/>
            <a:ext cx="716854" cy="34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04DE395-3BDA-4826-97A4-B059AA4559E3}"/>
              </a:ext>
            </a:extLst>
          </p:cNvPr>
          <p:cNvCxnSpPr>
            <a:stCxn id="6" idx="1"/>
          </p:cNvCxnSpPr>
          <p:nvPr/>
        </p:nvCxnSpPr>
        <p:spPr>
          <a:xfrm flipH="1">
            <a:off x="2658803" y="1118213"/>
            <a:ext cx="782007" cy="206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7874D7F-0A3A-4D02-88E9-F25FE75AEF58}"/>
              </a:ext>
            </a:extLst>
          </p:cNvPr>
          <p:cNvSpPr/>
          <p:nvPr/>
        </p:nvSpPr>
        <p:spPr>
          <a:xfrm>
            <a:off x="1211933" y="3367289"/>
            <a:ext cx="1168234" cy="434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Мінфін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F425E4F-BDB0-4309-BAD1-888C13B5E8E5}"/>
              </a:ext>
            </a:extLst>
          </p:cNvPr>
          <p:cNvSpPr/>
          <p:nvPr/>
        </p:nvSpPr>
        <p:spPr>
          <a:xfrm>
            <a:off x="3440810" y="802446"/>
            <a:ext cx="2262379" cy="631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Прем’єр-міністр 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3C1A3BA-ACF7-4092-90DE-DCB7AF98C029}"/>
              </a:ext>
            </a:extLst>
          </p:cNvPr>
          <p:cNvSpPr/>
          <p:nvPr/>
        </p:nvSpPr>
        <p:spPr>
          <a:xfrm>
            <a:off x="1202509" y="4103699"/>
            <a:ext cx="1858518" cy="4340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Міноборони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70D8FF7-99CB-45BE-8AFA-D3ACBBB348DE}"/>
              </a:ext>
            </a:extLst>
          </p:cNvPr>
          <p:cNvSpPr/>
          <p:nvPr/>
        </p:nvSpPr>
        <p:spPr>
          <a:xfrm>
            <a:off x="6407656" y="1385892"/>
            <a:ext cx="2374394" cy="96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Віце-прем’єр, міністр цифрової трансформації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B4F98BE-D9CC-4B9D-B043-FBD8EC996C84}"/>
              </a:ext>
            </a:extLst>
          </p:cNvPr>
          <p:cNvSpPr/>
          <p:nvPr/>
        </p:nvSpPr>
        <p:spPr>
          <a:xfrm>
            <a:off x="6382006" y="4965152"/>
            <a:ext cx="1618994" cy="11203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Міністр Кабінету Міністрів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2252220-D41F-4853-B547-67F2A9CABD78}"/>
              </a:ext>
            </a:extLst>
          </p:cNvPr>
          <p:cNvSpPr/>
          <p:nvPr/>
        </p:nvSpPr>
        <p:spPr>
          <a:xfrm>
            <a:off x="7701031" y="3366524"/>
            <a:ext cx="1134999" cy="435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Мін’юст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189C1DE-F19F-4D09-886F-407389FD0D6D}"/>
              </a:ext>
            </a:extLst>
          </p:cNvPr>
          <p:cNvSpPr/>
          <p:nvPr/>
        </p:nvSpPr>
        <p:spPr>
          <a:xfrm>
            <a:off x="198594" y="3366524"/>
            <a:ext cx="756286" cy="43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МЗС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2517194" y="195217"/>
            <a:ext cx="4109610" cy="434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Кабінет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Міністрів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3413B37-0B97-48E3-8D53-E16742F18FDE}"/>
              </a:ext>
            </a:extLst>
          </p:cNvPr>
          <p:cNvSpPr/>
          <p:nvPr/>
        </p:nvSpPr>
        <p:spPr>
          <a:xfrm>
            <a:off x="450722" y="1214054"/>
            <a:ext cx="2208081" cy="1172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Віце-прем’єр з європейської і євроатлантичної співпраці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7C5F734-86C5-4A20-AECF-F71916A6F7A9}"/>
              </a:ext>
            </a:extLst>
          </p:cNvPr>
          <p:cNvSpPr/>
          <p:nvPr/>
        </p:nvSpPr>
        <p:spPr>
          <a:xfrm>
            <a:off x="3075717" y="1801041"/>
            <a:ext cx="2992563" cy="1172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Віце прем’єр-міністр, міністр з питань реінтеграції тимчасово окупованих територій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B72D7A-769A-41B5-BF5C-EAF571F3C98A}"/>
              </a:ext>
            </a:extLst>
          </p:cNvPr>
          <p:cNvSpPr/>
          <p:nvPr/>
        </p:nvSpPr>
        <p:spPr>
          <a:xfrm>
            <a:off x="3484029" y="4103698"/>
            <a:ext cx="2548128" cy="4340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Мінінфраструктури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35D685E-552D-4C19-9571-819E8FE4CF9A}"/>
              </a:ext>
            </a:extLst>
          </p:cNvPr>
          <p:cNvSpPr/>
          <p:nvPr/>
        </p:nvSpPr>
        <p:spPr>
          <a:xfrm>
            <a:off x="4863048" y="3367289"/>
            <a:ext cx="864106" cy="4340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МОЗ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B9BF26D-2B2D-43C1-B031-690B4C50D6ED}"/>
              </a:ext>
            </a:extLst>
          </p:cNvPr>
          <p:cNvSpPr/>
          <p:nvPr/>
        </p:nvSpPr>
        <p:spPr>
          <a:xfrm>
            <a:off x="2637220" y="3367289"/>
            <a:ext cx="847615" cy="434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МВС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789CA80-5997-44EA-B6B6-5E78D582F915}"/>
              </a:ext>
            </a:extLst>
          </p:cNvPr>
          <p:cNvSpPr/>
          <p:nvPr/>
        </p:nvSpPr>
        <p:spPr>
          <a:xfrm>
            <a:off x="5984207" y="3367289"/>
            <a:ext cx="1459771" cy="43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Мінспорту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A5CE610-1CF0-4731-9A68-7359D7BC4D5C}"/>
              </a:ext>
            </a:extLst>
          </p:cNvPr>
          <p:cNvSpPr/>
          <p:nvPr/>
        </p:nvSpPr>
        <p:spPr>
          <a:xfrm>
            <a:off x="3975976" y="4965152"/>
            <a:ext cx="1858518" cy="11203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Міністерство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громад і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територій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7DFD97E-FD01-4721-BB60-0DF6E4B595C8}"/>
              </a:ext>
            </a:extLst>
          </p:cNvPr>
          <p:cNvSpPr/>
          <p:nvPr/>
        </p:nvSpPr>
        <p:spPr>
          <a:xfrm>
            <a:off x="6455159" y="4103698"/>
            <a:ext cx="1858518" cy="4340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Мінветеранів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FB668C1-EEBB-421C-80C1-DDC28B44EFEE}"/>
              </a:ext>
            </a:extLst>
          </p:cNvPr>
          <p:cNvSpPr/>
          <p:nvPr/>
        </p:nvSpPr>
        <p:spPr>
          <a:xfrm>
            <a:off x="1569945" y="4965152"/>
            <a:ext cx="1858518" cy="112037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Міністерство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політики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5762D91-8316-4986-899A-9CE760A68DCF}"/>
              </a:ext>
            </a:extLst>
          </p:cNvPr>
          <p:cNvSpPr/>
          <p:nvPr/>
        </p:nvSpPr>
        <p:spPr>
          <a:xfrm>
            <a:off x="3741888" y="3367289"/>
            <a:ext cx="864107" cy="4340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МОН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Лекція 2 АДМІНІСТРАТИВНО-ПРАВОВІ ЗАСАДИ ДІЯЛЬНОСТІ ОРГАНІВ ВИКОНАВЧОЇ">
            <a:extLst>
              <a:ext uri="{FF2B5EF4-FFF2-40B4-BE49-F238E27FC236}">
                <a16:creationId xmlns:a16="http://schemas.microsoft.com/office/drawing/2014/main" id="{235E4A34-3DE9-4402-A1F2-9316AACE0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7" y="963676"/>
            <a:ext cx="6792405" cy="5094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66292E-23C3-4A16-8BC0-6996195F4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" y="629287"/>
            <a:ext cx="8051293" cy="56965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17DE58E-9316-4120-AF7E-2E94BB8B3135}"/>
              </a:ext>
            </a:extLst>
          </p:cNvPr>
          <p:cNvSpPr/>
          <p:nvPr/>
        </p:nvSpPr>
        <p:spPr>
          <a:xfrm>
            <a:off x="2517194" y="195217"/>
            <a:ext cx="4109610" cy="434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EE4CEB-3F7B-4DB1-BBCA-0E5FFE7550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5E9CE"/>
              </a:clrFrom>
              <a:clrTo>
                <a:srgbClr val="F5E9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6575" r="3019" b="3582"/>
          <a:stretch/>
        </p:blipFill>
        <p:spPr bwMode="auto">
          <a:xfrm>
            <a:off x="1805939" y="110699"/>
            <a:ext cx="5532121" cy="6636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9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570E09-98C9-48AA-9844-4991C31D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E9CE"/>
              </a:clrFrom>
              <a:clrTo>
                <a:srgbClr val="F5E9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480" r="2751" b="3618"/>
          <a:stretch/>
        </p:blipFill>
        <p:spPr bwMode="auto">
          <a:xfrm>
            <a:off x="1773935" y="195109"/>
            <a:ext cx="6099049" cy="646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6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50</TotalTime>
  <Words>144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Тема1</vt:lpstr>
      <vt:lpstr>Органи державної влади  в Україні</vt:lpstr>
      <vt:lpstr>«Коли я вирушаю в яку-небудь країну, я перевіряю не те, чи добрі там закони. А те, як вони виконуються, оскільки добрі закони є скрізь»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15</cp:revision>
  <dcterms:created xsi:type="dcterms:W3CDTF">2021-12-24T07:47:25Z</dcterms:created>
  <dcterms:modified xsi:type="dcterms:W3CDTF">2022-01-16T16:32:08Z</dcterms:modified>
</cp:coreProperties>
</file>