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78" r:id="rId4"/>
    <p:sldId id="279" r:id="rId5"/>
    <p:sldId id="261" r:id="rId6"/>
    <p:sldId id="280" r:id="rId7"/>
    <p:sldId id="267" r:id="rId8"/>
    <p:sldId id="268" r:id="rId9"/>
    <p:sldId id="281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06" autoAdjust="0"/>
  </p:normalViewPr>
  <p:slideViewPr>
    <p:cSldViewPr snapToGrid="0">
      <p:cViewPr varScale="1">
        <p:scale>
          <a:sx n="110" d="100"/>
          <a:sy n="110" d="100"/>
        </p:scale>
        <p:origin x="15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768393A1-0074-4B12-A3BB-A7C89654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7772400" cy="1227137"/>
          </a:xfrm>
          <a:noFill/>
        </p:spPr>
        <p:txBody>
          <a:bodyPr/>
          <a:lstStyle>
            <a:lvl1pPr algn="l">
              <a:defRPr sz="500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4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1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F80891-1B09-4254-B0DC-1B3111CD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FCEF35-1510-47E2-BB24-A0736D5A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1028" name="矩形 6">
            <a:extLst>
              <a:ext uri="{FF2B5EF4-FFF2-40B4-BE49-F238E27FC236}">
                <a16:creationId xmlns:a16="http://schemas.microsoft.com/office/drawing/2014/main" id="{191854F5-6F56-490A-8A37-2AD484D1A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6488113"/>
            <a:ext cx="35528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ru-UA">
                <a:latin typeface="Calibri" panose="020F0502020204030204" pitchFamily="34" charset="0"/>
              </a:rPr>
              <a:t>Copyright © Wondershare Software</a:t>
            </a:r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0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60848-4D57-4EC5-BA40-2BCCB2CA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427" y="418623"/>
            <a:ext cx="7542568" cy="2376828"/>
          </a:xfrm>
        </p:spPr>
        <p:txBody>
          <a:bodyPr>
            <a:noAutofit/>
          </a:bodyPr>
          <a:lstStyle/>
          <a:p>
            <a:r>
              <a:rPr lang="uk-UA" sz="3600" dirty="0"/>
              <a:t>Поняття Основного закону держави. Структура Конституції України. Повноваження Конституційного Суду України</a:t>
            </a:r>
          </a:p>
        </p:txBody>
      </p:sp>
    </p:spTree>
    <p:extLst>
      <p:ext uri="{BB962C8B-B14F-4D97-AF65-F5344CB8AC3E}">
        <p14:creationId xmlns:p14="http://schemas.microsoft.com/office/powerpoint/2010/main" val="13646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14B584-1327-4436-85F0-5E516219E38D}"/>
              </a:ext>
            </a:extLst>
          </p:cNvPr>
          <p:cNvCxnSpPr>
            <a:cxnSpLocks/>
          </p:cNvCxnSpPr>
          <p:nvPr/>
        </p:nvCxnSpPr>
        <p:spPr>
          <a:xfrm>
            <a:off x="4572000" y="1851129"/>
            <a:ext cx="0" cy="360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669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3600" dirty="0"/>
              <a:t>Конституційний Суд України</a:t>
            </a:r>
            <a:endParaRPr lang="ru-UA" sz="36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E2C22F4-EE1D-48F3-AD28-3E85C4D1537A}"/>
              </a:ext>
            </a:extLst>
          </p:cNvPr>
          <p:cNvSpPr/>
          <p:nvPr/>
        </p:nvSpPr>
        <p:spPr>
          <a:xfrm>
            <a:off x="2557031" y="1313738"/>
            <a:ext cx="4029938" cy="6070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єдиний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орган конституційної юрисдикції в Україні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A789044-9940-4044-96E0-DE21DC0BDE08}"/>
              </a:ext>
            </a:extLst>
          </p:cNvPr>
          <p:cNvSpPr/>
          <p:nvPr/>
        </p:nvSpPr>
        <p:spPr>
          <a:xfrm>
            <a:off x="2743247" y="2091651"/>
            <a:ext cx="3657506" cy="6070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забезпечує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верховенство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Конституції України 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F1F3FD7-3135-4304-8ADC-636A55B6BC54}"/>
              </a:ext>
            </a:extLst>
          </p:cNvPr>
          <p:cNvSpPr/>
          <p:nvPr/>
        </p:nvSpPr>
        <p:spPr>
          <a:xfrm>
            <a:off x="2368924" y="2869564"/>
            <a:ext cx="4406152" cy="6107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здійснює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офіційне</a:t>
            </a:r>
            <a:r>
              <a:rPr lang="uk-UA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тлумачення Конституції України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7141007-6B96-4E25-9A33-01FD038DEBAE}"/>
              </a:ext>
            </a:extLst>
          </p:cNvPr>
          <p:cNvSpPr/>
          <p:nvPr/>
        </p:nvSpPr>
        <p:spPr>
          <a:xfrm>
            <a:off x="2462982" y="3651129"/>
            <a:ext cx="4218037" cy="6107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відповідність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Конституції України чинних міжнародних договорів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CC17EAB-47F7-4C92-AD2B-D9EA5B8C34EA}"/>
              </a:ext>
            </a:extLst>
          </p:cNvPr>
          <p:cNvSpPr/>
          <p:nvPr/>
        </p:nvSpPr>
        <p:spPr>
          <a:xfrm>
            <a:off x="1467881" y="4411831"/>
            <a:ext cx="6208238" cy="1018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додержання конституційної процедури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розслідування і розгляду справи про усунення Президента України з поста в порядку імпічменту </a:t>
            </a:r>
          </a:p>
        </p:txBody>
      </p:sp>
    </p:spTree>
    <p:extLst>
      <p:ext uri="{BB962C8B-B14F-4D97-AF65-F5344CB8AC3E}">
        <p14:creationId xmlns:p14="http://schemas.microsoft.com/office/powerpoint/2010/main" val="98238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14B584-1327-4436-85F0-5E516219E38D}"/>
              </a:ext>
            </a:extLst>
          </p:cNvPr>
          <p:cNvCxnSpPr>
            <a:cxnSpLocks/>
          </p:cNvCxnSpPr>
          <p:nvPr/>
        </p:nvCxnSpPr>
        <p:spPr>
          <a:xfrm>
            <a:off x="4572000" y="1851129"/>
            <a:ext cx="0" cy="360000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669"/>
            <a:ext cx="6962503" cy="796925"/>
          </a:xfrm>
        </p:spPr>
        <p:txBody>
          <a:bodyPr>
            <a:noAutofit/>
          </a:bodyPr>
          <a:lstStyle/>
          <a:p>
            <a:pPr algn="ctr"/>
            <a:r>
              <a:rPr lang="uk-UA" sz="2800" dirty="0"/>
              <a:t>Суддею Конституційного суду може бути:</a:t>
            </a:r>
            <a:endParaRPr lang="ru-UA" sz="28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E2C22F4-EE1D-48F3-AD28-3E85C4D1537A}"/>
              </a:ext>
            </a:extLst>
          </p:cNvPr>
          <p:cNvSpPr/>
          <p:nvPr/>
        </p:nvSpPr>
        <p:spPr>
          <a:xfrm>
            <a:off x="2557031" y="1313738"/>
            <a:ext cx="4029938" cy="607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громадянин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України, який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володіє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державною мовою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A789044-9940-4044-96E0-DE21DC0BDE08}"/>
              </a:ext>
            </a:extLst>
          </p:cNvPr>
          <p:cNvSpPr/>
          <p:nvPr/>
        </p:nvSpPr>
        <p:spPr>
          <a:xfrm>
            <a:off x="2743247" y="2091756"/>
            <a:ext cx="3657506" cy="6070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 день призначення досяг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сорока років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F1F3FD7-3135-4304-8ADC-636A55B6BC54}"/>
              </a:ext>
            </a:extLst>
          </p:cNvPr>
          <p:cNvSpPr/>
          <p:nvPr/>
        </p:nvSpPr>
        <p:spPr>
          <a:xfrm>
            <a:off x="2368924" y="2869774"/>
            <a:ext cx="4406152" cy="6107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має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вищу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юридичну освіту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7141007-6B96-4E25-9A33-01FD038DEBAE}"/>
              </a:ext>
            </a:extLst>
          </p:cNvPr>
          <p:cNvSpPr/>
          <p:nvPr/>
        </p:nvSpPr>
        <p:spPr>
          <a:xfrm>
            <a:off x="2054451" y="3651444"/>
            <a:ext cx="5035098" cy="6107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стаж професійної діяльності у сфері права щонайменше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п’ятнадцять років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CC17EAB-47F7-4C92-AD2B-D9EA5B8C34EA}"/>
              </a:ext>
            </a:extLst>
          </p:cNvPr>
          <p:cNvSpPr/>
          <p:nvPr/>
        </p:nvSpPr>
        <p:spPr>
          <a:xfrm>
            <a:off x="2178116" y="4433114"/>
            <a:ext cx="4787768" cy="4353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високі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моральні якості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F1DDA95-9401-4DE1-9E65-6674F5EDEDE3}"/>
              </a:ext>
            </a:extLst>
          </p:cNvPr>
          <p:cNvSpPr/>
          <p:nvPr/>
        </p:nvSpPr>
        <p:spPr>
          <a:xfrm>
            <a:off x="2848190" y="5039451"/>
            <a:ext cx="3447621" cy="582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правник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із визнаним рівнем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компетентності</a:t>
            </a:r>
          </a:p>
        </p:txBody>
      </p:sp>
    </p:spTree>
    <p:extLst>
      <p:ext uri="{BB962C8B-B14F-4D97-AF65-F5344CB8AC3E}">
        <p14:creationId xmlns:p14="http://schemas.microsoft.com/office/powerpoint/2010/main" val="1470470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DA5FC52-66B5-4E51-AD0D-B47EBE788184}"/>
              </a:ext>
            </a:extLst>
          </p:cNvPr>
          <p:cNvCxnSpPr>
            <a:cxnSpLocks/>
          </p:cNvCxnSpPr>
          <p:nvPr/>
        </p:nvCxnSpPr>
        <p:spPr>
          <a:xfrm>
            <a:off x="7040881" y="2278698"/>
            <a:ext cx="0" cy="252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A9A8CAD-936A-4498-8E4C-E49AA516E645}"/>
              </a:ext>
            </a:extLst>
          </p:cNvPr>
          <p:cNvCxnSpPr>
            <a:cxnSpLocks/>
          </p:cNvCxnSpPr>
          <p:nvPr/>
        </p:nvCxnSpPr>
        <p:spPr>
          <a:xfrm>
            <a:off x="1924595" y="2219907"/>
            <a:ext cx="0" cy="252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F55CE20-6C63-4750-A9D8-9619FA0D678F}"/>
              </a:ext>
            </a:extLst>
          </p:cNvPr>
          <p:cNvCxnSpPr>
            <a:cxnSpLocks/>
          </p:cNvCxnSpPr>
          <p:nvPr/>
        </p:nvCxnSpPr>
        <p:spPr>
          <a:xfrm>
            <a:off x="5298810" y="1222145"/>
            <a:ext cx="478971" cy="9479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48" y="142103"/>
            <a:ext cx="6962503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Конституційний Суд України</a:t>
            </a:r>
            <a:endParaRPr lang="ru-UA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64AEAFA-1585-405B-AF67-9B744A03D6A1}"/>
              </a:ext>
            </a:extLst>
          </p:cNvPr>
          <p:cNvCxnSpPr>
            <a:cxnSpLocks/>
          </p:cNvCxnSpPr>
          <p:nvPr/>
        </p:nvCxnSpPr>
        <p:spPr>
          <a:xfrm flipH="1">
            <a:off x="3257006" y="1216994"/>
            <a:ext cx="478971" cy="9479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034B6F7-8A97-4DB1-B196-A2173906DF52}"/>
              </a:ext>
            </a:extLst>
          </p:cNvPr>
          <p:cNvSpPr/>
          <p:nvPr/>
        </p:nvSpPr>
        <p:spPr>
          <a:xfrm>
            <a:off x="3451171" y="1018904"/>
            <a:ext cx="2141936" cy="6351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Судді</a:t>
            </a:r>
          </a:p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Велика палата</a:t>
            </a:r>
            <a:endParaRPr lang="ru-UA" sz="2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E12732CB-416B-4D19-92B3-60EEC243ECF8}"/>
              </a:ext>
            </a:extLst>
          </p:cNvPr>
          <p:cNvSpPr/>
          <p:nvPr/>
        </p:nvSpPr>
        <p:spPr>
          <a:xfrm>
            <a:off x="559924" y="2164905"/>
            <a:ext cx="2771224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Перший Сенат КСУ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23721303-A5C7-46F9-9EAA-6A4009A0F274}"/>
              </a:ext>
            </a:extLst>
          </p:cNvPr>
          <p:cNvSpPr/>
          <p:nvPr/>
        </p:nvSpPr>
        <p:spPr>
          <a:xfrm>
            <a:off x="559924" y="2951137"/>
            <a:ext cx="2771224" cy="587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Перша колегія суддів Першого Сенату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C5368811-BF93-4AC5-82F3-F01654F0BA64}"/>
              </a:ext>
            </a:extLst>
          </p:cNvPr>
          <p:cNvSpPr/>
          <p:nvPr/>
        </p:nvSpPr>
        <p:spPr>
          <a:xfrm>
            <a:off x="5639477" y="2164905"/>
            <a:ext cx="2771224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Другий Сенат КСУ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8F70BB9-955F-40CD-B924-7E9B25767589}"/>
              </a:ext>
            </a:extLst>
          </p:cNvPr>
          <p:cNvSpPr/>
          <p:nvPr/>
        </p:nvSpPr>
        <p:spPr>
          <a:xfrm>
            <a:off x="559924" y="3777630"/>
            <a:ext cx="2771224" cy="587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Друга колегія суддів Першого Сенату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6AC3DF3-52DF-4920-BDFA-C4A204148F32}"/>
              </a:ext>
            </a:extLst>
          </p:cNvPr>
          <p:cNvSpPr/>
          <p:nvPr/>
        </p:nvSpPr>
        <p:spPr>
          <a:xfrm>
            <a:off x="559924" y="4598302"/>
            <a:ext cx="2771224" cy="587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Третя колегія суддів Першого Сенату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5498041-AC27-45B7-B599-5828367E0633}"/>
              </a:ext>
            </a:extLst>
          </p:cNvPr>
          <p:cNvSpPr/>
          <p:nvPr/>
        </p:nvSpPr>
        <p:spPr>
          <a:xfrm>
            <a:off x="5639477" y="2951137"/>
            <a:ext cx="2771224" cy="587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Перша колегія суддів Другого Сенату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E906A73-009C-4C7C-818E-14280ED26AB8}"/>
              </a:ext>
            </a:extLst>
          </p:cNvPr>
          <p:cNvSpPr/>
          <p:nvPr/>
        </p:nvSpPr>
        <p:spPr>
          <a:xfrm>
            <a:off x="5639477" y="3777630"/>
            <a:ext cx="2771224" cy="587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Друга колегія суддів Другого Сенату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1175E456-6895-4D03-B2A1-433C5777CD16}"/>
              </a:ext>
            </a:extLst>
          </p:cNvPr>
          <p:cNvSpPr/>
          <p:nvPr/>
        </p:nvSpPr>
        <p:spPr>
          <a:xfrm>
            <a:off x="5639477" y="4598302"/>
            <a:ext cx="2771224" cy="587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Третя колегія суддів Другого Сенату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90D245AD-A0F8-46E3-BAE3-228DECD76C22}"/>
              </a:ext>
            </a:extLst>
          </p:cNvPr>
          <p:cNvSpPr/>
          <p:nvPr/>
        </p:nvSpPr>
        <p:spPr>
          <a:xfrm>
            <a:off x="3384233" y="5685546"/>
            <a:ext cx="2375534" cy="477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Секретаріат КСУ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0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7C7BC24-2506-43EB-BEE6-5B4E654B1DD2}"/>
              </a:ext>
            </a:extLst>
          </p:cNvPr>
          <p:cNvCxnSpPr>
            <a:cxnSpLocks/>
          </p:cNvCxnSpPr>
          <p:nvPr/>
        </p:nvCxnSpPr>
        <p:spPr>
          <a:xfrm>
            <a:off x="4579818" y="4621426"/>
            <a:ext cx="0" cy="1080000"/>
          </a:xfrm>
          <a:prstGeom prst="line">
            <a:avLst/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7588C0E-B377-4386-9AEC-118CE86C90F5}"/>
              </a:ext>
            </a:extLst>
          </p:cNvPr>
          <p:cNvCxnSpPr>
            <a:cxnSpLocks/>
          </p:cNvCxnSpPr>
          <p:nvPr/>
        </p:nvCxnSpPr>
        <p:spPr>
          <a:xfrm>
            <a:off x="4587636" y="2711097"/>
            <a:ext cx="0" cy="108000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48" y="-5950"/>
            <a:ext cx="6962503" cy="796925"/>
          </a:xfrm>
        </p:spPr>
        <p:txBody>
          <a:bodyPr>
            <a:noAutofit/>
          </a:bodyPr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Форми звернення до КСУ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41E5B9E-C6B7-45F4-BE96-35205A8324F1}"/>
              </a:ext>
            </a:extLst>
          </p:cNvPr>
          <p:cNvCxnSpPr>
            <a:cxnSpLocks/>
          </p:cNvCxnSpPr>
          <p:nvPr/>
        </p:nvCxnSpPr>
        <p:spPr>
          <a:xfrm>
            <a:off x="4608124" y="1093328"/>
            <a:ext cx="0" cy="1080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2205CF-3104-469E-80B1-EF232BD08088}"/>
              </a:ext>
            </a:extLst>
          </p:cNvPr>
          <p:cNvSpPr/>
          <p:nvPr/>
        </p:nvSpPr>
        <p:spPr>
          <a:xfrm>
            <a:off x="2940433" y="938832"/>
            <a:ext cx="3297973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Конституційне подання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269494D-AC03-40EF-ACCF-2B958F48B107}"/>
              </a:ext>
            </a:extLst>
          </p:cNvPr>
          <p:cNvSpPr/>
          <p:nvPr/>
        </p:nvSpPr>
        <p:spPr>
          <a:xfrm>
            <a:off x="1090748" y="1674797"/>
            <a:ext cx="7260371" cy="6550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письмове клопотання до Конституційного Суду про </a:t>
            </a:r>
          </a:p>
          <a:p>
            <a:pPr algn="ctr"/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визнання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правового </a:t>
            </a: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акта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неконституційними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9819E186-B0A8-4B1E-B08B-760888E94FEA}"/>
              </a:ext>
            </a:extLst>
          </p:cNvPr>
          <p:cNvSpPr/>
          <p:nvPr/>
        </p:nvSpPr>
        <p:spPr>
          <a:xfrm>
            <a:off x="2940435" y="2589969"/>
            <a:ext cx="3297969" cy="4778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Конституційне звернення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E8837C51-D3BA-44CA-B377-F1DDD0D9DC9E}"/>
              </a:ext>
            </a:extLst>
          </p:cNvPr>
          <p:cNvSpPr/>
          <p:nvPr/>
        </p:nvSpPr>
        <p:spPr>
          <a:xfrm>
            <a:off x="3103321" y="4455422"/>
            <a:ext cx="2972196" cy="477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Конституційна скарга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AC9C7406-4180-4A93-9F3B-97EDA750CEE7}"/>
              </a:ext>
            </a:extLst>
          </p:cNvPr>
          <p:cNvSpPr/>
          <p:nvPr/>
        </p:nvSpPr>
        <p:spPr>
          <a:xfrm>
            <a:off x="352544" y="3301421"/>
            <a:ext cx="8470184" cy="915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письмове клопотання про надання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висновку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щодо додержання конституційної процедури розслідування і розгляду справи про усунення Президента України з поста в порядку імпічменту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BF78EDD4-E7D5-48B3-9180-C534E5681FE5}"/>
              </a:ext>
            </a:extLst>
          </p:cNvPr>
          <p:cNvSpPr/>
          <p:nvPr/>
        </p:nvSpPr>
        <p:spPr>
          <a:xfrm>
            <a:off x="490059" y="5161426"/>
            <a:ext cx="8198720" cy="7178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перевірка на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відповідність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Конституції України (конституційність) закону України, що застосований в остаточному судовому рішенні</a:t>
            </a:r>
          </a:p>
        </p:txBody>
      </p:sp>
    </p:spTree>
    <p:extLst>
      <p:ext uri="{BB962C8B-B14F-4D97-AF65-F5344CB8AC3E}">
        <p14:creationId xmlns:p14="http://schemas.microsoft.com/office/powerpoint/2010/main" val="252993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966C1-823F-45F6-9237-84F868C4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8502"/>
            <a:ext cx="8229600" cy="2218509"/>
          </a:xfrm>
        </p:spPr>
        <p:txBody>
          <a:bodyPr>
            <a:normAutofit/>
          </a:bodyPr>
          <a:lstStyle/>
          <a:p>
            <a:pPr algn="ctr">
              <a:spcBef>
                <a:spcPts val="3000"/>
              </a:spcBef>
            </a:pPr>
            <a:r>
              <a:rPr lang="uk-UA" sz="2800" dirty="0"/>
              <a:t>«Коли я вирушаю в яку-небудь країну, я перевіряю не те, чи добрі там закони. А те, як вони виконуються, оскільки добрі закони є скрізь»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8C113E-3DF1-4B83-B489-DD0400BED9CE}"/>
              </a:ext>
            </a:extLst>
          </p:cNvPr>
          <p:cNvSpPr txBox="1">
            <a:spLocks/>
          </p:cNvSpPr>
          <p:nvPr/>
        </p:nvSpPr>
        <p:spPr>
          <a:xfrm>
            <a:off x="4045848" y="3014369"/>
            <a:ext cx="5328592" cy="12531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endParaRPr lang="uk-UA" sz="2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uk-UA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Шарль-Луї де Монтеск’є</a:t>
            </a:r>
          </a:p>
        </p:txBody>
      </p:sp>
    </p:spTree>
    <p:extLst>
      <p:ext uri="{BB962C8B-B14F-4D97-AF65-F5344CB8AC3E}">
        <p14:creationId xmlns:p14="http://schemas.microsoft.com/office/powerpoint/2010/main" val="23014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В Киев привезли &amp;quot;Конституцию Пилипа Орлика&amp;quot; | Рубрика">
            <a:extLst>
              <a:ext uri="{FF2B5EF4-FFF2-40B4-BE49-F238E27FC236}">
                <a16:creationId xmlns:a16="http://schemas.microsoft.com/office/drawing/2014/main" id="{173678A8-2D09-49DF-9F8F-EF1C03CD3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104900"/>
            <a:ext cx="7143750" cy="464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864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Три з'їзди за 10 днів. Як Раковський та Скрипник з Україною ...">
            <a:extLst>
              <a:ext uri="{FF2B5EF4-FFF2-40B4-BE49-F238E27FC236}">
                <a16:creationId xmlns:a16="http://schemas.microsoft.com/office/drawing/2014/main" id="{BF3D0EE0-23A0-427E-A38F-B186E6512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418" y="1814785"/>
            <a:ext cx="2306982" cy="322843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3E809D4-CC13-4194-8423-2E39546F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1254" y="3570512"/>
            <a:ext cx="3665178" cy="281302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5" name="Picture 8" descr="День Конституції незалежної України − Український Пласт">
            <a:extLst>
              <a:ext uri="{FF2B5EF4-FFF2-40B4-BE49-F238E27FC236}">
                <a16:creationId xmlns:a16="http://schemas.microsoft.com/office/drawing/2014/main" id="{9784DC59-573E-4526-ADE7-E55C1F84B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78" y="226695"/>
            <a:ext cx="2354244" cy="322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КОНСТИТУЦІЯ УКРАЇНСЬКОЇ СОЦІАЛІСТИЧНОЇ РАДЯНСЬКОЇ РЕСПУБЛІКИ 1929">
            <a:extLst>
              <a:ext uri="{FF2B5EF4-FFF2-40B4-BE49-F238E27FC236}">
                <a16:creationId xmlns:a16="http://schemas.microsoft.com/office/drawing/2014/main" id="{07421113-EBD3-4A2B-A5AF-6527117C8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00" y="1814783"/>
            <a:ext cx="2384611" cy="322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7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14B584-1327-4436-85F0-5E516219E38D}"/>
              </a:ext>
            </a:extLst>
          </p:cNvPr>
          <p:cNvCxnSpPr>
            <a:cxnSpLocks/>
          </p:cNvCxnSpPr>
          <p:nvPr/>
        </p:nvCxnSpPr>
        <p:spPr>
          <a:xfrm>
            <a:off x="4541241" y="1742923"/>
            <a:ext cx="0" cy="360000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499" y="118499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3600" dirty="0"/>
              <a:t>Юридичні властивості Конституції</a:t>
            </a:r>
            <a:endParaRPr lang="ru-UA" sz="36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E2C22F4-EE1D-48F3-AD28-3E85C4D1537A}"/>
              </a:ext>
            </a:extLst>
          </p:cNvPr>
          <p:cNvSpPr/>
          <p:nvPr/>
        </p:nvSpPr>
        <p:spPr>
          <a:xfrm>
            <a:off x="1267005" y="1304967"/>
            <a:ext cx="6548472" cy="4778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найвища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юридична сила (юридичне верховенство)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A789044-9940-4044-96E0-DE21DC0BDE08}"/>
              </a:ext>
            </a:extLst>
          </p:cNvPr>
          <p:cNvSpPr/>
          <p:nvPr/>
        </p:nvSpPr>
        <p:spPr>
          <a:xfrm>
            <a:off x="2804346" y="1943925"/>
            <a:ext cx="3535307" cy="4778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має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установчий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характер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F1F3FD7-3135-4304-8ADC-636A55B6BC54}"/>
              </a:ext>
            </a:extLst>
          </p:cNvPr>
          <p:cNvSpPr/>
          <p:nvPr/>
        </p:nvSpPr>
        <p:spPr>
          <a:xfrm>
            <a:off x="2532003" y="2582883"/>
            <a:ext cx="4079993" cy="4778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має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підвищену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стабільність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91A97DB-F613-4F07-A620-A942520283DE}"/>
              </a:ext>
            </a:extLst>
          </p:cNvPr>
          <p:cNvSpPr/>
          <p:nvPr/>
        </p:nvSpPr>
        <p:spPr>
          <a:xfrm>
            <a:off x="2338164" y="3221842"/>
            <a:ext cx="4406152" cy="4778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основа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поточного законодавства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8B298CD-5B34-42EA-A106-DD7677767880}"/>
              </a:ext>
            </a:extLst>
          </p:cNvPr>
          <p:cNvSpPr/>
          <p:nvPr/>
        </p:nvSpPr>
        <p:spPr>
          <a:xfrm>
            <a:off x="2368923" y="3860801"/>
            <a:ext cx="4406153" cy="6107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особливий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порядок прийняття, зміни та відміни Конституції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131500C-64EB-492D-9B7E-60CFF2E74F25}"/>
              </a:ext>
            </a:extLst>
          </p:cNvPr>
          <p:cNvSpPr/>
          <p:nvPr/>
        </p:nvSpPr>
        <p:spPr>
          <a:xfrm>
            <a:off x="1519366" y="4632631"/>
            <a:ext cx="6043749" cy="796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контроль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дотриманням Конституції здійснює Особливий орган (Конституційний Суд України)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1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14B584-1327-4436-85F0-5E516219E38D}"/>
              </a:ext>
            </a:extLst>
          </p:cNvPr>
          <p:cNvCxnSpPr>
            <a:cxnSpLocks/>
          </p:cNvCxnSpPr>
          <p:nvPr/>
        </p:nvCxnSpPr>
        <p:spPr>
          <a:xfrm>
            <a:off x="4572001" y="1629712"/>
            <a:ext cx="0" cy="4320000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669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3600" dirty="0"/>
              <a:t>Принципи Конституції</a:t>
            </a:r>
            <a:endParaRPr lang="ru-UA" sz="36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E2C22F4-EE1D-48F3-AD28-3E85C4D1537A}"/>
              </a:ext>
            </a:extLst>
          </p:cNvPr>
          <p:cNvSpPr/>
          <p:nvPr/>
        </p:nvSpPr>
        <p:spPr>
          <a:xfrm>
            <a:off x="2867251" y="1178034"/>
            <a:ext cx="3409498" cy="4778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98438" indent="-198438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народного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суверенітету 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A789044-9940-4044-96E0-DE21DC0BDE08}"/>
              </a:ext>
            </a:extLst>
          </p:cNvPr>
          <p:cNvSpPr/>
          <p:nvPr/>
        </p:nvSpPr>
        <p:spPr>
          <a:xfrm>
            <a:off x="2107568" y="1823617"/>
            <a:ext cx="4928865" cy="4778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найвищої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юридичної сили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F1F3FD7-3135-4304-8ADC-636A55B6BC54}"/>
              </a:ext>
            </a:extLst>
          </p:cNvPr>
          <p:cNvSpPr/>
          <p:nvPr/>
        </p:nvSpPr>
        <p:spPr>
          <a:xfrm>
            <a:off x="2368924" y="2469200"/>
            <a:ext cx="4406152" cy="6107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здійснення державної влади на підставі й відповідно до Конституції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91A97DB-F613-4F07-A620-A942520283DE}"/>
              </a:ext>
            </a:extLst>
          </p:cNvPr>
          <p:cNvSpPr/>
          <p:nvPr/>
        </p:nvSpPr>
        <p:spPr>
          <a:xfrm>
            <a:off x="2579871" y="4538822"/>
            <a:ext cx="3984259" cy="6557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наявність цивільного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контролю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за збройними силами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8B298CD-5B34-42EA-A106-DD7677767880}"/>
              </a:ext>
            </a:extLst>
          </p:cNvPr>
          <p:cNvSpPr/>
          <p:nvPr/>
        </p:nvSpPr>
        <p:spPr>
          <a:xfrm>
            <a:off x="3074174" y="3247655"/>
            <a:ext cx="2995652" cy="4778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верховенства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права</a:t>
            </a:r>
            <a:endParaRPr lang="ru-UA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131500C-64EB-492D-9B7E-60CFF2E74F25}"/>
              </a:ext>
            </a:extLst>
          </p:cNvPr>
          <p:cNvSpPr/>
          <p:nvPr/>
        </p:nvSpPr>
        <p:spPr>
          <a:xfrm>
            <a:off x="1550126" y="3893238"/>
            <a:ext cx="6043749" cy="4778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поділу влади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із системою стримувань і </a:t>
            </a:r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противаг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249282A-C22B-42E9-B3BA-4AD5FFEADAA0}"/>
              </a:ext>
            </a:extLst>
          </p:cNvPr>
          <p:cNvSpPr/>
          <p:nvPr/>
        </p:nvSpPr>
        <p:spPr>
          <a:xfrm>
            <a:off x="2579871" y="5362301"/>
            <a:ext cx="3984259" cy="6557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 algn="ctr">
              <a:buFont typeface="Arial" panose="020B0604020202020204" pitchFamily="34" charset="0"/>
              <a:buChar char="•"/>
            </a:pP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гарантовану конституцією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незалежність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суддів</a:t>
            </a:r>
          </a:p>
        </p:txBody>
      </p:sp>
    </p:spTree>
    <p:extLst>
      <p:ext uri="{BB962C8B-B14F-4D97-AF65-F5344CB8AC3E}">
        <p14:creationId xmlns:p14="http://schemas.microsoft.com/office/powerpoint/2010/main" val="381200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2B61A00-25CB-499C-939A-C1C3410C4D87}"/>
              </a:ext>
            </a:extLst>
          </p:cNvPr>
          <p:cNvCxnSpPr>
            <a:cxnSpLocks/>
          </p:cNvCxnSpPr>
          <p:nvPr/>
        </p:nvCxnSpPr>
        <p:spPr>
          <a:xfrm>
            <a:off x="5570846" y="4679590"/>
            <a:ext cx="296092" cy="6722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9E5B442-CDD5-4796-A679-31C36A9F996E}"/>
              </a:ext>
            </a:extLst>
          </p:cNvPr>
          <p:cNvCxnSpPr>
            <a:cxnSpLocks/>
          </p:cNvCxnSpPr>
          <p:nvPr/>
        </p:nvCxnSpPr>
        <p:spPr>
          <a:xfrm flipH="1">
            <a:off x="3163109" y="4679590"/>
            <a:ext cx="296092" cy="6722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EE8B0C1-275E-4144-9B30-DCC9677982E8}"/>
              </a:ext>
            </a:extLst>
          </p:cNvPr>
          <p:cNvSpPr/>
          <p:nvPr/>
        </p:nvSpPr>
        <p:spPr>
          <a:xfrm>
            <a:off x="1699886" y="5351840"/>
            <a:ext cx="1774467" cy="4778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Гнучкі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CF79E107-251B-4A0E-B67D-BC1CFFF389A0}"/>
              </a:ext>
            </a:extLst>
          </p:cNvPr>
          <p:cNvSpPr/>
          <p:nvPr/>
        </p:nvSpPr>
        <p:spPr>
          <a:xfrm>
            <a:off x="5570846" y="5351840"/>
            <a:ext cx="1774467" cy="4778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Жорсткі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90C754F-BA3C-496E-BFA8-D674AFF24594}"/>
              </a:ext>
            </a:extLst>
          </p:cNvPr>
          <p:cNvCxnSpPr>
            <a:cxnSpLocks/>
          </p:cNvCxnSpPr>
          <p:nvPr/>
        </p:nvCxnSpPr>
        <p:spPr>
          <a:xfrm>
            <a:off x="5570846" y="2866449"/>
            <a:ext cx="296092" cy="6722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D8BCA9B-32B3-45A3-9C77-0A2C5754BD82}"/>
              </a:ext>
            </a:extLst>
          </p:cNvPr>
          <p:cNvCxnSpPr>
            <a:cxnSpLocks/>
          </p:cNvCxnSpPr>
          <p:nvPr/>
        </p:nvCxnSpPr>
        <p:spPr>
          <a:xfrm flipH="1">
            <a:off x="3163109" y="2866449"/>
            <a:ext cx="296092" cy="6722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6134F-575E-49A6-8F4D-BDD46507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7200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Конституції є:</a:t>
            </a:r>
            <a:endParaRPr lang="ru-UA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1BD63D2-57A1-451C-A41D-42E8E729062E}"/>
              </a:ext>
            </a:extLst>
          </p:cNvPr>
          <p:cNvSpPr/>
          <p:nvPr/>
        </p:nvSpPr>
        <p:spPr>
          <a:xfrm>
            <a:off x="1454704" y="1087253"/>
            <a:ext cx="6234591" cy="4778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Справжні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фіктивні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або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фасадні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конституції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DFBD6D6-649F-411C-8DDE-6D295BD7A4CA}"/>
              </a:ext>
            </a:extLst>
          </p:cNvPr>
          <p:cNvSpPr/>
          <p:nvPr/>
        </p:nvSpPr>
        <p:spPr>
          <a:xfrm>
            <a:off x="2617111" y="1748511"/>
            <a:ext cx="3909776" cy="4778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Писані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та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неписані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 конституції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F99C4A8-EABD-4E8C-99DD-8B77CC748CA4}"/>
              </a:ext>
            </a:extLst>
          </p:cNvPr>
          <p:cNvSpPr/>
          <p:nvPr/>
        </p:nvSpPr>
        <p:spPr>
          <a:xfrm>
            <a:off x="2862849" y="2667266"/>
            <a:ext cx="3383096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способом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прийняття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E504EFC-9DE7-41FB-838E-BBABE6CD9348}"/>
              </a:ext>
            </a:extLst>
          </p:cNvPr>
          <p:cNvSpPr/>
          <p:nvPr/>
        </p:nvSpPr>
        <p:spPr>
          <a:xfrm>
            <a:off x="1699886" y="3538699"/>
            <a:ext cx="1774467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Октройовані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9F6423E5-7D2D-409F-8F63-F0963BD9AE7B}"/>
              </a:ext>
            </a:extLst>
          </p:cNvPr>
          <p:cNvSpPr/>
          <p:nvPr/>
        </p:nvSpPr>
        <p:spPr>
          <a:xfrm>
            <a:off x="5570846" y="3538699"/>
            <a:ext cx="1774467" cy="477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«Народні»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0864AF0-6980-4123-A232-FC4ADE3EB16F}"/>
              </a:ext>
            </a:extLst>
          </p:cNvPr>
          <p:cNvSpPr/>
          <p:nvPr/>
        </p:nvSpPr>
        <p:spPr>
          <a:xfrm>
            <a:off x="2703582" y="4440659"/>
            <a:ext cx="3736834" cy="4778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способом </a:t>
            </a:r>
            <a:r>
              <a:rPr lang="uk-UA" b="1" u="sng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внесення змін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endParaRPr lang="ru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0A2725B-EC14-4042-B58F-389E5A24D49D}"/>
              </a:ext>
            </a:extLst>
          </p:cNvPr>
          <p:cNvCxnSpPr>
            <a:cxnSpLocks/>
          </p:cNvCxnSpPr>
          <p:nvPr/>
        </p:nvCxnSpPr>
        <p:spPr>
          <a:xfrm flipH="1">
            <a:off x="5674770" y="1633220"/>
            <a:ext cx="39075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110BAA6-5B3D-4C01-8D80-9DDE0566150A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2852055" y="4981403"/>
            <a:ext cx="39075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F5109F1-30F6-4E07-A55E-F420F79A13B7}"/>
              </a:ext>
            </a:extLst>
          </p:cNvPr>
          <p:cNvCxnSpPr/>
          <p:nvPr/>
        </p:nvCxnSpPr>
        <p:spPr>
          <a:xfrm>
            <a:off x="7397408" y="1565963"/>
            <a:ext cx="1" cy="272505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82FB9C7-A1E5-4D64-BEE8-02E2B33C32E7}"/>
              </a:ext>
            </a:extLst>
          </p:cNvPr>
          <p:cNvCxnSpPr/>
          <p:nvPr/>
        </p:nvCxnSpPr>
        <p:spPr>
          <a:xfrm>
            <a:off x="4434314" y="1944786"/>
            <a:ext cx="1" cy="272505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518D68B-A7FE-45FF-9124-C4B87BF95E6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1636073" y="1944786"/>
            <a:ext cx="1" cy="272505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3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Розділи Конституції України</a:t>
            </a:r>
            <a:endParaRPr lang="ru-UA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7B451BF-43DC-4397-8FBC-F097514FCDF5}"/>
              </a:ext>
            </a:extLst>
          </p:cNvPr>
          <p:cNvSpPr/>
          <p:nvPr/>
        </p:nvSpPr>
        <p:spPr>
          <a:xfrm>
            <a:off x="389608" y="1327393"/>
            <a:ext cx="2492930" cy="617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I. 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Загальні засади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14E8079-1812-4A69-A939-38AD7CED7CED}"/>
              </a:ext>
            </a:extLst>
          </p:cNvPr>
          <p:cNvSpPr/>
          <p:nvPr/>
        </p:nvSpPr>
        <p:spPr>
          <a:xfrm>
            <a:off x="420092" y="2158700"/>
            <a:ext cx="24319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ІІ. Права й свободи людини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F9EA2DA-1F18-46B2-B4A8-EC354FCC38CF}"/>
              </a:ext>
            </a:extLst>
          </p:cNvPr>
          <p:cNvSpPr/>
          <p:nvPr/>
        </p:nvSpPr>
        <p:spPr>
          <a:xfrm>
            <a:off x="420092" y="2995746"/>
            <a:ext cx="24319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ІІІ. Вибори, референдум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EBEB2AE-7FB1-4397-B2E1-0DAB20AF2846}"/>
              </a:ext>
            </a:extLst>
          </p:cNvPr>
          <p:cNvSpPr/>
          <p:nvPr/>
        </p:nvSpPr>
        <p:spPr>
          <a:xfrm>
            <a:off x="420092" y="3832792"/>
            <a:ext cx="24319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І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V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. Верховна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Рада 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України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A883C15-CF43-49E2-B821-D0AEE1E3C083}"/>
              </a:ext>
            </a:extLst>
          </p:cNvPr>
          <p:cNvSpPr/>
          <p:nvPr/>
        </p:nvSpPr>
        <p:spPr>
          <a:xfrm>
            <a:off x="420092" y="4669837"/>
            <a:ext cx="24319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V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. Президент України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AA2042A-96C7-4A98-96BD-EEC4C2DD02B7}"/>
              </a:ext>
            </a:extLst>
          </p:cNvPr>
          <p:cNvSpPr/>
          <p:nvPr/>
        </p:nvSpPr>
        <p:spPr>
          <a:xfrm>
            <a:off x="3242807" y="4669837"/>
            <a:ext cx="24319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V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І. Кабінет Міністрів України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AB53F5B-2B8C-43EB-97C9-873A4EEADDDC}"/>
              </a:ext>
            </a:extLst>
          </p:cNvPr>
          <p:cNvSpPr/>
          <p:nvPr/>
        </p:nvSpPr>
        <p:spPr>
          <a:xfrm>
            <a:off x="3242809" y="3832792"/>
            <a:ext cx="24319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V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ІІІ. Правосуддя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405B8B2-996E-4C58-B1E5-CF8E8D42CCC7}"/>
              </a:ext>
            </a:extLst>
          </p:cNvPr>
          <p:cNvSpPr/>
          <p:nvPr/>
        </p:nvSpPr>
        <p:spPr>
          <a:xfrm>
            <a:off x="3242808" y="2995747"/>
            <a:ext cx="24319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ІХ. Територіальний устрій України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3BEE250-7763-492A-AAFC-36DB7F69DC9E}"/>
              </a:ext>
            </a:extLst>
          </p:cNvPr>
          <p:cNvSpPr/>
          <p:nvPr/>
        </p:nvSpPr>
        <p:spPr>
          <a:xfrm>
            <a:off x="3242808" y="2158702"/>
            <a:ext cx="24319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Х. Автономна Республіка Крим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5A1BF134-4831-4434-9D1F-EF37815BF840}"/>
              </a:ext>
            </a:extLst>
          </p:cNvPr>
          <p:cNvSpPr/>
          <p:nvPr/>
        </p:nvSpPr>
        <p:spPr>
          <a:xfrm>
            <a:off x="3242807" y="1321656"/>
            <a:ext cx="24319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ХІ. Місцеве самоврядування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2B4786F6-A048-4128-B586-C84CB1FB5DE3}"/>
              </a:ext>
            </a:extLst>
          </p:cNvPr>
          <p:cNvSpPr/>
          <p:nvPr/>
        </p:nvSpPr>
        <p:spPr>
          <a:xfrm>
            <a:off x="6016578" y="1321655"/>
            <a:ext cx="2761662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ХІІ. Конституційний суд України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7896F77-CA24-4D12-A055-DAD115185A86}"/>
              </a:ext>
            </a:extLst>
          </p:cNvPr>
          <p:cNvSpPr/>
          <p:nvPr/>
        </p:nvSpPr>
        <p:spPr>
          <a:xfrm>
            <a:off x="6016577" y="2158699"/>
            <a:ext cx="27616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ХІІІ. Внесення змін до Конституції України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1E22112B-9E8F-460D-A11A-4D5C0249F772}"/>
              </a:ext>
            </a:extLst>
          </p:cNvPr>
          <p:cNvSpPr/>
          <p:nvPr/>
        </p:nvSpPr>
        <p:spPr>
          <a:xfrm>
            <a:off x="6016577" y="2995745"/>
            <a:ext cx="27616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ХІ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V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. Прикінцеві положення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1E9CEEA-8344-4622-86D2-40DA6F9F0BE7}"/>
              </a:ext>
            </a:extLst>
          </p:cNvPr>
          <p:cNvSpPr/>
          <p:nvPr/>
        </p:nvSpPr>
        <p:spPr>
          <a:xfrm>
            <a:off x="6016577" y="3832792"/>
            <a:ext cx="2761663" cy="623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ХІ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V</a:t>
            </a:r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. Перехідні положення</a:t>
            </a:r>
          </a:p>
        </p:txBody>
      </p:sp>
    </p:spTree>
    <p:extLst>
      <p:ext uri="{BB962C8B-B14F-4D97-AF65-F5344CB8AC3E}">
        <p14:creationId xmlns:p14="http://schemas.microsoft.com/office/powerpoint/2010/main" val="2973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A6359D3-30A9-43C5-92AA-148DA3EA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545"/>
            <a:ext cx="8229600" cy="796925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Конституційний Суд України</a:t>
            </a:r>
            <a:endParaRPr lang="ru-UA" dirty="0"/>
          </a:p>
        </p:txBody>
      </p:sp>
      <p:pic>
        <p:nvPicPr>
          <p:cNvPr id="26" name="Рисунок 25" descr="Схеми&amp;quot;: Судді КСУ беруть у помічники дружин та родичів своїх же колег. ВІДЕО">
            <a:extLst>
              <a:ext uri="{FF2B5EF4-FFF2-40B4-BE49-F238E27FC236}">
                <a16:creationId xmlns:a16="http://schemas.microsoft.com/office/drawing/2014/main" id="{71064777-80BD-44A1-8AEA-D58315C4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61" y="1253512"/>
            <a:ext cx="7225878" cy="4350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8555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Правова характеристика понять «людина», «особа», «громадянин»</Template>
  <TotalTime>289</TotalTime>
  <Words>409</Words>
  <Application>Microsoft Office PowerPoint</Application>
  <PresentationFormat>Экран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1</vt:lpstr>
      <vt:lpstr>Поняття Основного закону держави. Структура Конституції України. Повноваження Конституційного Суду України</vt:lpstr>
      <vt:lpstr>«Коли я вирушаю в яку-небудь країну, я перевіряю не те, чи добрі там закони. А те, як вони виконуються, оскільки добрі закони є скрізь»</vt:lpstr>
      <vt:lpstr>Презентация PowerPoint</vt:lpstr>
      <vt:lpstr>Презентация PowerPoint</vt:lpstr>
      <vt:lpstr>Юридичні властивості Конституції</vt:lpstr>
      <vt:lpstr>Принципи Конституції</vt:lpstr>
      <vt:lpstr>Конституції є:</vt:lpstr>
      <vt:lpstr>Розділи Конституції України</vt:lpstr>
      <vt:lpstr>Конституційний Суд України</vt:lpstr>
      <vt:lpstr>Конституційний Суд України</vt:lpstr>
      <vt:lpstr>Суддею Конституційного суду може бути:</vt:lpstr>
      <vt:lpstr>Конституційний Суд України</vt:lpstr>
      <vt:lpstr>Форми звернення до КСУ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Причини виникнення держави.  Поняття й ознаки держави.  Державна влада.  Функції держави.</dc:title>
  <dc:creator>Alex</dc:creator>
  <cp:lastModifiedBy>Ромашко Олександр Григорович</cp:lastModifiedBy>
  <cp:revision>121</cp:revision>
  <dcterms:created xsi:type="dcterms:W3CDTF">2021-12-29T11:48:57Z</dcterms:created>
  <dcterms:modified xsi:type="dcterms:W3CDTF">2022-02-08T06:37:27Z</dcterms:modified>
</cp:coreProperties>
</file>