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65" r:id="rId5"/>
    <p:sldId id="263" r:id="rId6"/>
    <p:sldId id="264" r:id="rId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906" autoAdjust="0"/>
  </p:normalViewPr>
  <p:slideViewPr>
    <p:cSldViewPr snapToGrid="0">
      <p:cViewPr varScale="1">
        <p:scale>
          <a:sx n="110" d="100"/>
          <a:sy n="110" d="100"/>
        </p:scale>
        <p:origin x="15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>
            <a:extLst>
              <a:ext uri="{FF2B5EF4-FFF2-40B4-BE49-F238E27FC236}">
                <a16:creationId xmlns:a16="http://schemas.microsoft.com/office/drawing/2014/main" id="{768393A1-0074-4B12-A3BB-A7C89654F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6488113"/>
            <a:ext cx="3552825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ru-UA">
                <a:latin typeface="Calibri" panose="020F0502020204030204" pitchFamily="34" charset="0"/>
              </a:rPr>
              <a:t>Copyright © Wondershare Software</a:t>
            </a:r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2130425"/>
            <a:ext cx="7772400" cy="1227137"/>
          </a:xfrm>
          <a:noFill/>
        </p:spPr>
        <p:txBody>
          <a:bodyPr/>
          <a:lstStyle>
            <a:lvl1pPr algn="l">
              <a:defRPr sz="5000" b="1" cap="none" spc="0" baseline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706" y="3357562"/>
            <a:ext cx="6400800" cy="642942"/>
          </a:xfrm>
        </p:spPr>
        <p:txBody>
          <a:bodyPr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zh-CN" altLang="en-US" sz="2400" b="0" kern="1200" cap="none" spc="0" dirty="0">
                <a:ln>
                  <a:noFill/>
                </a:ln>
                <a:solidFill>
                  <a:srgbClr val="3B372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74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1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F80891-1B09-4254-B0DC-1B3111CD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4FCEF35-1510-47E2-BB24-A0736D5A62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85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en-US" altLang="zh-CN"/>
          </a:p>
        </p:txBody>
      </p:sp>
      <p:sp>
        <p:nvSpPr>
          <p:cNvPr id="1028" name="矩形 6">
            <a:extLst>
              <a:ext uri="{FF2B5EF4-FFF2-40B4-BE49-F238E27FC236}">
                <a16:creationId xmlns:a16="http://schemas.microsoft.com/office/drawing/2014/main" id="{191854F5-6F56-490A-8A37-2AD484D1A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6488113"/>
            <a:ext cx="3552825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ru-UA">
                <a:latin typeface="Calibri" panose="020F0502020204030204" pitchFamily="34" charset="0"/>
              </a:rPr>
              <a:t>Copyright © Wondershare Software</a:t>
            </a:r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80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3200" b="1" kern="1200" dirty="0">
          <a:ln w="9000" cmpd="sng">
            <a:noFill/>
            <a:prstDash val="solid"/>
          </a:ln>
          <a:gradFill>
            <a:gsLst>
              <a:gs pos="0">
                <a:srgbClr val="C00000"/>
              </a:gs>
              <a:gs pos="43000">
                <a:srgbClr val="A20000"/>
              </a:gs>
              <a:gs pos="100000">
                <a:srgbClr val="860000"/>
              </a:gs>
            </a:gsLst>
            <a:lin ang="5400000"/>
          </a:gradFill>
          <a:effectLst>
            <a:reflection blurRad="12700" stA="28000" endPos="45000" dist="1000" dir="5400000" sy="-100000" algn="bl" rotWithShape="0"/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60848-4D57-4EC5-BA40-2BCCB2CAE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009" y="1202395"/>
            <a:ext cx="7542568" cy="1227137"/>
          </a:xfrm>
        </p:spPr>
        <p:txBody>
          <a:bodyPr>
            <a:noAutofit/>
          </a:bodyPr>
          <a:lstStyle/>
          <a:p>
            <a:r>
              <a:rPr lang="ru-RU" sz="3600" dirty="0" err="1"/>
              <a:t>Поняття</a:t>
            </a:r>
            <a:r>
              <a:rPr lang="ru-RU" sz="3600" dirty="0"/>
              <a:t> і </a:t>
            </a:r>
            <a:r>
              <a:rPr lang="ru-RU" sz="3600" dirty="0" err="1"/>
              <a:t>види</a:t>
            </a:r>
            <a:r>
              <a:rPr lang="ru-RU" sz="3600" dirty="0"/>
              <a:t> </a:t>
            </a:r>
            <a:r>
              <a:rPr lang="ru-RU" sz="3600" dirty="0" err="1"/>
              <a:t>соціальних</a:t>
            </a:r>
            <a:r>
              <a:rPr lang="ru-RU" sz="3600" dirty="0"/>
              <a:t> норм. </a:t>
            </a:r>
            <a:r>
              <a:rPr lang="ru-RU" sz="3600" dirty="0" err="1"/>
              <a:t>Поняття</a:t>
            </a:r>
            <a:r>
              <a:rPr lang="ru-RU" sz="3600" dirty="0"/>
              <a:t> та </a:t>
            </a:r>
            <a:r>
              <a:rPr lang="ru-RU" sz="3600" dirty="0" err="1"/>
              <a:t>ознаки</a:t>
            </a:r>
            <a:r>
              <a:rPr lang="ru-RU" sz="3600" dirty="0"/>
              <a:t> права. </a:t>
            </a:r>
            <a:br>
              <a:rPr lang="ru-RU" sz="3600" dirty="0"/>
            </a:br>
            <a:r>
              <a:rPr lang="ru-RU" sz="3600" dirty="0" err="1"/>
              <a:t>Джерела</a:t>
            </a:r>
            <a:r>
              <a:rPr lang="ru-RU" sz="3600" dirty="0"/>
              <a:t> права. </a:t>
            </a:r>
            <a:br>
              <a:rPr lang="ru-RU" sz="3600" dirty="0"/>
            </a:br>
            <a:r>
              <a:rPr lang="ru-RU" sz="3600" dirty="0"/>
              <a:t>Система права та </a:t>
            </a:r>
            <a:r>
              <a:rPr lang="ru-RU" sz="3600" dirty="0" err="1"/>
              <a:t>її</a:t>
            </a:r>
            <a:r>
              <a:rPr lang="ru-RU" sz="3600" dirty="0"/>
              <a:t> </a:t>
            </a:r>
            <a:r>
              <a:rPr lang="ru-RU" sz="3600" dirty="0" err="1"/>
              <a:t>елементи</a:t>
            </a:r>
            <a:r>
              <a:rPr lang="ru-RU" sz="3600" dirty="0"/>
              <a:t>.</a:t>
            </a:r>
            <a:endParaRPr lang="ru-UA" sz="3600" dirty="0"/>
          </a:p>
        </p:txBody>
      </p:sp>
    </p:spTree>
    <p:extLst>
      <p:ext uri="{BB962C8B-B14F-4D97-AF65-F5344CB8AC3E}">
        <p14:creationId xmlns:p14="http://schemas.microsoft.com/office/powerpoint/2010/main" val="87772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80EA99FB-555B-4C61-A709-DBF8A08D73C6}"/>
              </a:ext>
            </a:extLst>
          </p:cNvPr>
          <p:cNvCxnSpPr>
            <a:cxnSpLocks/>
          </p:cNvCxnSpPr>
          <p:nvPr/>
        </p:nvCxnSpPr>
        <p:spPr>
          <a:xfrm>
            <a:off x="1492818" y="1531892"/>
            <a:ext cx="0" cy="288000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7E54555D-A3F0-486F-83E0-0DB9F75D2720}"/>
              </a:ext>
            </a:extLst>
          </p:cNvPr>
          <p:cNvCxnSpPr>
            <a:cxnSpLocks/>
          </p:cNvCxnSpPr>
          <p:nvPr/>
        </p:nvCxnSpPr>
        <p:spPr>
          <a:xfrm>
            <a:off x="3996824" y="1562764"/>
            <a:ext cx="0" cy="3240000"/>
          </a:xfrm>
          <a:prstGeom prst="line">
            <a:avLst/>
          </a:prstGeom>
          <a:ln w="762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2500BC9-F0C4-4E9F-8204-3BF5874B6CF3}"/>
              </a:ext>
            </a:extLst>
          </p:cNvPr>
          <p:cNvCxnSpPr>
            <a:cxnSpLocks/>
          </p:cNvCxnSpPr>
          <p:nvPr/>
        </p:nvCxnSpPr>
        <p:spPr>
          <a:xfrm>
            <a:off x="6251912" y="1562764"/>
            <a:ext cx="0" cy="1440000"/>
          </a:xfrm>
          <a:prstGeom prst="line">
            <a:avLst/>
          </a:prstGeom>
          <a:ln w="762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15D1157E-66E4-404E-95FD-C422D1978093}"/>
              </a:ext>
            </a:extLst>
          </p:cNvPr>
          <p:cNvCxnSpPr>
            <a:cxnSpLocks/>
          </p:cNvCxnSpPr>
          <p:nvPr/>
        </p:nvCxnSpPr>
        <p:spPr>
          <a:xfrm>
            <a:off x="7962869" y="1470529"/>
            <a:ext cx="0" cy="1440000"/>
          </a:xfrm>
          <a:prstGeom prst="line">
            <a:avLst/>
          </a:prstGeom>
          <a:ln w="762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6134F-575E-49A6-8F4D-BDD46507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000" dirty="0"/>
              <a:t>Соціальні норми</a:t>
            </a:r>
            <a:endParaRPr lang="ru-UA" sz="4000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BE787C8-DF77-4FC1-BB01-B11858C18302}"/>
              </a:ext>
            </a:extLst>
          </p:cNvPr>
          <p:cNvSpPr/>
          <p:nvPr/>
        </p:nvSpPr>
        <p:spPr>
          <a:xfrm>
            <a:off x="809894" y="2273138"/>
            <a:ext cx="1365848" cy="418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Політичні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5B0E13E-6C47-4A45-9496-5B95923B1ACA}"/>
              </a:ext>
            </a:extLst>
          </p:cNvPr>
          <p:cNvSpPr/>
          <p:nvPr/>
        </p:nvSpPr>
        <p:spPr>
          <a:xfrm>
            <a:off x="679407" y="2869392"/>
            <a:ext cx="1626823" cy="418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Організаційні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B116072-5704-4EFD-A26B-75110DD1D576}"/>
              </a:ext>
            </a:extLst>
          </p:cNvPr>
          <p:cNvSpPr/>
          <p:nvPr/>
        </p:nvSpPr>
        <p:spPr>
          <a:xfrm>
            <a:off x="2892230" y="1333143"/>
            <a:ext cx="2189902" cy="8320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способом встановлення та забезпечення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69E6CB6-2EFC-4964-A2AA-F52C5A049DB2}"/>
              </a:ext>
            </a:extLst>
          </p:cNvPr>
          <p:cNvSpPr/>
          <p:nvPr/>
        </p:nvSpPr>
        <p:spPr>
          <a:xfrm>
            <a:off x="3240144" y="2313152"/>
            <a:ext cx="1494075" cy="4183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Норми права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B5E66C04-B5B9-4208-911A-E8B215CDD468}"/>
              </a:ext>
            </a:extLst>
          </p:cNvPr>
          <p:cNvSpPr/>
          <p:nvPr/>
        </p:nvSpPr>
        <p:spPr>
          <a:xfrm>
            <a:off x="2994566" y="2879531"/>
            <a:ext cx="1985230" cy="5287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Норми об’єднань громадян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C1477473-7D32-4AC3-8670-C71C324DFB1D}"/>
              </a:ext>
            </a:extLst>
          </p:cNvPr>
          <p:cNvSpPr/>
          <p:nvPr/>
        </p:nvSpPr>
        <p:spPr>
          <a:xfrm>
            <a:off x="5487435" y="1421344"/>
            <a:ext cx="1476605" cy="6556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формою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87B74D74-7D77-471C-A782-3FBC267D5787}"/>
              </a:ext>
            </a:extLst>
          </p:cNvPr>
          <p:cNvSpPr/>
          <p:nvPr/>
        </p:nvSpPr>
        <p:spPr>
          <a:xfrm>
            <a:off x="5542813" y="2271386"/>
            <a:ext cx="1365848" cy="4183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Усні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466D4090-2404-4653-83D0-E05372B66F36}"/>
              </a:ext>
            </a:extLst>
          </p:cNvPr>
          <p:cNvSpPr/>
          <p:nvPr/>
        </p:nvSpPr>
        <p:spPr>
          <a:xfrm>
            <a:off x="5542813" y="2884202"/>
            <a:ext cx="1365848" cy="4183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Письмові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B8F9ABF7-D230-4981-8D07-E35DF60541D9}"/>
              </a:ext>
            </a:extLst>
          </p:cNvPr>
          <p:cNvSpPr/>
          <p:nvPr/>
        </p:nvSpPr>
        <p:spPr>
          <a:xfrm>
            <a:off x="7247254" y="1421344"/>
            <a:ext cx="1476605" cy="6556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способом виникнення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057FD2A-8C03-4FA0-8CD5-961CF353BBFC}"/>
              </a:ext>
            </a:extLst>
          </p:cNvPr>
          <p:cNvSpPr/>
          <p:nvPr/>
        </p:nvSpPr>
        <p:spPr>
          <a:xfrm>
            <a:off x="7302632" y="2197710"/>
            <a:ext cx="1365848" cy="4183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Свідомі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E846AF85-A2C5-4C5C-BA21-0E189B9928D1}"/>
              </a:ext>
            </a:extLst>
          </p:cNvPr>
          <p:cNvSpPr/>
          <p:nvPr/>
        </p:nvSpPr>
        <p:spPr>
          <a:xfrm>
            <a:off x="7302632" y="2782150"/>
            <a:ext cx="1365848" cy="4183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Стихійні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5AB22950-3FD8-435E-BA56-EEE54126D854}"/>
              </a:ext>
            </a:extLst>
          </p:cNvPr>
          <p:cNvSpPr/>
          <p:nvPr/>
        </p:nvSpPr>
        <p:spPr>
          <a:xfrm>
            <a:off x="359189" y="1421344"/>
            <a:ext cx="2267259" cy="6556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сферою суспільних відносин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52DC1E3F-79D4-4ED2-9CEC-EA2452CF8BB3}"/>
              </a:ext>
            </a:extLst>
          </p:cNvPr>
          <p:cNvSpPr/>
          <p:nvPr/>
        </p:nvSpPr>
        <p:spPr>
          <a:xfrm>
            <a:off x="679407" y="3465646"/>
            <a:ext cx="1626823" cy="418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Економічні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8C39898E-BDBA-4166-BC2A-B15D5E6EBA4C}"/>
              </a:ext>
            </a:extLst>
          </p:cNvPr>
          <p:cNvSpPr/>
          <p:nvPr/>
        </p:nvSpPr>
        <p:spPr>
          <a:xfrm>
            <a:off x="679407" y="4061900"/>
            <a:ext cx="1626823" cy="418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Культурні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C254E431-2CC0-46AA-A74D-105EF6DEA60B}"/>
              </a:ext>
            </a:extLst>
          </p:cNvPr>
          <p:cNvSpPr/>
          <p:nvPr/>
        </p:nvSpPr>
        <p:spPr>
          <a:xfrm>
            <a:off x="3057260" y="3556265"/>
            <a:ext cx="1859843" cy="4183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Релігійні норми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5D88A6AD-18D2-4574-A2B6-9CF802C9DA10}"/>
              </a:ext>
            </a:extLst>
          </p:cNvPr>
          <p:cNvSpPr/>
          <p:nvPr/>
        </p:nvSpPr>
        <p:spPr>
          <a:xfrm>
            <a:off x="3057260" y="4122644"/>
            <a:ext cx="1859843" cy="4183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Звичаї, традиції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8AF1B9A2-0EFB-43FE-97C9-795DF5D25D5F}"/>
              </a:ext>
            </a:extLst>
          </p:cNvPr>
          <p:cNvSpPr/>
          <p:nvPr/>
        </p:nvSpPr>
        <p:spPr>
          <a:xfrm>
            <a:off x="3102498" y="4689024"/>
            <a:ext cx="1769367" cy="4183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Норми моралі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43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E7DD4-1E1E-4C3D-B521-66B31D02B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2442"/>
            <a:ext cx="8229600" cy="796925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Ознаки права</a:t>
            </a:r>
            <a:endParaRPr lang="ru-UA" sz="40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65662D7-DB2A-4EFB-9F4B-D386111EC35F}"/>
              </a:ext>
            </a:extLst>
          </p:cNvPr>
          <p:cNvSpPr/>
          <p:nvPr/>
        </p:nvSpPr>
        <p:spPr>
          <a:xfrm>
            <a:off x="3731100" y="1818814"/>
            <a:ext cx="2171936" cy="716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Формальна визначеність</a:t>
            </a:r>
            <a:endParaRPr lang="ru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6A6A5B2-5F6B-43E3-BF16-2D25A12DE4B5}"/>
              </a:ext>
            </a:extLst>
          </p:cNvPr>
          <p:cNvSpPr/>
          <p:nvPr/>
        </p:nvSpPr>
        <p:spPr>
          <a:xfrm>
            <a:off x="6671154" y="3083644"/>
            <a:ext cx="2245559" cy="963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Загально-обов’язковість</a:t>
            </a:r>
            <a:endParaRPr lang="ru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4AABB94-AB71-4993-92D0-87909A31FD30}"/>
              </a:ext>
            </a:extLst>
          </p:cNvPr>
          <p:cNvSpPr/>
          <p:nvPr/>
        </p:nvSpPr>
        <p:spPr>
          <a:xfrm>
            <a:off x="3208280" y="2876083"/>
            <a:ext cx="3217576" cy="1378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Встановлюється або санкціонується державою</a:t>
            </a:r>
            <a:endParaRPr lang="ru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394528F9-9EE3-42FA-9DF2-379FB027736A}"/>
              </a:ext>
            </a:extLst>
          </p:cNvPr>
          <p:cNvSpPr/>
          <p:nvPr/>
        </p:nvSpPr>
        <p:spPr>
          <a:xfrm>
            <a:off x="476385" y="1858114"/>
            <a:ext cx="2245559" cy="637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норм</a:t>
            </a:r>
            <a:endParaRPr lang="ru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8D4201C-A31F-464F-94EA-FC72ECFA6C39}"/>
              </a:ext>
            </a:extLst>
          </p:cNvPr>
          <p:cNvSpPr/>
          <p:nvPr/>
        </p:nvSpPr>
        <p:spPr>
          <a:xfrm>
            <a:off x="235349" y="3083644"/>
            <a:ext cx="2727633" cy="963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Має загальний характер</a:t>
            </a:r>
            <a:endParaRPr lang="ru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D96DFE9-ED1F-416F-A0D3-37FC52837112}"/>
              </a:ext>
            </a:extLst>
          </p:cNvPr>
          <p:cNvSpPr/>
          <p:nvPr/>
        </p:nvSpPr>
        <p:spPr>
          <a:xfrm>
            <a:off x="6671153" y="1858114"/>
            <a:ext cx="2245559" cy="637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Нормативність</a:t>
            </a:r>
            <a:endParaRPr lang="ru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55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80EA99FB-555B-4C61-A709-DBF8A08D73C6}"/>
              </a:ext>
            </a:extLst>
          </p:cNvPr>
          <p:cNvCxnSpPr>
            <a:cxnSpLocks/>
          </p:cNvCxnSpPr>
          <p:nvPr/>
        </p:nvCxnSpPr>
        <p:spPr>
          <a:xfrm>
            <a:off x="2295074" y="1531892"/>
            <a:ext cx="0" cy="144000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7E54555D-A3F0-486F-83E0-0DB9F75D2720}"/>
              </a:ext>
            </a:extLst>
          </p:cNvPr>
          <p:cNvCxnSpPr>
            <a:cxnSpLocks/>
          </p:cNvCxnSpPr>
          <p:nvPr/>
        </p:nvCxnSpPr>
        <p:spPr>
          <a:xfrm>
            <a:off x="4799080" y="1562764"/>
            <a:ext cx="0" cy="2160000"/>
          </a:xfrm>
          <a:prstGeom prst="line">
            <a:avLst/>
          </a:prstGeom>
          <a:ln w="762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2500BC9-F0C4-4E9F-8204-3BF5874B6CF3}"/>
              </a:ext>
            </a:extLst>
          </p:cNvPr>
          <p:cNvCxnSpPr>
            <a:cxnSpLocks/>
          </p:cNvCxnSpPr>
          <p:nvPr/>
        </p:nvCxnSpPr>
        <p:spPr>
          <a:xfrm>
            <a:off x="7174626" y="1562764"/>
            <a:ext cx="0" cy="1440000"/>
          </a:xfrm>
          <a:prstGeom prst="line">
            <a:avLst/>
          </a:prstGeom>
          <a:ln w="762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6134F-575E-49A6-8F4D-BDD46507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000" dirty="0"/>
              <a:t>Норми права</a:t>
            </a:r>
            <a:endParaRPr lang="ru-UA" sz="4000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BE787C8-DF77-4FC1-BB01-B11858C18302}"/>
              </a:ext>
            </a:extLst>
          </p:cNvPr>
          <p:cNvSpPr/>
          <p:nvPr/>
        </p:nvSpPr>
        <p:spPr>
          <a:xfrm>
            <a:off x="1599707" y="2211003"/>
            <a:ext cx="1390735" cy="418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Регулятивні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5B0E13E-6C47-4A45-9496-5B95923B1ACA}"/>
              </a:ext>
            </a:extLst>
          </p:cNvPr>
          <p:cNvSpPr/>
          <p:nvPr/>
        </p:nvSpPr>
        <p:spPr>
          <a:xfrm>
            <a:off x="1481663" y="2783132"/>
            <a:ext cx="1626823" cy="418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Охоронні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B116072-5704-4EFD-A26B-75110DD1D576}"/>
              </a:ext>
            </a:extLst>
          </p:cNvPr>
          <p:cNvSpPr/>
          <p:nvPr/>
        </p:nvSpPr>
        <p:spPr>
          <a:xfrm>
            <a:off x="3694311" y="1333143"/>
            <a:ext cx="2189902" cy="8320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способом правового регулювання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69E6CB6-2EFC-4964-A2AA-F52C5A049DB2}"/>
              </a:ext>
            </a:extLst>
          </p:cNvPr>
          <p:cNvSpPr/>
          <p:nvPr/>
        </p:nvSpPr>
        <p:spPr>
          <a:xfrm>
            <a:off x="3941556" y="2313153"/>
            <a:ext cx="1695412" cy="4183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Зобов’язальні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B5E66C04-B5B9-4208-911A-E8B215CDD468}"/>
              </a:ext>
            </a:extLst>
          </p:cNvPr>
          <p:cNvSpPr/>
          <p:nvPr/>
        </p:nvSpPr>
        <p:spPr>
          <a:xfrm>
            <a:off x="4000546" y="2879531"/>
            <a:ext cx="1577433" cy="3720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Заборонні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C1477473-7D32-4AC3-8670-C71C324DFB1D}"/>
              </a:ext>
            </a:extLst>
          </p:cNvPr>
          <p:cNvSpPr/>
          <p:nvPr/>
        </p:nvSpPr>
        <p:spPr>
          <a:xfrm>
            <a:off x="6289691" y="1333143"/>
            <a:ext cx="1705339" cy="8320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методом правового регулювання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87B74D74-7D77-471C-A782-3FBC267D5787}"/>
              </a:ext>
            </a:extLst>
          </p:cNvPr>
          <p:cNvSpPr/>
          <p:nvPr/>
        </p:nvSpPr>
        <p:spPr>
          <a:xfrm>
            <a:off x="6360034" y="2303284"/>
            <a:ext cx="1577425" cy="4183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Імперативні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466D4090-2404-4653-83D0-E05372B66F36}"/>
              </a:ext>
            </a:extLst>
          </p:cNvPr>
          <p:cNvSpPr/>
          <p:nvPr/>
        </p:nvSpPr>
        <p:spPr>
          <a:xfrm>
            <a:off x="6353647" y="2840851"/>
            <a:ext cx="1577425" cy="4183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Диспозитивні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5AB22950-3FD8-435E-BA56-EEE54126D854}"/>
              </a:ext>
            </a:extLst>
          </p:cNvPr>
          <p:cNvSpPr/>
          <p:nvPr/>
        </p:nvSpPr>
        <p:spPr>
          <a:xfrm>
            <a:off x="1161445" y="1421344"/>
            <a:ext cx="2267259" cy="6556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функціональною спрямованістю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C254E431-2CC0-46AA-A74D-105EF6DEA60B}"/>
              </a:ext>
            </a:extLst>
          </p:cNvPr>
          <p:cNvSpPr/>
          <p:nvPr/>
        </p:nvSpPr>
        <p:spPr>
          <a:xfrm>
            <a:off x="3743845" y="3399622"/>
            <a:ext cx="2110470" cy="4183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Уповноважувальні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67E9870A-5BD6-4E02-82A6-4E9E8C36F784}"/>
              </a:ext>
            </a:extLst>
          </p:cNvPr>
          <p:cNvCxnSpPr>
            <a:cxnSpLocks/>
          </p:cNvCxnSpPr>
          <p:nvPr/>
        </p:nvCxnSpPr>
        <p:spPr>
          <a:xfrm>
            <a:off x="1994277" y="3965623"/>
            <a:ext cx="0" cy="14400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65F3FC4C-B6C7-42C4-B8C8-902728D23533}"/>
              </a:ext>
            </a:extLst>
          </p:cNvPr>
          <p:cNvSpPr/>
          <p:nvPr/>
        </p:nvSpPr>
        <p:spPr>
          <a:xfrm>
            <a:off x="1273030" y="4645196"/>
            <a:ext cx="1390735" cy="56282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Абсолютно визначені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BFA1AA28-F973-4B15-9C00-06D9EE1CED45}"/>
              </a:ext>
            </a:extLst>
          </p:cNvPr>
          <p:cNvSpPr/>
          <p:nvPr/>
        </p:nvSpPr>
        <p:spPr>
          <a:xfrm>
            <a:off x="1273029" y="5342538"/>
            <a:ext cx="1390736" cy="56282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Відносно визначені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DA6B0BC9-93DC-4B1F-9C35-87787BAFF76C}"/>
              </a:ext>
            </a:extLst>
          </p:cNvPr>
          <p:cNvSpPr/>
          <p:nvPr/>
        </p:nvSpPr>
        <p:spPr>
          <a:xfrm>
            <a:off x="834770" y="3649742"/>
            <a:ext cx="2273716" cy="86094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ступенем визначеності варіанта поведінки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B929C521-2260-4967-B8DB-3CA0EAC8008A}"/>
              </a:ext>
            </a:extLst>
          </p:cNvPr>
          <p:cNvCxnSpPr>
            <a:cxnSpLocks/>
          </p:cNvCxnSpPr>
          <p:nvPr/>
        </p:nvCxnSpPr>
        <p:spPr>
          <a:xfrm>
            <a:off x="4870546" y="4285772"/>
            <a:ext cx="0" cy="1440000"/>
          </a:xfrm>
          <a:prstGeom prst="line">
            <a:avLst/>
          </a:prstGeom>
          <a:ln w="762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34DD69A9-DFFB-4F30-8D9B-A15197055641}"/>
              </a:ext>
            </a:extLst>
          </p:cNvPr>
          <p:cNvSpPr/>
          <p:nvPr/>
        </p:nvSpPr>
        <p:spPr>
          <a:xfrm>
            <a:off x="4079294" y="4965345"/>
            <a:ext cx="1537206" cy="56282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Матеріальне право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FE3DFF6C-6377-4C63-9DF3-A8F7667DFDF9}"/>
              </a:ext>
            </a:extLst>
          </p:cNvPr>
          <p:cNvSpPr/>
          <p:nvPr/>
        </p:nvSpPr>
        <p:spPr>
          <a:xfrm>
            <a:off x="4011792" y="5662687"/>
            <a:ext cx="1672211" cy="56282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Процесуальне право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34C44D99-C78D-4A8D-B15B-30F13FFF6469}"/>
              </a:ext>
            </a:extLst>
          </p:cNvPr>
          <p:cNvSpPr/>
          <p:nvPr/>
        </p:nvSpPr>
        <p:spPr>
          <a:xfrm>
            <a:off x="3711039" y="4190533"/>
            <a:ext cx="2273716" cy="6402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належністю до підсистем права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4B0F1AF1-62D2-4566-B697-B21E0E06A95E}"/>
              </a:ext>
            </a:extLst>
          </p:cNvPr>
          <p:cNvCxnSpPr>
            <a:cxnSpLocks/>
          </p:cNvCxnSpPr>
          <p:nvPr/>
        </p:nvCxnSpPr>
        <p:spPr>
          <a:xfrm>
            <a:off x="7355431" y="3825697"/>
            <a:ext cx="0" cy="1440000"/>
          </a:xfrm>
          <a:prstGeom prst="line">
            <a:avLst/>
          </a:prstGeom>
          <a:ln w="762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0233D1C1-875E-4906-A500-74126B3CD9F6}"/>
              </a:ext>
            </a:extLst>
          </p:cNvPr>
          <p:cNvSpPr/>
          <p:nvPr/>
        </p:nvSpPr>
        <p:spPr>
          <a:xfrm>
            <a:off x="6764114" y="4496645"/>
            <a:ext cx="1137336" cy="3367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Постійні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7A1CD89F-317D-4487-8B95-AE780AF06B86}"/>
              </a:ext>
            </a:extLst>
          </p:cNvPr>
          <p:cNvSpPr/>
          <p:nvPr/>
        </p:nvSpPr>
        <p:spPr>
          <a:xfrm>
            <a:off x="6669480" y="4961313"/>
            <a:ext cx="1326604" cy="3367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43AD651F-E0AF-4365-849B-9E0EC13A4BAA}"/>
              </a:ext>
            </a:extLst>
          </p:cNvPr>
          <p:cNvSpPr/>
          <p:nvPr/>
        </p:nvSpPr>
        <p:spPr>
          <a:xfrm>
            <a:off x="6195924" y="3730458"/>
            <a:ext cx="2273716" cy="64029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часом дії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69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EE3F6-A63D-4FC4-B8B4-453E7D24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5419"/>
            <a:ext cx="8229600" cy="796925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Право</a:t>
            </a:r>
            <a:endParaRPr lang="ru-UA" sz="4000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91A4158B-8316-44CC-B6BD-28AB300662C7}"/>
              </a:ext>
            </a:extLst>
          </p:cNvPr>
          <p:cNvCxnSpPr>
            <a:cxnSpLocks/>
          </p:cNvCxnSpPr>
          <p:nvPr/>
        </p:nvCxnSpPr>
        <p:spPr>
          <a:xfrm>
            <a:off x="2445621" y="2084640"/>
            <a:ext cx="0" cy="252000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FEEC1D78-F115-43B2-8011-0BC449954948}"/>
              </a:ext>
            </a:extLst>
          </p:cNvPr>
          <p:cNvCxnSpPr>
            <a:cxnSpLocks/>
          </p:cNvCxnSpPr>
          <p:nvPr/>
        </p:nvCxnSpPr>
        <p:spPr>
          <a:xfrm>
            <a:off x="6888439" y="2141878"/>
            <a:ext cx="0" cy="2520000"/>
          </a:xfrm>
          <a:prstGeom prst="line">
            <a:avLst/>
          </a:prstGeom>
          <a:ln w="762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6511C62-DC11-4019-8575-576A64D53622}"/>
              </a:ext>
            </a:extLst>
          </p:cNvPr>
          <p:cNvSpPr/>
          <p:nvPr/>
        </p:nvSpPr>
        <p:spPr>
          <a:xfrm>
            <a:off x="981563" y="2004193"/>
            <a:ext cx="2928116" cy="4183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Галузі публічного права</a:t>
            </a:r>
            <a:endParaRPr lang="ru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AA3DA263-AF86-41D2-9B90-F57C77EEB8BC}"/>
              </a:ext>
            </a:extLst>
          </p:cNvPr>
          <p:cNvSpPr/>
          <p:nvPr/>
        </p:nvSpPr>
        <p:spPr>
          <a:xfrm>
            <a:off x="1149673" y="2647843"/>
            <a:ext cx="2591897" cy="418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Конституційне право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C833F72-D3C5-467B-A7A6-284824AF8640}"/>
              </a:ext>
            </a:extLst>
          </p:cNvPr>
          <p:cNvSpPr/>
          <p:nvPr/>
        </p:nvSpPr>
        <p:spPr>
          <a:xfrm>
            <a:off x="1149673" y="3253260"/>
            <a:ext cx="2591896" cy="418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Кримінальне право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8ADBC36-6C13-4436-BD2E-82BD96A48D8D}"/>
              </a:ext>
            </a:extLst>
          </p:cNvPr>
          <p:cNvSpPr/>
          <p:nvPr/>
        </p:nvSpPr>
        <p:spPr>
          <a:xfrm>
            <a:off x="5376554" y="1995105"/>
            <a:ext cx="3023771" cy="4183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Галузі приватного права</a:t>
            </a:r>
            <a:endParaRPr lang="ru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46D6258F-9026-4315-BE76-BACA8139001D}"/>
              </a:ext>
            </a:extLst>
          </p:cNvPr>
          <p:cNvSpPr/>
          <p:nvPr/>
        </p:nvSpPr>
        <p:spPr>
          <a:xfrm>
            <a:off x="1149673" y="3858677"/>
            <a:ext cx="2591897" cy="418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Адміністративне право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B20CA133-540E-4FF0-B83A-79DD9978CEFD}"/>
              </a:ext>
            </a:extLst>
          </p:cNvPr>
          <p:cNvSpPr/>
          <p:nvPr/>
        </p:nvSpPr>
        <p:spPr>
          <a:xfrm>
            <a:off x="1149673" y="4464093"/>
            <a:ext cx="2591896" cy="418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Фінансове право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10B55DA1-DD26-419F-83A7-065287AFC7F8}"/>
              </a:ext>
            </a:extLst>
          </p:cNvPr>
          <p:cNvSpPr/>
          <p:nvPr/>
        </p:nvSpPr>
        <p:spPr>
          <a:xfrm>
            <a:off x="5592491" y="2600525"/>
            <a:ext cx="2591897" cy="4183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Цивільне право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06CAAEAB-03CB-4716-BD73-77032B78FCFA}"/>
              </a:ext>
            </a:extLst>
          </p:cNvPr>
          <p:cNvSpPr/>
          <p:nvPr/>
        </p:nvSpPr>
        <p:spPr>
          <a:xfrm>
            <a:off x="5592491" y="3205942"/>
            <a:ext cx="2591896" cy="4183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Трудове право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85DFED66-9844-4AAE-9A88-ED70CDC02736}"/>
              </a:ext>
            </a:extLst>
          </p:cNvPr>
          <p:cNvSpPr/>
          <p:nvPr/>
        </p:nvSpPr>
        <p:spPr>
          <a:xfrm>
            <a:off x="5592491" y="3811359"/>
            <a:ext cx="2591897" cy="4183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Сімейне право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9CDE417A-236F-46EF-9F46-4FEA90CB3C8A}"/>
              </a:ext>
            </a:extLst>
          </p:cNvPr>
          <p:cNvSpPr/>
          <p:nvPr/>
        </p:nvSpPr>
        <p:spPr>
          <a:xfrm>
            <a:off x="5592491" y="4416775"/>
            <a:ext cx="2591896" cy="4183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Господарське право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13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730D67F-5401-427F-A9C4-9EE729FB4A11}"/>
              </a:ext>
            </a:extLst>
          </p:cNvPr>
          <p:cNvCxnSpPr>
            <a:cxnSpLocks/>
          </p:cNvCxnSpPr>
          <p:nvPr/>
        </p:nvCxnSpPr>
        <p:spPr>
          <a:xfrm>
            <a:off x="1551718" y="2100461"/>
            <a:ext cx="1498" cy="33016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3FB4DF5-48EA-442A-9EF8-132824C4899C}"/>
              </a:ext>
            </a:extLst>
          </p:cNvPr>
          <p:cNvCxnSpPr>
            <a:cxnSpLocks/>
          </p:cNvCxnSpPr>
          <p:nvPr/>
        </p:nvCxnSpPr>
        <p:spPr>
          <a:xfrm>
            <a:off x="4580914" y="2100462"/>
            <a:ext cx="1498" cy="33016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4664642-D84B-49B9-A841-B1A3E1FA8885}"/>
              </a:ext>
            </a:extLst>
          </p:cNvPr>
          <p:cNvCxnSpPr>
            <a:cxnSpLocks/>
          </p:cNvCxnSpPr>
          <p:nvPr/>
        </p:nvCxnSpPr>
        <p:spPr>
          <a:xfrm>
            <a:off x="7611608" y="2100461"/>
            <a:ext cx="1498" cy="33016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BB5436-EBE3-4DA3-878A-599AE313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03305"/>
            <a:ext cx="8229600" cy="796925"/>
          </a:xfrm>
        </p:spPr>
        <p:txBody>
          <a:bodyPr>
            <a:normAutofit/>
          </a:bodyPr>
          <a:lstStyle/>
          <a:p>
            <a:pPr algn="ctr"/>
            <a:r>
              <a:rPr lang="uk-UA" sz="3600" dirty="0"/>
              <a:t>Структура правової норми</a:t>
            </a:r>
            <a:endParaRPr lang="ru-UA" sz="3600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EBFF0C6-0B87-4FC6-B8AC-1C3434BA585E}"/>
              </a:ext>
            </a:extLst>
          </p:cNvPr>
          <p:cNvSpPr/>
          <p:nvPr/>
        </p:nvSpPr>
        <p:spPr>
          <a:xfrm>
            <a:off x="665269" y="1630391"/>
            <a:ext cx="1776006" cy="4700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Гіпотеза</a:t>
            </a:r>
            <a:endParaRPr lang="ru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F0574BF2-1B38-42D1-B1E8-30CB223EB857}"/>
              </a:ext>
            </a:extLst>
          </p:cNvPr>
          <p:cNvSpPr/>
          <p:nvPr/>
        </p:nvSpPr>
        <p:spPr>
          <a:xfrm>
            <a:off x="3695963" y="1630391"/>
            <a:ext cx="1776006" cy="4700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Диспозиція</a:t>
            </a:r>
            <a:endParaRPr lang="ru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F2C998DD-181C-442B-935D-3359327B77CA}"/>
              </a:ext>
            </a:extLst>
          </p:cNvPr>
          <p:cNvSpPr/>
          <p:nvPr/>
        </p:nvSpPr>
        <p:spPr>
          <a:xfrm>
            <a:off x="6686567" y="1630391"/>
            <a:ext cx="1776006" cy="4700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Санкція</a:t>
            </a:r>
            <a:endParaRPr lang="ru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23756D5A-4F1B-472F-BB9F-EADD74E6BD0F}"/>
              </a:ext>
            </a:extLst>
          </p:cNvPr>
          <p:cNvSpPr/>
          <p:nvPr/>
        </p:nvSpPr>
        <p:spPr>
          <a:xfrm>
            <a:off x="388188" y="2430623"/>
            <a:ext cx="2404246" cy="2736598"/>
          </a:xfrm>
          <a:prstGeom prst="roundRect">
            <a:avLst>
              <a:gd name="adj" fmla="val 76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норми права, що вказує на життєві обставини, за наявності та/або відсутності яких реалізується правило поведінки або настають негативні наслідки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B1B0B05-3D91-4AE6-8689-BC34014D1356}"/>
              </a:ext>
            </a:extLst>
          </p:cNvPr>
          <p:cNvSpPr/>
          <p:nvPr/>
        </p:nvSpPr>
        <p:spPr>
          <a:xfrm>
            <a:off x="3378791" y="2430623"/>
            <a:ext cx="2404246" cy="2736598"/>
          </a:xfrm>
          <a:prstGeom prst="roundRect">
            <a:avLst>
              <a:gd name="adj" fmla="val 769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норми права, що вказує на правило дозволеної чи забороненої поведінки, якому має відповідати діяння суб’єкта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3A874679-5B49-4928-A1BF-45490B8987A8}"/>
              </a:ext>
            </a:extLst>
          </p:cNvPr>
          <p:cNvSpPr/>
          <p:nvPr/>
        </p:nvSpPr>
        <p:spPr>
          <a:xfrm>
            <a:off x="6369395" y="2430623"/>
            <a:ext cx="2404246" cy="2736598"/>
          </a:xfrm>
          <a:prstGeom prst="roundRect">
            <a:avLst>
              <a:gd name="adj" fmla="val 769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норми права, що встановлює невигідні наслідки у випадку порушення правила поведінки або умов, визначених у гіпотезі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415796A5-DD0E-4DCE-9DE7-8A4EB8D18093}"/>
              </a:ext>
            </a:extLst>
          </p:cNvPr>
          <p:cNvSpPr/>
          <p:nvPr/>
        </p:nvSpPr>
        <p:spPr>
          <a:xfrm>
            <a:off x="663715" y="5283610"/>
            <a:ext cx="1776006" cy="4700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➜</a:t>
            </a:r>
            <a:endParaRPr lang="ru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8B1F3070-3833-4A0B-B052-F04436F9F09B}"/>
              </a:ext>
            </a:extLst>
          </p:cNvPr>
          <p:cNvSpPr/>
          <p:nvPr/>
        </p:nvSpPr>
        <p:spPr>
          <a:xfrm>
            <a:off x="3683997" y="5283609"/>
            <a:ext cx="1776006" cy="4700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➜</a:t>
            </a:r>
            <a:endParaRPr lang="ru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A2BACDE5-A262-4273-873F-B72EAB4B6AB8}"/>
              </a:ext>
            </a:extLst>
          </p:cNvPr>
          <p:cNvSpPr/>
          <p:nvPr/>
        </p:nvSpPr>
        <p:spPr>
          <a:xfrm>
            <a:off x="6683515" y="5283473"/>
            <a:ext cx="1776006" cy="4700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інакше</a:t>
            </a:r>
            <a:endParaRPr lang="ru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94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Правова характеристика понять «людина», «особа», «громадянин»</Template>
  <TotalTime>79</TotalTime>
  <Words>211</Words>
  <Application>Microsoft Office PowerPoint</Application>
  <PresentationFormat>Экран (4:3)</PresentationFormat>
  <Paragraphs>67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1</vt:lpstr>
      <vt:lpstr>Поняття і види соціальних норм. Поняття та ознаки права.  Джерела права.  Система права та її елементи.</vt:lpstr>
      <vt:lpstr>Соціальні норми</vt:lpstr>
      <vt:lpstr>Ознаки права</vt:lpstr>
      <vt:lpstr>Норми права</vt:lpstr>
      <vt:lpstr>Право</vt:lpstr>
      <vt:lpstr>Структура правової норми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Причини виникнення держави.  Поняття й ознаки держави.  Державна влада.  Функції держави.</dc:title>
  <dc:creator>Alex</dc:creator>
  <cp:lastModifiedBy>Ромашко Олександр Григорович</cp:lastModifiedBy>
  <cp:revision>27</cp:revision>
  <dcterms:created xsi:type="dcterms:W3CDTF">2021-12-29T11:48:57Z</dcterms:created>
  <dcterms:modified xsi:type="dcterms:W3CDTF">2022-01-16T16:39:11Z</dcterms:modified>
</cp:coreProperties>
</file>