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9" r:id="rId8"/>
    <p:sldId id="270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65" y="1046961"/>
            <a:ext cx="6847088" cy="1719197"/>
          </a:xfrm>
        </p:spPr>
        <p:txBody>
          <a:bodyPr>
            <a:normAutofit/>
          </a:bodyPr>
          <a:lstStyle/>
          <a:p>
            <a:r>
              <a:rPr lang="ru-RU" sz="4000" dirty="0"/>
              <a:t>Права </a:t>
            </a:r>
            <a:r>
              <a:rPr lang="ru-RU" sz="4000" dirty="0" err="1"/>
              <a:t>людини</a:t>
            </a:r>
            <a:r>
              <a:rPr lang="ru-RU" sz="4000" dirty="0"/>
              <a:t>. </a:t>
            </a:r>
            <a:br>
              <a:rPr lang="ru-RU" sz="4000" dirty="0"/>
            </a:br>
            <a:r>
              <a:rPr lang="ru-RU" sz="4000" dirty="0" err="1"/>
              <a:t>Покоління</a:t>
            </a:r>
            <a:r>
              <a:rPr lang="ru-RU" sz="4000" dirty="0"/>
              <a:t> прав </a:t>
            </a:r>
            <a:r>
              <a:rPr lang="ru-RU" sz="4000" dirty="0" err="1"/>
              <a:t>людини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962398" y="2616315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Марк Твен</a:t>
            </a:r>
            <a:endParaRPr lang="ru-UA" dirty="0">
              <a:effectLst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4E45FD8-2DD8-739C-8E1B-A843D368A217}"/>
              </a:ext>
            </a:extLst>
          </p:cNvPr>
          <p:cNvSpPr txBox="1">
            <a:spLocks/>
          </p:cNvSpPr>
          <p:nvPr/>
        </p:nvSpPr>
        <p:spPr>
          <a:xfrm>
            <a:off x="464296" y="1028552"/>
            <a:ext cx="8215408" cy="41123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Милістю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Божою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нашій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країні</a:t>
            </a:r>
            <a:r>
              <a:rPr lang="ru-RU" dirty="0">
                <a:effectLst/>
              </a:rPr>
              <a:t> ми </a:t>
            </a:r>
            <a:r>
              <a:rPr lang="ru-RU" dirty="0" err="1">
                <a:effectLst/>
              </a:rPr>
              <a:t>маємо</a:t>
            </a:r>
            <a:r>
              <a:rPr lang="ru-RU" dirty="0">
                <a:effectLst/>
              </a:rPr>
              <a:t> три </a:t>
            </a:r>
            <a:r>
              <a:rPr lang="ru-RU" dirty="0" err="1">
                <a:effectLst/>
              </a:rPr>
              <a:t>дорогоцінні</a:t>
            </a:r>
            <a:r>
              <a:rPr lang="ru-RU" dirty="0">
                <a:effectLst/>
              </a:rPr>
              <a:t> блага: свободу слова, свободу </a:t>
            </a:r>
            <a:r>
              <a:rPr lang="ru-RU" dirty="0" err="1">
                <a:effectLst/>
              </a:rPr>
              <a:t>совісті</a:t>
            </a:r>
            <a:r>
              <a:rPr lang="ru-RU" dirty="0">
                <a:effectLst/>
              </a:rPr>
              <a:t> та </a:t>
            </a:r>
            <a:r>
              <a:rPr lang="ru-RU" dirty="0" err="1">
                <a:effectLst/>
              </a:rPr>
              <a:t>розсудливість</a:t>
            </a:r>
            <a:r>
              <a:rPr lang="ru-RU" dirty="0">
                <a:effectLst/>
              </a:rPr>
              <a:t>: </a:t>
            </a:r>
            <a:r>
              <a:rPr lang="ru-RU" dirty="0" err="1">
                <a:effectLst/>
              </a:rPr>
              <a:t>ніколи</a:t>
            </a:r>
            <a:r>
              <a:rPr lang="ru-RU" dirty="0">
                <a:effectLst/>
              </a:rPr>
              <a:t> не </a:t>
            </a:r>
            <a:r>
              <a:rPr lang="ru-RU" dirty="0" err="1">
                <a:effectLst/>
              </a:rPr>
              <a:t>користувався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тим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іншим</a:t>
            </a:r>
            <a:r>
              <a:rPr lang="ru-RU" dirty="0">
                <a:effectLst/>
              </a:rPr>
              <a:t>»</a:t>
            </a:r>
          </a:p>
          <a:p>
            <a:pPr algn="just"/>
            <a:endParaRPr lang="ru-RU" dirty="0">
              <a:effectLst/>
            </a:endParaRPr>
          </a:p>
          <a:p>
            <a:pPr algn="just"/>
            <a:endParaRPr lang="ru-RU" dirty="0">
              <a:effectLst/>
            </a:endParaRPr>
          </a:p>
          <a:p>
            <a:pPr algn="just"/>
            <a:endParaRPr lang="ru-RU" dirty="0">
              <a:effectLst/>
            </a:endParaRPr>
          </a:p>
          <a:p>
            <a:pPr algn="just"/>
            <a:endParaRPr lang="ru-RU" dirty="0">
              <a:effectLst/>
            </a:endParaRPr>
          </a:p>
          <a:p>
            <a:pPr algn="just"/>
            <a:r>
              <a:rPr lang="ru-RU" dirty="0">
                <a:effectLst/>
              </a:rPr>
              <a:t>«Там, де правила </a:t>
            </a:r>
            <a:r>
              <a:rPr lang="ru-RU" dirty="0" err="1">
                <a:effectLst/>
              </a:rPr>
              <a:t>гри</a:t>
            </a:r>
            <a:r>
              <a:rPr lang="ru-RU" dirty="0">
                <a:effectLst/>
              </a:rPr>
              <a:t> не </a:t>
            </a:r>
            <a:r>
              <a:rPr lang="ru-RU" dirty="0" err="1">
                <a:effectLst/>
              </a:rPr>
              <a:t>дозволяють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виграти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англійські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джентельмени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змінюють</a:t>
            </a:r>
            <a:r>
              <a:rPr lang="ru-RU" dirty="0">
                <a:effectLst/>
              </a:rPr>
              <a:t> правила»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5C51FB5-F49E-8EBC-7EFD-614B58CE2FAC}"/>
              </a:ext>
            </a:extLst>
          </p:cNvPr>
          <p:cNvSpPr txBox="1">
            <a:spLocks/>
          </p:cNvSpPr>
          <p:nvPr/>
        </p:nvSpPr>
        <p:spPr>
          <a:xfrm>
            <a:off x="3962398" y="4828597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Англійське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прислів’я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56342" y="1190224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805F32-170A-1D2B-5A8D-71136E2E5856}"/>
              </a:ext>
            </a:extLst>
          </p:cNvPr>
          <p:cNvSpPr/>
          <p:nvPr/>
        </p:nvSpPr>
        <p:spPr>
          <a:xfrm>
            <a:off x="2152646" y="2699790"/>
            <a:ext cx="4838706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Міжнародні конвенції з прав дитини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A387874-9A03-A68C-B8F3-630730F75998}"/>
              </a:ext>
            </a:extLst>
          </p:cNvPr>
          <p:cNvSpPr/>
          <p:nvPr/>
        </p:nvSpPr>
        <p:spPr>
          <a:xfrm>
            <a:off x="1437652" y="4261478"/>
            <a:ext cx="6268695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Практика Європейського суду з прав людини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DF908DB-2F04-48AB-A298-49A472A6E8ED}"/>
              </a:ext>
            </a:extLst>
          </p:cNvPr>
          <p:cNvSpPr/>
          <p:nvPr/>
        </p:nvSpPr>
        <p:spPr>
          <a:xfrm>
            <a:off x="2053885" y="3480634"/>
            <a:ext cx="5036229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Міжнародні конвенції з прав людини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AA4528B-C0B1-1D9E-06C2-20C9988717E4}"/>
              </a:ext>
            </a:extLst>
          </p:cNvPr>
          <p:cNvSpPr/>
          <p:nvPr/>
        </p:nvSpPr>
        <p:spPr>
          <a:xfrm>
            <a:off x="2152646" y="1971068"/>
            <a:ext cx="4838706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Загальна декларація прав людини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82D9339-6CD3-0AF4-A3E2-D183AED5718C}"/>
              </a:ext>
            </a:extLst>
          </p:cNvPr>
          <p:cNvSpPr/>
          <p:nvPr/>
        </p:nvSpPr>
        <p:spPr>
          <a:xfrm>
            <a:off x="2152646" y="5042320"/>
            <a:ext cx="4838706" cy="52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Правові позиції Верховного Суду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7341059-C6D7-9F97-B3ED-D51F837CEB4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940683" y="1670584"/>
            <a:ext cx="6463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3B18D0B-6019-BB55-9955-1B568D69FD8B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3664589" y="2855235"/>
            <a:ext cx="922442" cy="2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8C6A111-B3DD-F4C1-446C-18672E90B1D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64589" y="4032128"/>
            <a:ext cx="1503739" cy="1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5273823-138B-5F16-B3DE-596A1FF1132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40683" y="5231662"/>
            <a:ext cx="1227645" cy="1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857821" y="1400584"/>
            <a:ext cx="3082862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Перше покоління</a:t>
            </a: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1133915" y="2585235"/>
            <a:ext cx="2530674" cy="54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Друге покоління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1576251" y="143581"/>
            <a:ext cx="599149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Покоління прав людини</a:t>
            </a:r>
            <a:endParaRPr lang="ru-UA" sz="3600" dirty="0">
              <a:effectLst/>
            </a:endParaRPr>
          </a:p>
        </p:txBody>
      </p:sp>
      <p:sp>
        <p:nvSpPr>
          <p:cNvPr id="8" name="Прямоугольник: скругленные углы 14">
            <a:extLst>
              <a:ext uri="{FF2B5EF4-FFF2-40B4-BE49-F238E27FC236}">
                <a16:creationId xmlns:a16="http://schemas.microsoft.com/office/drawing/2014/main" id="{BC026425-4A50-CB56-2EA8-3B07D4A5FCDF}"/>
              </a:ext>
            </a:extLst>
          </p:cNvPr>
          <p:cNvSpPr/>
          <p:nvPr/>
        </p:nvSpPr>
        <p:spPr>
          <a:xfrm>
            <a:off x="4587031" y="1400584"/>
            <a:ext cx="3879669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Особисті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й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політичні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свободи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1B4F035F-B69B-FBAE-2680-F56E0B65C184}"/>
              </a:ext>
            </a:extLst>
          </p:cNvPr>
          <p:cNvSpPr/>
          <p:nvPr/>
        </p:nvSpPr>
        <p:spPr>
          <a:xfrm>
            <a:off x="1133915" y="3769886"/>
            <a:ext cx="2530675" cy="54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Третє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покоління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4">
            <a:extLst>
              <a:ext uri="{FF2B5EF4-FFF2-40B4-BE49-F238E27FC236}">
                <a16:creationId xmlns:a16="http://schemas.microsoft.com/office/drawing/2014/main" id="{0F3899E1-6378-AC1D-C5A7-6DEE792D4750}"/>
              </a:ext>
            </a:extLst>
          </p:cNvPr>
          <p:cNvSpPr/>
          <p:nvPr/>
        </p:nvSpPr>
        <p:spPr>
          <a:xfrm>
            <a:off x="4587031" y="2588085"/>
            <a:ext cx="3879668" cy="54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Соціально-економічні права</a:t>
            </a:r>
          </a:p>
        </p:txBody>
      </p:sp>
      <p:sp>
        <p:nvSpPr>
          <p:cNvPr id="3" name="Прямоугольник: скругленные углы 14">
            <a:extLst>
              <a:ext uri="{FF2B5EF4-FFF2-40B4-BE49-F238E27FC236}">
                <a16:creationId xmlns:a16="http://schemas.microsoft.com/office/drawing/2014/main" id="{470162B9-4B89-3D2B-C690-2CC2797C966D}"/>
              </a:ext>
            </a:extLst>
          </p:cNvPr>
          <p:cNvSpPr/>
          <p:nvPr/>
        </p:nvSpPr>
        <p:spPr>
          <a:xfrm>
            <a:off x="857821" y="4963087"/>
            <a:ext cx="3082862" cy="54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Четверте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покоління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4">
            <a:extLst>
              <a:ext uri="{FF2B5EF4-FFF2-40B4-BE49-F238E27FC236}">
                <a16:creationId xmlns:a16="http://schemas.microsoft.com/office/drawing/2014/main" id="{E11FB8BD-9D6D-810B-E966-3E4CC2227E3C}"/>
              </a:ext>
            </a:extLst>
          </p:cNvPr>
          <p:cNvSpPr/>
          <p:nvPr/>
        </p:nvSpPr>
        <p:spPr>
          <a:xfrm>
            <a:off x="5168328" y="3763553"/>
            <a:ext cx="2717074" cy="54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Колективні права</a:t>
            </a:r>
          </a:p>
        </p:txBody>
      </p:sp>
      <p:sp>
        <p:nvSpPr>
          <p:cNvPr id="9" name="Прямоугольник: скругленные углы 14">
            <a:extLst>
              <a:ext uri="{FF2B5EF4-FFF2-40B4-BE49-F238E27FC236}">
                <a16:creationId xmlns:a16="http://schemas.microsoft.com/office/drawing/2014/main" id="{C4449050-7AD8-F0E0-5BCA-1892DCC8A836}"/>
              </a:ext>
            </a:extLst>
          </p:cNvPr>
          <p:cNvSpPr/>
          <p:nvPr/>
        </p:nvSpPr>
        <p:spPr>
          <a:xfrm>
            <a:off x="5168328" y="4963087"/>
            <a:ext cx="2717074" cy="54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Соматичні права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22915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UA" sz="3200" dirty="0" err="1">
                <a:effectLst/>
              </a:rPr>
              <a:t>Особис</a:t>
            </a:r>
            <a:r>
              <a:rPr lang="uk-UA" sz="3200" dirty="0">
                <a:effectLst/>
              </a:rPr>
              <a:t>ті права та свободи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3172838" y="1205075"/>
            <a:ext cx="2798323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життя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1952549" y="2130734"/>
            <a:ext cx="5238900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повагу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гідності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людини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1123231" y="3056392"/>
            <a:ext cx="6897536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свободу та особисту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недоторканність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2131075" y="3982052"/>
            <a:ext cx="4881848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свободу думки і слова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A14C9285-645B-C87F-2B03-E25CC0E2BF16}"/>
              </a:ext>
            </a:extLst>
          </p:cNvPr>
          <p:cNvSpPr/>
          <p:nvPr/>
        </p:nvSpPr>
        <p:spPr>
          <a:xfrm>
            <a:off x="1042504" y="4944837"/>
            <a:ext cx="7058990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невтручання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особисте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сімейне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життя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794941" y="-13756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Політичні права та свободи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627745" y="1694052"/>
            <a:ext cx="7888508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брати участь в управлінні державними справами</a:t>
            </a: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1797055" y="2678939"/>
            <a:ext cx="5549889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Вільно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обирати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бути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обраним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1258615" y="3663826"/>
            <a:ext cx="6626769" cy="479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свободу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об'єднання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політичні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партії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1797055" y="4653346"/>
            <a:ext cx="5549889" cy="479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збиратися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мирно, без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зброї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-206196" y="0"/>
            <a:ext cx="8133805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700" dirty="0">
                <a:solidFill>
                  <a:schemeClr val="accent2">
                    <a:lumMod val="75000"/>
                  </a:schemeClr>
                </a:solidFill>
              </a:rPr>
              <a:t>Соціальні, економічні, культурні права і свободи</a:t>
            </a:r>
            <a:endParaRPr lang="ru-UA" sz="27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478380" y="1594822"/>
            <a:ext cx="2903353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Економічні права</a:t>
            </a: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549452" y="3402008"/>
            <a:ext cx="2761208" cy="475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Соціальні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4610514" y="1115133"/>
            <a:ext cx="4116065" cy="479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приватної власності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B8E2E620-A235-A912-C965-6C82E1B20386}"/>
              </a:ext>
            </a:extLst>
          </p:cNvPr>
          <p:cNvSpPr/>
          <p:nvPr/>
        </p:nvSpPr>
        <p:spPr>
          <a:xfrm>
            <a:off x="549452" y="4954650"/>
            <a:ext cx="2761208" cy="475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Культурні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Левая фигурная скобка 2">
            <a:extLst>
              <a:ext uri="{FF2B5EF4-FFF2-40B4-BE49-F238E27FC236}">
                <a16:creationId xmlns:a16="http://schemas.microsoft.com/office/drawing/2014/main" id="{B36AA33C-D583-F3A2-E199-4C48B7D9AD21}"/>
              </a:ext>
            </a:extLst>
          </p:cNvPr>
          <p:cNvSpPr/>
          <p:nvPr/>
        </p:nvSpPr>
        <p:spPr>
          <a:xfrm>
            <a:off x="3821952" y="1127890"/>
            <a:ext cx="348343" cy="1359626"/>
          </a:xfrm>
          <a:prstGeom prst="leftBrace">
            <a:avLst>
              <a:gd name="adj1" fmla="val 63333"/>
              <a:gd name="adj2" fmla="val 50000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2AD96A02-4AC7-6CB1-31E8-BE8462E569A7}"/>
              </a:ext>
            </a:extLst>
          </p:cNvPr>
          <p:cNvSpPr/>
          <p:nvPr/>
        </p:nvSpPr>
        <p:spPr>
          <a:xfrm>
            <a:off x="4610514" y="1886104"/>
            <a:ext cx="4116065" cy="661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підприємницьку діяльність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641C8FE3-ED51-247A-2F17-0B7FEDAFC7B3}"/>
              </a:ext>
            </a:extLst>
          </p:cNvPr>
          <p:cNvSpPr/>
          <p:nvPr/>
        </p:nvSpPr>
        <p:spPr>
          <a:xfrm>
            <a:off x="4571997" y="2997501"/>
            <a:ext cx="4116065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кожного на житло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B25552A-FD03-092D-4481-089DA1018AB6}"/>
              </a:ext>
            </a:extLst>
          </p:cNvPr>
          <p:cNvSpPr/>
          <p:nvPr/>
        </p:nvSpPr>
        <p:spPr>
          <a:xfrm>
            <a:off x="4571997" y="3746001"/>
            <a:ext cx="4116065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кожного на працю</a:t>
            </a:r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63D65A4-9285-3C68-B2F0-F90F693C92BC}"/>
              </a:ext>
            </a:extLst>
          </p:cNvPr>
          <p:cNvSpPr/>
          <p:nvPr/>
        </p:nvSpPr>
        <p:spPr>
          <a:xfrm>
            <a:off x="3860706" y="2997501"/>
            <a:ext cx="348343" cy="1284070"/>
          </a:xfrm>
          <a:prstGeom prst="leftBrace">
            <a:avLst>
              <a:gd name="adj1" fmla="val 58333"/>
              <a:gd name="adj2" fmla="val 50000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Прямоугольник: скругленные углы 13">
            <a:extLst>
              <a:ext uri="{FF2B5EF4-FFF2-40B4-BE49-F238E27FC236}">
                <a16:creationId xmlns:a16="http://schemas.microsoft.com/office/drawing/2014/main" id="{080D50F6-45D4-84FC-B511-006173AEAA44}"/>
              </a:ext>
            </a:extLst>
          </p:cNvPr>
          <p:cNvSpPr/>
          <p:nvPr/>
        </p:nvSpPr>
        <p:spPr>
          <a:xfrm>
            <a:off x="4610514" y="4578084"/>
            <a:ext cx="4116065" cy="479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кожного на освіту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DBEDB86-24CD-138B-B3C1-66AEB9BA515A}"/>
              </a:ext>
            </a:extLst>
          </p:cNvPr>
          <p:cNvSpPr/>
          <p:nvPr/>
        </p:nvSpPr>
        <p:spPr>
          <a:xfrm>
            <a:off x="4304839" y="5326584"/>
            <a:ext cx="4650380" cy="479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академічну свободу</a:t>
            </a:r>
          </a:p>
        </p:txBody>
      </p:sp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id="{87733DB4-7DCF-13BD-796B-5D5650540C87}"/>
              </a:ext>
            </a:extLst>
          </p:cNvPr>
          <p:cNvSpPr/>
          <p:nvPr/>
        </p:nvSpPr>
        <p:spPr>
          <a:xfrm>
            <a:off x="3706759" y="4578084"/>
            <a:ext cx="348343" cy="1228189"/>
          </a:xfrm>
          <a:prstGeom prst="leftBrace">
            <a:avLst>
              <a:gd name="adj1" fmla="val 53333"/>
              <a:gd name="adj2" fmla="val 50000"/>
            </a:avLst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297087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3200" dirty="0" err="1">
                <a:effectLst/>
              </a:rPr>
              <a:t>Конституційні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обов'язки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людини</a:t>
            </a:r>
            <a:r>
              <a:rPr lang="ru-RU" sz="3200" dirty="0">
                <a:effectLst/>
              </a:rPr>
              <a:t> і </a:t>
            </a:r>
            <a:r>
              <a:rPr lang="ru-RU" sz="3200" dirty="0" err="1">
                <a:effectLst/>
              </a:rPr>
              <a:t>громадянина</a:t>
            </a:r>
            <a:r>
              <a:rPr lang="ru-RU" sz="3200" dirty="0">
                <a:effectLst/>
              </a:rPr>
              <a:t> в </a:t>
            </a:r>
            <a:r>
              <a:rPr lang="ru-RU" sz="3200" dirty="0" err="1">
                <a:effectLst/>
              </a:rPr>
              <a:t>Україні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355642" y="1517584"/>
            <a:ext cx="6432716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Неухильно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додержуватися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2075275" y="2279569"/>
            <a:ext cx="4993451" cy="7578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посягати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права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свободи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честь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гідність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інших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людей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1532362" y="3287260"/>
            <a:ext cx="6079277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Отримати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повну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загальну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середню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освіту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ADCA630E-E554-1ECE-8CA2-82735720EFD8}"/>
              </a:ext>
            </a:extLst>
          </p:cNvPr>
          <p:cNvSpPr/>
          <p:nvPr/>
        </p:nvSpPr>
        <p:spPr>
          <a:xfrm>
            <a:off x="2135604" y="4049245"/>
            <a:ext cx="4872793" cy="7322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Вітчизни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незалежності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територіальної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цілісності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AA9CD194-F6A7-2F58-A7C3-658E1396B557}"/>
              </a:ext>
            </a:extLst>
          </p:cNvPr>
          <p:cNvSpPr/>
          <p:nvPr/>
        </p:nvSpPr>
        <p:spPr>
          <a:xfrm>
            <a:off x="2195661" y="5031294"/>
            <a:ext cx="4752679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заподіювати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шкоду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природі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294</TotalTime>
  <Words>243</Words>
  <Application>Microsoft Office PowerPoint</Application>
  <PresentationFormat>Экран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Тема1</vt:lpstr>
      <vt:lpstr>Права людини.  Покоління прав людини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103</cp:revision>
  <dcterms:created xsi:type="dcterms:W3CDTF">2021-12-24T07:47:25Z</dcterms:created>
  <dcterms:modified xsi:type="dcterms:W3CDTF">2022-11-11T19:06:59Z</dcterms:modified>
</cp:coreProperties>
</file>