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15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>
            <a:extLst>
              <a:ext uri="{FF2B5EF4-FFF2-40B4-BE49-F238E27FC236}">
                <a16:creationId xmlns:a16="http://schemas.microsoft.com/office/drawing/2014/main" id="{768393A1-0074-4B12-A3BB-A7C89654F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6488113"/>
            <a:ext cx="3552825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ru-UA">
                <a:latin typeface="Calibri" panose="020F0502020204030204" pitchFamily="34" charset="0"/>
              </a:rPr>
              <a:t>Copyright © Wondershare Software</a:t>
            </a:r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2130425"/>
            <a:ext cx="7772400" cy="1227137"/>
          </a:xfrm>
          <a:noFill/>
        </p:spPr>
        <p:txBody>
          <a:bodyPr/>
          <a:lstStyle>
            <a:lvl1pPr algn="l">
              <a:defRPr sz="5000" b="1" cap="none" spc="0" baseline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706" y="3357562"/>
            <a:ext cx="6400800" cy="642942"/>
          </a:xfrm>
        </p:spPr>
        <p:txBody>
          <a:bodyPr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zh-CN" altLang="en-US" sz="2400" b="0" kern="1200" cap="none" spc="0" dirty="0">
                <a:ln>
                  <a:noFill/>
                </a:ln>
                <a:solidFill>
                  <a:srgbClr val="3B372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787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7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F80891-1B09-4254-B0DC-1B3111CD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4FCEF35-1510-47E2-BB24-A0736D5A62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85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en-US" altLang="zh-CN"/>
          </a:p>
        </p:txBody>
      </p:sp>
      <p:sp>
        <p:nvSpPr>
          <p:cNvPr id="1028" name="矩形 6">
            <a:extLst>
              <a:ext uri="{FF2B5EF4-FFF2-40B4-BE49-F238E27FC236}">
                <a16:creationId xmlns:a16="http://schemas.microsoft.com/office/drawing/2014/main" id="{191854F5-6F56-490A-8A37-2AD484D1A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6488113"/>
            <a:ext cx="3552825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ru-UA">
                <a:latin typeface="Calibri" panose="020F0502020204030204" pitchFamily="34" charset="0"/>
              </a:rPr>
              <a:t>Copyright © Wondershare Software</a:t>
            </a:r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0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3200" b="1" kern="1200" dirty="0">
          <a:ln w="9000" cmpd="sng">
            <a:noFill/>
            <a:prstDash val="solid"/>
          </a:ln>
          <a:gradFill>
            <a:gsLst>
              <a:gs pos="0">
                <a:srgbClr val="C00000"/>
              </a:gs>
              <a:gs pos="43000">
                <a:srgbClr val="A20000"/>
              </a:gs>
              <a:gs pos="100000">
                <a:srgbClr val="860000"/>
              </a:gs>
            </a:gsLst>
            <a:lin ang="5400000"/>
          </a:gradFill>
          <a:effectLst>
            <a:reflection blurRad="12700" stA="28000" endPos="45000" dist="1000" dir="5400000" sy="-100000" algn="bl" rotWithShape="0"/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CACDD-5A36-4DF1-B43F-4186A61FB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32" y="1106297"/>
            <a:ext cx="8401136" cy="1636903"/>
          </a:xfrm>
        </p:spPr>
        <p:txBody>
          <a:bodyPr>
            <a:noAutofit/>
          </a:bodyPr>
          <a:lstStyle/>
          <a:p>
            <a:r>
              <a:rPr lang="uk-UA" sz="3200"/>
              <a:t>Правова характеристика понять «людина», «особа», «громадянин». Права і свободи людини. Громадянство України.</a:t>
            </a:r>
          </a:p>
        </p:txBody>
      </p:sp>
    </p:spTree>
    <p:extLst>
      <p:ext uri="{BB962C8B-B14F-4D97-AF65-F5344CB8AC3E}">
        <p14:creationId xmlns:p14="http://schemas.microsoft.com/office/powerpoint/2010/main" val="148652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1605C-C9F2-43C5-A369-1FBBA60C4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2073"/>
            <a:ext cx="8229600" cy="796925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>«Людина – індивід – особистість – особа – громадянин»</a:t>
            </a:r>
            <a:endParaRPr lang="ru-UA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D4976C88-684C-41F5-8BAB-5619FB5B1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67040"/>
              </p:ext>
            </p:extLst>
          </p:nvPr>
        </p:nvGraphicFramePr>
        <p:xfrm>
          <a:off x="603504" y="1753616"/>
          <a:ext cx="8311896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0632">
                  <a:extLst>
                    <a:ext uri="{9D8B030D-6E8A-4147-A177-3AD203B41FA5}">
                      <a16:colId xmlns:a16="http://schemas.microsoft.com/office/drawing/2014/main" val="1832307967"/>
                    </a:ext>
                  </a:extLst>
                </a:gridCol>
                <a:gridCol w="2770632">
                  <a:extLst>
                    <a:ext uri="{9D8B030D-6E8A-4147-A177-3AD203B41FA5}">
                      <a16:colId xmlns:a16="http://schemas.microsoft.com/office/drawing/2014/main" val="3227487341"/>
                    </a:ext>
                  </a:extLst>
                </a:gridCol>
                <a:gridCol w="2770632">
                  <a:extLst>
                    <a:ext uri="{9D8B030D-6E8A-4147-A177-3AD203B41FA5}">
                      <a16:colId xmlns:a16="http://schemas.microsoft.com/office/drawing/2014/main" val="2856748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Поняття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Зміст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 яким періодом пов’язане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1836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Людина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Біологічне поняття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 моменту народження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150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Індивід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Конкретна людина зі своїми унікальними властивостями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 моменту народження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291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Особистість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Соціальне поняття (лише в людському суспільстві)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Упродовж розвитку людини та її формування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537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Особа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Людина, яка бере участь у правовідносинах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Протягом життя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566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Громадянин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Політико-правове поняття (пов’язує людину з державою)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Протягом життя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4665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93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98F40A5-13CD-44F6-B270-8C2EEA72BDF9}"/>
              </a:ext>
            </a:extLst>
          </p:cNvPr>
          <p:cNvSpPr/>
          <p:nvPr/>
        </p:nvSpPr>
        <p:spPr>
          <a:xfrm>
            <a:off x="2878837" y="1346645"/>
            <a:ext cx="3386327" cy="5158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Правовий статус особи</a:t>
            </a:r>
            <a:endParaRPr lang="ru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B92D9F64-DE1C-4A9A-B1B4-D2885A713050}"/>
              </a:ext>
            </a:extLst>
          </p:cNvPr>
          <p:cNvSpPr/>
          <p:nvPr/>
        </p:nvSpPr>
        <p:spPr>
          <a:xfrm>
            <a:off x="1693165" y="2340626"/>
            <a:ext cx="1594104" cy="418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Громадянин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1ACEFD6-9077-4851-BF08-78CB289CC104}"/>
              </a:ext>
            </a:extLst>
          </p:cNvPr>
          <p:cNvSpPr/>
          <p:nvPr/>
        </p:nvSpPr>
        <p:spPr>
          <a:xfrm>
            <a:off x="3912490" y="2340626"/>
            <a:ext cx="1594104" cy="418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Іноземець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05E0C98-47FC-4B6E-ABD1-CEA19B6C35D1}"/>
              </a:ext>
            </a:extLst>
          </p:cNvPr>
          <p:cNvSpPr/>
          <p:nvPr/>
        </p:nvSpPr>
        <p:spPr>
          <a:xfrm>
            <a:off x="6153150" y="3594496"/>
            <a:ext cx="2569464" cy="628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Особа без громадянства (апатрид)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D84F2AFB-5D8B-4888-B368-4DD083B15319}"/>
              </a:ext>
            </a:extLst>
          </p:cNvPr>
          <p:cNvSpPr/>
          <p:nvPr/>
        </p:nvSpPr>
        <p:spPr>
          <a:xfrm>
            <a:off x="421386" y="3604926"/>
            <a:ext cx="2569464" cy="607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Тимчасово переміщені особи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25DA5D2A-6599-49DB-83ED-8B90C3CFFC68}"/>
              </a:ext>
            </a:extLst>
          </p:cNvPr>
          <p:cNvSpPr/>
          <p:nvPr/>
        </p:nvSpPr>
        <p:spPr>
          <a:xfrm>
            <a:off x="6131814" y="2346340"/>
            <a:ext cx="1284732" cy="418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Біженці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077CCBD-0B08-4D3C-9880-519FD46CF6C4}"/>
              </a:ext>
            </a:extLst>
          </p:cNvPr>
          <p:cNvSpPr/>
          <p:nvPr/>
        </p:nvSpPr>
        <p:spPr>
          <a:xfrm>
            <a:off x="3287268" y="3246548"/>
            <a:ext cx="2569464" cy="132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Особи з подвійним громадянством (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біпатризм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множинне громадянство)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79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49051-4968-468B-9CFB-3B5F6ED09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91972"/>
            <a:ext cx="8229600" cy="796925"/>
          </a:xfrm>
        </p:spPr>
        <p:txBody>
          <a:bodyPr/>
          <a:lstStyle/>
          <a:p>
            <a:pPr algn="ctr"/>
            <a:r>
              <a:rPr lang="uk-UA" dirty="0"/>
              <a:t>Джерела інституту громадянства</a:t>
            </a:r>
            <a:endParaRPr lang="ru-UA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2A60987-4BB9-4024-9712-DBDA24FF3CA7}"/>
              </a:ext>
            </a:extLst>
          </p:cNvPr>
          <p:cNvSpPr/>
          <p:nvPr/>
        </p:nvSpPr>
        <p:spPr>
          <a:xfrm>
            <a:off x="5264335" y="1909159"/>
            <a:ext cx="2549654" cy="133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Чинні міжнародні договори України з питань громадянства</a:t>
            </a:r>
            <a:endParaRPr lang="ru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06DB91E7-2C34-4733-B37A-0530F0D5BA2C}"/>
              </a:ext>
            </a:extLst>
          </p:cNvPr>
          <p:cNvSpPr/>
          <p:nvPr/>
        </p:nvSpPr>
        <p:spPr>
          <a:xfrm>
            <a:off x="5248656" y="3564445"/>
            <a:ext cx="2549654" cy="133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Підзаконні акти (наприклад, Укази Президента)</a:t>
            </a:r>
            <a:endParaRPr lang="ru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CD1B7DD-9587-4580-B3B3-CE93B98C6D70}"/>
              </a:ext>
            </a:extLst>
          </p:cNvPr>
          <p:cNvSpPr/>
          <p:nvPr/>
        </p:nvSpPr>
        <p:spPr>
          <a:xfrm>
            <a:off x="1438652" y="3564445"/>
            <a:ext cx="2549654" cy="133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 України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громадянство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Укра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їни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62E7482E-68CB-40A5-BEDA-175EB3CCB2AE}"/>
              </a:ext>
            </a:extLst>
          </p:cNvPr>
          <p:cNvSpPr/>
          <p:nvPr/>
        </p:nvSpPr>
        <p:spPr>
          <a:xfrm>
            <a:off x="1438653" y="1909159"/>
            <a:ext cx="2549654" cy="133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Конституція України</a:t>
            </a:r>
            <a:endParaRPr lang="ru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78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830EFBA-030F-4434-874E-82D8897F0439}"/>
              </a:ext>
            </a:extLst>
          </p:cNvPr>
          <p:cNvCxnSpPr>
            <a:cxnSpLocks/>
          </p:cNvCxnSpPr>
          <p:nvPr/>
        </p:nvCxnSpPr>
        <p:spPr>
          <a:xfrm flipH="1" flipV="1">
            <a:off x="2902546" y="2636140"/>
            <a:ext cx="703743" cy="9265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917687F-4FB7-4688-B731-34A1CEA48347}"/>
              </a:ext>
            </a:extLst>
          </p:cNvPr>
          <p:cNvCxnSpPr>
            <a:cxnSpLocks/>
          </p:cNvCxnSpPr>
          <p:nvPr/>
        </p:nvCxnSpPr>
        <p:spPr>
          <a:xfrm flipH="1" flipV="1">
            <a:off x="3976517" y="2231144"/>
            <a:ext cx="161468" cy="11978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C3B7A0D-7098-47FD-AB33-84189DDF1BF9}"/>
              </a:ext>
            </a:extLst>
          </p:cNvPr>
          <p:cNvCxnSpPr>
            <a:cxnSpLocks/>
          </p:cNvCxnSpPr>
          <p:nvPr/>
        </p:nvCxnSpPr>
        <p:spPr>
          <a:xfrm flipV="1">
            <a:off x="5300242" y="2449458"/>
            <a:ext cx="130972" cy="10529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F5428C35-AC7E-409F-808B-EDF55F63D7DB}"/>
              </a:ext>
            </a:extLst>
          </p:cNvPr>
          <p:cNvCxnSpPr>
            <a:cxnSpLocks/>
          </p:cNvCxnSpPr>
          <p:nvPr/>
        </p:nvCxnSpPr>
        <p:spPr>
          <a:xfrm flipV="1">
            <a:off x="6003985" y="2732856"/>
            <a:ext cx="1165770" cy="776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A095F5BA-EA2B-4CFC-972B-0161C91A74EF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6212087" y="3716817"/>
            <a:ext cx="941390" cy="461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A10FD7A3-C7E5-43D0-A3C0-3D0C1FC68ABD}"/>
              </a:ext>
            </a:extLst>
          </p:cNvPr>
          <p:cNvCxnSpPr>
            <a:cxnSpLocks/>
          </p:cNvCxnSpPr>
          <p:nvPr/>
        </p:nvCxnSpPr>
        <p:spPr>
          <a:xfrm>
            <a:off x="5837304" y="4033427"/>
            <a:ext cx="749566" cy="8128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39D3528C-78A5-4C2D-8900-4B7722A1F6D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039208" y="4131482"/>
            <a:ext cx="0" cy="10095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948D3CB5-39E9-4DD1-AFF0-035F76BAE2F7}"/>
              </a:ext>
            </a:extLst>
          </p:cNvPr>
          <p:cNvCxnSpPr>
            <a:cxnSpLocks/>
          </p:cNvCxnSpPr>
          <p:nvPr/>
        </p:nvCxnSpPr>
        <p:spPr>
          <a:xfrm flipH="1">
            <a:off x="3321170" y="4131481"/>
            <a:ext cx="378068" cy="7594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38E3AC97-481D-417E-B713-985FCB00767A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2331215" y="3878079"/>
            <a:ext cx="1205704" cy="3039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54291894-359D-411C-8071-F2F8BDBAD63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2001323" y="3246710"/>
            <a:ext cx="1550374" cy="4152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8A4F18B-C47F-43DF-9C79-8B2395241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28" y="758617"/>
            <a:ext cx="8229600" cy="796925"/>
          </a:xfrm>
        </p:spPr>
        <p:txBody>
          <a:bodyPr/>
          <a:lstStyle/>
          <a:p>
            <a:pPr algn="ctr"/>
            <a:r>
              <a:rPr lang="ru-RU" dirty="0"/>
              <a:t>П</a:t>
            </a:r>
            <a:r>
              <a:rPr lang="uk-UA" dirty="0" err="1"/>
              <a:t>ідстави</a:t>
            </a:r>
            <a:r>
              <a:rPr lang="uk-UA" dirty="0"/>
              <a:t> набуття громадянства України</a:t>
            </a:r>
            <a:endParaRPr lang="ru-UA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3A19270-DA78-4C0C-B788-2F75275A6FC2}"/>
              </a:ext>
            </a:extLst>
          </p:cNvPr>
          <p:cNvSpPr/>
          <p:nvPr/>
        </p:nvSpPr>
        <p:spPr>
          <a:xfrm>
            <a:off x="3128617" y="1797596"/>
            <a:ext cx="1625590" cy="433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Усиновлення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19ECA3C9-193A-4418-A3DA-A9AA5D7E6A45}"/>
              </a:ext>
            </a:extLst>
          </p:cNvPr>
          <p:cNvSpPr/>
          <p:nvPr/>
        </p:nvSpPr>
        <p:spPr>
          <a:xfrm>
            <a:off x="5039208" y="1721914"/>
            <a:ext cx="1769902" cy="721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Територіальне походження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B41BA97-56A6-4D7D-9343-D5719325C3DE}"/>
              </a:ext>
            </a:extLst>
          </p:cNvPr>
          <p:cNvSpPr/>
          <p:nvPr/>
        </p:nvSpPr>
        <p:spPr>
          <a:xfrm>
            <a:off x="7153477" y="3402444"/>
            <a:ext cx="1722767" cy="628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Поновлення у громадянстві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050CFFFB-4E5C-41BE-ADEC-D916F5DA163B}"/>
              </a:ext>
            </a:extLst>
          </p:cNvPr>
          <p:cNvSpPr/>
          <p:nvPr/>
        </p:nvSpPr>
        <p:spPr>
          <a:xfrm>
            <a:off x="523720" y="3064419"/>
            <a:ext cx="1477603" cy="364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Народження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F08204EA-80E1-4053-A3D2-D51196CA3FA0}"/>
              </a:ext>
            </a:extLst>
          </p:cNvPr>
          <p:cNvSpPr/>
          <p:nvPr/>
        </p:nvSpPr>
        <p:spPr>
          <a:xfrm>
            <a:off x="7196076" y="2131534"/>
            <a:ext cx="1637567" cy="721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Прийняття громадянства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5B43E269-0D96-43E6-B5CF-CBD4614DA5FA}"/>
              </a:ext>
            </a:extLst>
          </p:cNvPr>
          <p:cNvSpPr/>
          <p:nvPr/>
        </p:nvSpPr>
        <p:spPr>
          <a:xfrm>
            <a:off x="3232438" y="3402444"/>
            <a:ext cx="2979649" cy="7211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Підстави набуття громадянства України</a:t>
            </a:r>
            <a:endParaRPr lang="ru-UA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1F370DAA-9466-4DFB-8DB3-DA30F3DA9942}"/>
              </a:ext>
            </a:extLst>
          </p:cNvPr>
          <p:cNvSpPr/>
          <p:nvPr/>
        </p:nvSpPr>
        <p:spPr>
          <a:xfrm>
            <a:off x="670767" y="3878079"/>
            <a:ext cx="1660448" cy="607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Установлення батьківства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D6ACC0CC-C17C-4A22-9543-80CE11CBEB35}"/>
              </a:ext>
            </a:extLst>
          </p:cNvPr>
          <p:cNvSpPr/>
          <p:nvPr/>
        </p:nvSpPr>
        <p:spPr>
          <a:xfrm>
            <a:off x="447994" y="4890962"/>
            <a:ext cx="3072182" cy="88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Перебування у громадянстві України одного чи обох батьків дитини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7D27B864-A8CD-4DB0-9B09-3DC46C231661}"/>
              </a:ext>
            </a:extLst>
          </p:cNvPr>
          <p:cNvSpPr/>
          <p:nvPr/>
        </p:nvSpPr>
        <p:spPr>
          <a:xfrm>
            <a:off x="3904180" y="5141039"/>
            <a:ext cx="2270056" cy="1082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Інші підстави, передбачені міжнародними договорами України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948C7391-D32E-4CEF-8A96-C705291C5EDC}"/>
              </a:ext>
            </a:extLst>
          </p:cNvPr>
          <p:cNvSpPr/>
          <p:nvPr/>
        </p:nvSpPr>
        <p:spPr>
          <a:xfrm>
            <a:off x="6541002" y="4794709"/>
            <a:ext cx="2335242" cy="1082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Установлення над особою, визнаною судом недієздатною, опіки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E33F6FB-8357-4E63-B5DE-0286B51F8F98}"/>
              </a:ext>
            </a:extLst>
          </p:cNvPr>
          <p:cNvSpPr/>
          <p:nvPr/>
        </p:nvSpPr>
        <p:spPr>
          <a:xfrm>
            <a:off x="802503" y="1923135"/>
            <a:ext cx="2100043" cy="796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Установлення над дитиною опіки чи піклування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72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71BA6D-5A4D-4E90-B414-BE657278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Способи набуття громадянства: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C3FCC6-893C-462F-A708-605299A8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Філіація – набуття громадянства за народженням (право крові + право ґрунту)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Натуралізація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Репатріація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міжнародними угодами, щодо територіальних змін (оптація – вибір громадянства за бажанням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трансферт –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автоматична зміна громадянства разом із передачею території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28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71BA6D-5A4D-4E90-B414-BE6572787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81358" cy="796925"/>
          </a:xfrm>
        </p:spPr>
        <p:txBody>
          <a:bodyPr>
            <a:normAutofit/>
          </a:bodyPr>
          <a:lstStyle/>
          <a:p>
            <a:r>
              <a:rPr lang="ru-RU" sz="2800" dirty="0" err="1"/>
              <a:t>Умови</a:t>
            </a:r>
            <a:r>
              <a:rPr lang="ru-RU" sz="2800" dirty="0"/>
              <a:t> </a:t>
            </a:r>
            <a:r>
              <a:rPr lang="uk-UA" sz="2800" dirty="0"/>
              <a:t>прийняття до громадянства України:</a:t>
            </a:r>
            <a:endParaRPr lang="ru-UA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C3FCC6-893C-462F-A708-605299A8C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04" y="1166018"/>
            <a:ext cx="86868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Визнавати та виконувати Конституцію та закони України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перебувати в іноземному громадянстві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Безперервно проживати на території України на законних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підст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вах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протягом 5 років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Володіння державною мовою відповідно до рівня, встановленого законодавством України — підтверджується сертифікатом про рівень володіння державною мовою, який видається Національною комісією зі стандартів державної мови за результатами іспит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Мати законні джерела існування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72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48F7C-A057-41CA-9A3C-EE9FB0F2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47830"/>
            <a:ext cx="8229600" cy="796925"/>
          </a:xfrm>
        </p:spPr>
        <p:txBody>
          <a:bodyPr>
            <a:normAutofit/>
          </a:bodyPr>
          <a:lstStyle/>
          <a:p>
            <a:r>
              <a:rPr lang="ru-RU" dirty="0"/>
              <a:t>П</a:t>
            </a:r>
            <a:r>
              <a:rPr lang="uk-UA" dirty="0" err="1"/>
              <a:t>ідстави</a:t>
            </a:r>
            <a:r>
              <a:rPr lang="uk-UA" dirty="0"/>
              <a:t> припинення громадянства України</a:t>
            </a:r>
            <a:endParaRPr lang="ru-UA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F0DEC932-02DD-47F8-A465-3FA9A7C0D16F}"/>
              </a:ext>
            </a:extLst>
          </p:cNvPr>
          <p:cNvSpPr/>
          <p:nvPr/>
        </p:nvSpPr>
        <p:spPr>
          <a:xfrm>
            <a:off x="3173988" y="2761488"/>
            <a:ext cx="2549654" cy="133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Внаслідок виходу з громадянства України</a:t>
            </a:r>
            <a:endParaRPr lang="ru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EBC50E31-F96E-4E1A-AE0E-6AA1458187FD}"/>
              </a:ext>
            </a:extLst>
          </p:cNvPr>
          <p:cNvSpPr/>
          <p:nvPr/>
        </p:nvSpPr>
        <p:spPr>
          <a:xfrm>
            <a:off x="6050912" y="2761488"/>
            <a:ext cx="2549654" cy="133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підставами, передбаченими міжнародними договорами України</a:t>
            </a:r>
            <a:endParaRPr lang="ru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23120D7-FC23-4E67-B0EE-FC47CCA1F25A}"/>
              </a:ext>
            </a:extLst>
          </p:cNvPr>
          <p:cNvSpPr/>
          <p:nvPr/>
        </p:nvSpPr>
        <p:spPr>
          <a:xfrm>
            <a:off x="532878" y="2761488"/>
            <a:ext cx="2313839" cy="133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Внаслідок втрати громадянства України</a:t>
            </a:r>
            <a:endParaRPr lang="ru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69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649A32-53D2-4248-B78F-13B6682B3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125" y="912993"/>
            <a:ext cx="8229600" cy="796925"/>
          </a:xfrm>
        </p:spPr>
        <p:txBody>
          <a:bodyPr>
            <a:normAutofit/>
          </a:bodyPr>
          <a:lstStyle/>
          <a:p>
            <a:r>
              <a:rPr lang="uk-UA" dirty="0"/>
              <a:t>Порядок визнання громадянства дитини</a:t>
            </a:r>
            <a:endParaRPr lang="ru-UA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F92BFAA-E139-45D8-B4A5-07996592C1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5030640"/>
              </p:ext>
            </p:extLst>
          </p:nvPr>
        </p:nvGraphicFramePr>
        <p:xfrm>
          <a:off x="457200" y="1954907"/>
          <a:ext cx="82296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5051156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70166062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34856466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200690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Громадянство матері 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Громадянство батька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Місце народження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Громадянство дитини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910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Україна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Україна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Україна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Україна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37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Україна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Україна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 межами України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Україна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47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Україна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Іноземець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Україна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Україна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0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Україна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Іноземець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 межами України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Україна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113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Україна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 громадянства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Україна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Україна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2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 громадянства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 громадянства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Україна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Україна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811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Невідомий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Невідомий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Україна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Україна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822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4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Адміністративне право</Template>
  <TotalTime>35</TotalTime>
  <Words>378</Words>
  <Application>Microsoft Office PowerPoint</Application>
  <PresentationFormat>Экран (4:3)</PresentationFormat>
  <Paragraphs>92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1</vt:lpstr>
      <vt:lpstr>Правова характеристика понять «людина», «особа», «громадянин». Права і свободи людини. Громадянство України.</vt:lpstr>
      <vt:lpstr>«Людина – індивід – особистість – особа – громадянин»</vt:lpstr>
      <vt:lpstr>Презентация PowerPoint</vt:lpstr>
      <vt:lpstr>Джерела інституту громадянства</vt:lpstr>
      <vt:lpstr>Підстави набуття громадянства України</vt:lpstr>
      <vt:lpstr>Способи набуття громадянства:</vt:lpstr>
      <vt:lpstr>Умови прийняття до громадянства України:</vt:lpstr>
      <vt:lpstr>Підстави припинення громадянства України</vt:lpstr>
      <vt:lpstr>Порядок визнання громадянства дитини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Ромашко Олександр Григорович</cp:lastModifiedBy>
  <cp:revision>20</cp:revision>
  <dcterms:created xsi:type="dcterms:W3CDTF">2021-12-29T11:08:53Z</dcterms:created>
  <dcterms:modified xsi:type="dcterms:W3CDTF">2022-01-16T16:35:42Z</dcterms:modified>
</cp:coreProperties>
</file>