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4" r:id="rId3"/>
    <p:sldId id="258" r:id="rId4"/>
    <p:sldId id="261" r:id="rId5"/>
    <p:sldId id="262" r:id="rId6"/>
    <p:sldId id="269" r:id="rId7"/>
    <p:sldId id="268" r:id="rId8"/>
    <p:sldId id="26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44" y="785705"/>
            <a:ext cx="8117462" cy="1719197"/>
          </a:xfrm>
        </p:spPr>
        <p:txBody>
          <a:bodyPr>
            <a:normAutofit fontScale="90000"/>
          </a:bodyPr>
          <a:lstStyle/>
          <a:p>
            <a:r>
              <a:rPr lang="ru-RU" sz="4000" dirty="0" err="1"/>
              <a:t>Правовий</a:t>
            </a:r>
            <a:r>
              <a:rPr lang="ru-RU" sz="4000" dirty="0"/>
              <a:t> режим </a:t>
            </a:r>
            <a:r>
              <a:rPr lang="ru-RU" sz="4000" dirty="0" err="1"/>
              <a:t>надзвичайного</a:t>
            </a:r>
            <a:r>
              <a:rPr lang="ru-RU" sz="4000" dirty="0"/>
              <a:t> стану. </a:t>
            </a:r>
            <a:r>
              <a:rPr lang="ru-RU" sz="4000" dirty="0" err="1"/>
              <a:t>Правовий</a:t>
            </a:r>
            <a:r>
              <a:rPr lang="ru-RU" sz="4000" dirty="0"/>
              <a:t> режим </a:t>
            </a:r>
            <a:r>
              <a:rPr lang="ru-RU" sz="4000" dirty="0" err="1"/>
              <a:t>воєнного</a:t>
            </a:r>
            <a:r>
              <a:rPr lang="ru-RU" sz="4000" dirty="0"/>
              <a:t> стану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36D451-514F-4F3B-9626-7CBF7B71E1D7}"/>
              </a:ext>
            </a:extLst>
          </p:cNvPr>
          <p:cNvSpPr txBox="1">
            <a:spLocks/>
          </p:cNvSpPr>
          <p:nvPr/>
        </p:nvSpPr>
        <p:spPr>
          <a:xfrm>
            <a:off x="1483424" y="2209815"/>
            <a:ext cx="6177152" cy="1462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sz="2800" dirty="0">
                <a:effectLst/>
              </a:rPr>
              <a:t>Народ, </a:t>
            </a:r>
            <a:r>
              <a:rPr lang="ru-RU" sz="2800" dirty="0" err="1">
                <a:effectLst/>
              </a:rPr>
              <a:t>який</a:t>
            </a:r>
            <a:r>
              <a:rPr lang="ru-RU" sz="2800" dirty="0">
                <a:effectLst/>
              </a:rPr>
              <a:t> не </a:t>
            </a:r>
            <a:r>
              <a:rPr lang="ru-RU" sz="2800" dirty="0" err="1">
                <a:effectLst/>
              </a:rPr>
              <a:t>бажає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годувати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власну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армію</a:t>
            </a:r>
            <a:r>
              <a:rPr lang="ru-RU" sz="2800" dirty="0">
                <a:effectLst/>
              </a:rPr>
              <a:t>, </a:t>
            </a:r>
            <a:r>
              <a:rPr lang="ru-RU" sz="2800" dirty="0" err="1">
                <a:effectLst/>
              </a:rPr>
              <a:t>невдовзі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годуватиме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чужу</a:t>
            </a:r>
            <a:r>
              <a:rPr lang="ru-RU" sz="2800" dirty="0">
                <a:effectLst/>
              </a:rPr>
              <a:t>.</a:t>
            </a:r>
          </a:p>
          <a:p>
            <a:pPr indent="457200"/>
            <a:endParaRPr lang="ru-RU" sz="2800" dirty="0">
              <a:effectLst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68B522-D163-4D6A-9EB7-8F25F13CB058}"/>
              </a:ext>
            </a:extLst>
          </p:cNvPr>
          <p:cNvSpPr txBox="1">
            <a:spLocks/>
          </p:cNvSpPr>
          <p:nvPr/>
        </p:nvSpPr>
        <p:spPr>
          <a:xfrm>
            <a:off x="5286104" y="3302567"/>
            <a:ext cx="3460078" cy="5669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sz="2800" dirty="0">
                <a:effectLst/>
              </a:rPr>
              <a:t>Наполеон Бонапарт</a:t>
            </a:r>
          </a:p>
        </p:txBody>
      </p:sp>
    </p:spTree>
    <p:extLst>
      <p:ext uri="{BB962C8B-B14F-4D97-AF65-F5344CB8AC3E}">
        <p14:creationId xmlns:p14="http://schemas.microsoft.com/office/powerpoint/2010/main" val="20027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2890746" y="888277"/>
            <a:ext cx="3362511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908312" y="140599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E371504-0F94-4DEB-AE41-0BE139C1B7D2}"/>
              </a:ext>
            </a:extLst>
          </p:cNvPr>
          <p:cNvSpPr/>
          <p:nvPr/>
        </p:nvSpPr>
        <p:spPr>
          <a:xfrm>
            <a:off x="2568688" y="1685357"/>
            <a:ext cx="4006624" cy="810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правовий режим надзвичайного стану»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476BEEA-AD54-595D-AABF-B1C056B5A64B}"/>
              </a:ext>
            </a:extLst>
          </p:cNvPr>
          <p:cNvSpPr/>
          <p:nvPr/>
        </p:nvSpPr>
        <p:spPr>
          <a:xfrm>
            <a:off x="2964847" y="2668611"/>
            <a:ext cx="3214305" cy="810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Кодекс цивільного захисту України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26D3440-4B76-BD8F-41A0-AFCBDB19482A}"/>
              </a:ext>
            </a:extLst>
          </p:cNvPr>
          <p:cNvSpPr/>
          <p:nvPr/>
        </p:nvSpPr>
        <p:spPr>
          <a:xfrm>
            <a:off x="2568688" y="3651865"/>
            <a:ext cx="4006624" cy="810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правовий режим воєнного стану»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1BBFA01-36D2-023F-83B2-CABCE3558325}"/>
              </a:ext>
            </a:extLst>
          </p:cNvPr>
          <p:cNvSpPr/>
          <p:nvPr/>
        </p:nvSpPr>
        <p:spPr>
          <a:xfrm>
            <a:off x="2381623" y="4635119"/>
            <a:ext cx="4380752" cy="8106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військовий обов’язок і військову службу»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B05A5C2-480E-05FA-93D4-EFEA736D23CC}"/>
              </a:ext>
            </a:extLst>
          </p:cNvPr>
          <p:cNvSpPr/>
          <p:nvPr/>
        </p:nvSpPr>
        <p:spPr>
          <a:xfrm>
            <a:off x="2381623" y="5618373"/>
            <a:ext cx="4380752" cy="5298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Указ Президента України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528920" y="118088"/>
            <a:ext cx="60861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Надзвичайний стан:</a:t>
            </a:r>
            <a:endParaRPr lang="ru-UA" sz="3600" dirty="0">
              <a:effectLst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7441D65-30CA-AE08-96AB-7A4B79BD864E}"/>
              </a:ext>
            </a:extLst>
          </p:cNvPr>
          <p:cNvSpPr/>
          <p:nvPr/>
        </p:nvSpPr>
        <p:spPr>
          <a:xfrm>
            <a:off x="2368596" y="1932766"/>
            <a:ext cx="4406798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Тимчасово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вводиться в Україні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F735AB8-B9AA-A2DA-232D-6649A9F8DB47}"/>
              </a:ext>
            </a:extLst>
          </p:cNvPr>
          <p:cNvSpPr/>
          <p:nvPr/>
        </p:nvSpPr>
        <p:spPr>
          <a:xfrm>
            <a:off x="1600479" y="2705462"/>
            <a:ext cx="5943031" cy="7919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виникненні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надзвичайних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ситуацій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техногенного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природного характеру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8CB92C0-FD80-7115-6025-B8230201E7E8}"/>
              </a:ext>
            </a:extLst>
          </p:cNvPr>
          <p:cNvSpPr/>
          <p:nvPr/>
        </p:nvSpPr>
        <p:spPr>
          <a:xfrm>
            <a:off x="1326015" y="3755097"/>
            <a:ext cx="6491958" cy="7919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Людські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матеріальні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втрати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створюють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загрозу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життю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здоров'ю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5A44252-ACAD-46A5-EB53-B5C0A5CDEADF}"/>
              </a:ext>
            </a:extLst>
          </p:cNvPr>
          <p:cNvSpPr/>
          <p:nvPr/>
        </p:nvSpPr>
        <p:spPr>
          <a:xfrm>
            <a:off x="970053" y="4807402"/>
            <a:ext cx="7203884" cy="7919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спробі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захоплення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влади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зміни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ладу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шляхом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насильства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822851A-6E6E-CBD5-7832-C7C900ECD727}"/>
              </a:ext>
            </a:extLst>
          </p:cNvPr>
          <p:cNvSpPr/>
          <p:nvPr/>
        </p:nvSpPr>
        <p:spPr>
          <a:xfrm>
            <a:off x="2368596" y="1161188"/>
            <a:ext cx="4406798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Особливий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правовий режим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4AF0AD-4EF2-458F-94E9-B29918013018}"/>
              </a:ext>
            </a:extLst>
          </p:cNvPr>
          <p:cNvSpPr txBox="1">
            <a:spLocks/>
          </p:cNvSpPr>
          <p:nvPr/>
        </p:nvSpPr>
        <p:spPr>
          <a:xfrm>
            <a:off x="855948" y="10938"/>
            <a:ext cx="7357608" cy="784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Надзвичайний стан</a:t>
            </a:r>
            <a:endParaRPr lang="ru-UA" sz="3600" dirty="0">
              <a:effectLst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A1EC535-6C81-4521-A353-64C5902B9614}"/>
              </a:ext>
            </a:extLst>
          </p:cNvPr>
          <p:cNvSpPr/>
          <p:nvPr/>
        </p:nvSpPr>
        <p:spPr>
          <a:xfrm>
            <a:off x="1989257" y="815621"/>
            <a:ext cx="5090990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Обмеження свободи пересування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E186AC8-4E50-74BE-7606-1A9888135A4B}"/>
              </a:ext>
            </a:extLst>
          </p:cNvPr>
          <p:cNvSpPr/>
          <p:nvPr/>
        </p:nvSpPr>
        <p:spPr>
          <a:xfrm>
            <a:off x="2762997" y="1470272"/>
            <a:ext cx="3543510" cy="512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Комендантська година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46CEB0E-87FA-B8B6-C9BB-0B58A6011C07}"/>
              </a:ext>
            </a:extLst>
          </p:cNvPr>
          <p:cNvSpPr/>
          <p:nvPr/>
        </p:nvSpPr>
        <p:spPr>
          <a:xfrm>
            <a:off x="2597536" y="2124924"/>
            <a:ext cx="3874439" cy="5123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Перевірка документів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28706B3-CF61-E598-2E05-BBF24BDC4D47}"/>
              </a:ext>
            </a:extLst>
          </p:cNvPr>
          <p:cNvSpPr/>
          <p:nvPr/>
        </p:nvSpPr>
        <p:spPr>
          <a:xfrm>
            <a:off x="1823692" y="2779575"/>
            <a:ext cx="5496615" cy="5123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Заборона продажу зброї та алкоголю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8EF443BC-0ABC-13D2-C417-0C0CD32CCAA5}"/>
              </a:ext>
            </a:extLst>
          </p:cNvPr>
          <p:cNvSpPr/>
          <p:nvPr/>
        </p:nvSpPr>
        <p:spPr>
          <a:xfrm>
            <a:off x="2504903" y="3434226"/>
            <a:ext cx="4134192" cy="5123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Заборона масових заходів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6671418-1595-3084-47E4-69231123254F}"/>
              </a:ext>
            </a:extLst>
          </p:cNvPr>
          <p:cNvSpPr/>
          <p:nvPr/>
        </p:nvSpPr>
        <p:spPr>
          <a:xfrm>
            <a:off x="3059479" y="4088877"/>
            <a:ext cx="3025040" cy="5123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Цільова мобілізація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92041C9-84ED-26EF-ABC8-5DB20722E31A}"/>
              </a:ext>
            </a:extLst>
          </p:cNvPr>
          <p:cNvSpPr/>
          <p:nvPr/>
        </p:nvSpPr>
        <p:spPr>
          <a:xfrm>
            <a:off x="1823692" y="4743528"/>
            <a:ext cx="5608320" cy="6993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Строк – не більше як 30 днів, і не більше як 60 діб в окремих її місцевостях 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4E2E853-1E79-D649-964E-98714D78FD66}"/>
              </a:ext>
            </a:extLst>
          </p:cNvPr>
          <p:cNvSpPr/>
          <p:nvPr/>
        </p:nvSpPr>
        <p:spPr>
          <a:xfrm>
            <a:off x="1985554" y="5585146"/>
            <a:ext cx="5172890" cy="5123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Заборона на 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соц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 мережі / інтернет</a:t>
            </a:r>
          </a:p>
        </p:txBody>
      </p:sp>
    </p:spTree>
    <p:extLst>
      <p:ext uri="{BB962C8B-B14F-4D97-AF65-F5344CB8AC3E}">
        <p14:creationId xmlns:p14="http://schemas.microsoft.com/office/powerpoint/2010/main" val="1358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1528920" y="118088"/>
            <a:ext cx="60861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Воєнний стан:</a:t>
            </a:r>
            <a:endParaRPr lang="ru-UA" sz="3600" dirty="0">
              <a:effectLst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7441D65-30CA-AE08-96AB-7A4B79BD864E}"/>
              </a:ext>
            </a:extLst>
          </p:cNvPr>
          <p:cNvSpPr/>
          <p:nvPr/>
        </p:nvSpPr>
        <p:spPr>
          <a:xfrm>
            <a:off x="1092852" y="1722203"/>
            <a:ext cx="6958284" cy="512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Вводиться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окремих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місцевостях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F735AB8-B9AA-A2DA-232D-6649A9F8DB47}"/>
              </a:ext>
            </a:extLst>
          </p:cNvPr>
          <p:cNvSpPr/>
          <p:nvPr/>
        </p:nvSpPr>
        <p:spPr>
          <a:xfrm>
            <a:off x="1705075" y="2492229"/>
            <a:ext cx="5733838" cy="512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збройній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агресії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загрозі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нападу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8CB92C0-FD80-7115-6025-B8230201E7E8}"/>
              </a:ext>
            </a:extLst>
          </p:cNvPr>
          <p:cNvSpPr/>
          <p:nvPr/>
        </p:nvSpPr>
        <p:spPr>
          <a:xfrm>
            <a:off x="1705075" y="3262256"/>
            <a:ext cx="5733838" cy="791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небезпеці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державній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незалежності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територіальній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цілісності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5A44252-ACAD-46A5-EB53-B5C0A5CDEADF}"/>
              </a:ext>
            </a:extLst>
          </p:cNvPr>
          <p:cNvSpPr/>
          <p:nvPr/>
        </p:nvSpPr>
        <p:spPr>
          <a:xfrm>
            <a:off x="1400745" y="4311892"/>
            <a:ext cx="6342497" cy="791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Надання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відповідним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органам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повноважень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необхідних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відвернення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загрози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822851A-6E6E-CBD5-7832-C7C900ECD727}"/>
              </a:ext>
            </a:extLst>
          </p:cNvPr>
          <p:cNvSpPr/>
          <p:nvPr/>
        </p:nvSpPr>
        <p:spPr>
          <a:xfrm>
            <a:off x="2368596" y="952177"/>
            <a:ext cx="4406798" cy="512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Особливий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правовий режим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530D48D-AF0D-C73A-3A22-1CA93D4A6C6B}"/>
              </a:ext>
            </a:extLst>
          </p:cNvPr>
          <p:cNvSpPr/>
          <p:nvPr/>
        </p:nvSpPr>
        <p:spPr>
          <a:xfrm>
            <a:off x="1856623" y="5310513"/>
            <a:ext cx="5430742" cy="791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тимчасове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обмеження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 і свобод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людини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громадянина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0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4AF0AD-4EF2-458F-94E9-B29918013018}"/>
              </a:ext>
            </a:extLst>
          </p:cNvPr>
          <p:cNvSpPr txBox="1">
            <a:spLocks/>
          </p:cNvSpPr>
          <p:nvPr/>
        </p:nvSpPr>
        <p:spPr>
          <a:xfrm>
            <a:off x="893195" y="-73215"/>
            <a:ext cx="7357608" cy="784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Воєнний стан</a:t>
            </a:r>
            <a:endParaRPr lang="ru-UA" sz="3600" dirty="0">
              <a:effectLst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A1EC535-6C81-4521-A353-64C5902B9614}"/>
              </a:ext>
            </a:extLst>
          </p:cNvPr>
          <p:cNvSpPr/>
          <p:nvPr/>
        </p:nvSpPr>
        <p:spPr>
          <a:xfrm>
            <a:off x="1595519" y="660338"/>
            <a:ext cx="5952960" cy="6546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Можуть утворюватися тимчасові державні органи – військові адміністрації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E186AC8-4E50-74BE-7606-1A9888135A4B}"/>
              </a:ext>
            </a:extLst>
          </p:cNvPr>
          <p:cNvSpPr/>
          <p:nvPr/>
        </p:nvSpPr>
        <p:spPr>
          <a:xfrm>
            <a:off x="2800244" y="1491288"/>
            <a:ext cx="3543510" cy="5123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Трудова повинність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46CEB0E-87FA-B8B6-C9BB-0B58A6011C07}"/>
              </a:ext>
            </a:extLst>
          </p:cNvPr>
          <p:cNvSpPr/>
          <p:nvPr/>
        </p:nvSpPr>
        <p:spPr>
          <a:xfrm>
            <a:off x="2400401" y="2179947"/>
            <a:ext cx="4343195" cy="512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Примусове відчуження майна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28706B3-CF61-E598-2E05-BBF24BDC4D47}"/>
              </a:ext>
            </a:extLst>
          </p:cNvPr>
          <p:cNvSpPr/>
          <p:nvPr/>
        </p:nvSpPr>
        <p:spPr>
          <a:xfrm>
            <a:off x="2832084" y="2868606"/>
            <a:ext cx="3479828" cy="512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Комендантська година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8EF443BC-0ABC-13D2-C417-0C0CD32CCAA5}"/>
              </a:ext>
            </a:extLst>
          </p:cNvPr>
          <p:cNvSpPr/>
          <p:nvPr/>
        </p:nvSpPr>
        <p:spPr>
          <a:xfrm>
            <a:off x="2504902" y="3557265"/>
            <a:ext cx="4134192" cy="5123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Заборона масових заходів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92041C9-84ED-26EF-ABC8-5DB20722E31A}"/>
              </a:ext>
            </a:extLst>
          </p:cNvPr>
          <p:cNvSpPr/>
          <p:nvPr/>
        </p:nvSpPr>
        <p:spPr>
          <a:xfrm>
            <a:off x="949234" y="4244929"/>
            <a:ext cx="7245531" cy="9998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Заборона діяльності політичних партій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якщо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вона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спрямована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ліквідацію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незалежності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зміну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ладу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насильницьким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шляхом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4E2E853-1E79-D649-964E-98714D78FD66}"/>
              </a:ext>
            </a:extLst>
          </p:cNvPr>
          <p:cNvSpPr/>
          <p:nvPr/>
        </p:nvSpPr>
        <p:spPr>
          <a:xfrm>
            <a:off x="834126" y="5420129"/>
            <a:ext cx="7475743" cy="9998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заборона громадянам, які перебувають на військовому або спеціальному обліку змінювати місце перебування без дозволу військового комісара </a:t>
            </a:r>
          </a:p>
        </p:txBody>
      </p:sp>
    </p:spTree>
    <p:extLst>
      <p:ext uri="{BB962C8B-B14F-4D97-AF65-F5344CB8AC3E}">
        <p14:creationId xmlns:p14="http://schemas.microsoft.com/office/powerpoint/2010/main" val="363096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DDFA39D0-D607-4B44-AE60-14BFF1876A1B}"/>
              </a:ext>
            </a:extLst>
          </p:cNvPr>
          <p:cNvSpPr txBox="1">
            <a:spLocks/>
          </p:cNvSpPr>
          <p:nvPr/>
        </p:nvSpPr>
        <p:spPr>
          <a:xfrm>
            <a:off x="896984" y="-99627"/>
            <a:ext cx="6783976" cy="14668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Можливість обмеження конституційних прав і свобод людини і громадянина</a:t>
            </a:r>
            <a:endParaRPr lang="ru-UA" sz="28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76C633B-0AB2-858C-F430-7219D41A9292}"/>
              </a:ext>
            </a:extLst>
          </p:cNvPr>
          <p:cNvSpPr/>
          <p:nvPr/>
        </p:nvSpPr>
        <p:spPr>
          <a:xfrm>
            <a:off x="777289" y="1346846"/>
            <a:ext cx="7885509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 30 («Кожному гарантується недоторканність житла»);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D46604FD-06D8-752A-5EEB-DDAE1ECAE6D9}"/>
              </a:ext>
            </a:extLst>
          </p:cNvPr>
          <p:cNvSpPr/>
          <p:nvPr/>
        </p:nvSpPr>
        <p:spPr>
          <a:xfrm>
            <a:off x="1825556" y="2007931"/>
            <a:ext cx="5788974" cy="6910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 31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(«Кожному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гарантується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таємниця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листування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телефонних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розмов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»);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F192D8B-CBAF-84AD-9DD3-DCCB440D290E}"/>
              </a:ext>
            </a:extLst>
          </p:cNvPr>
          <p:cNvSpPr/>
          <p:nvPr/>
        </p:nvSpPr>
        <p:spPr>
          <a:xfrm>
            <a:off x="1438025" y="2847745"/>
            <a:ext cx="6564037" cy="6910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 33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(«…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гарантується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свобода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пересування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вільний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вибір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проживання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»)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72945A22-2EE9-8D1C-5AE6-D0E18A326A37}"/>
              </a:ext>
            </a:extLst>
          </p:cNvPr>
          <p:cNvSpPr/>
          <p:nvPr/>
        </p:nvSpPr>
        <p:spPr>
          <a:xfrm>
            <a:off x="1555593" y="3687559"/>
            <a:ext cx="6328901" cy="5123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 34 («…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свободу думки і слова»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C614AA86-56C8-48C1-C91A-65A28E1BE72C}"/>
              </a:ext>
            </a:extLst>
          </p:cNvPr>
          <p:cNvSpPr/>
          <p:nvPr/>
        </p:nvSpPr>
        <p:spPr>
          <a:xfrm>
            <a:off x="1198538" y="4348644"/>
            <a:ext cx="7043011" cy="691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 3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9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(«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мають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збиратися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мирно, без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зброї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проводити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збори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мітинги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…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»);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BE0C371-126D-A895-B621-7820D54C1476}"/>
              </a:ext>
            </a:extLst>
          </p:cNvPr>
          <p:cNvSpPr/>
          <p:nvPr/>
        </p:nvSpPr>
        <p:spPr>
          <a:xfrm>
            <a:off x="1107657" y="5188458"/>
            <a:ext cx="7224772" cy="6693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41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(«Кожен має право володіти, користуватися і розпоряджатися своєю власністю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…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»);</a:t>
            </a:r>
          </a:p>
        </p:txBody>
      </p:sp>
    </p:spTree>
    <p:extLst>
      <p:ext uri="{BB962C8B-B14F-4D97-AF65-F5344CB8AC3E}">
        <p14:creationId xmlns:p14="http://schemas.microsoft.com/office/powerpoint/2010/main" val="26671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286</TotalTime>
  <Words>347</Words>
  <Application>Microsoft Office PowerPoint</Application>
  <PresentationFormat>Экран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Тема1</vt:lpstr>
      <vt:lpstr>Правовий режим надзвичайного стану. Правовий режим воєнного стану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100</cp:revision>
  <dcterms:created xsi:type="dcterms:W3CDTF">2021-12-24T07:47:25Z</dcterms:created>
  <dcterms:modified xsi:type="dcterms:W3CDTF">2022-07-28T14:55:05Z</dcterms:modified>
</cp:coreProperties>
</file>