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sldIdLst>
    <p:sldId id="256" r:id="rId2"/>
    <p:sldId id="257" r:id="rId3"/>
    <p:sldId id="259" r:id="rId4"/>
    <p:sldId id="262" r:id="rId5"/>
    <p:sldId id="263" r:id="rId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D8E8"/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0" autoAdjust="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15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5591176" y="6488114"/>
            <a:ext cx="271266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latin typeface="+mn-lt"/>
                <a:ea typeface="+mn-ea"/>
              </a:rPr>
              <a:t>Copyright © </a:t>
            </a:r>
            <a:r>
              <a:rPr lang="en-US" sz="1350" dirty="0" err="1">
                <a:latin typeface="+mn-lt"/>
                <a:ea typeface="+mn-ea"/>
              </a:rPr>
              <a:t>Wondershare</a:t>
            </a:r>
            <a:r>
              <a:rPr lang="en-US" sz="1350" dirty="0">
                <a:latin typeface="+mn-lt"/>
                <a:ea typeface="+mn-ea"/>
              </a:rPr>
              <a:t> Software</a:t>
            </a:r>
            <a:endParaRPr lang="zh-CN" altLang="en-US" sz="1350" dirty="0"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57158" y="2130427"/>
            <a:ext cx="7772400" cy="1227137"/>
          </a:xfrm>
          <a:noFill/>
        </p:spPr>
        <p:txBody>
          <a:bodyPr/>
          <a:lstStyle>
            <a:lvl1pPr algn="l">
              <a:defRPr sz="3750" b="1" cap="none" spc="0" baseline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85706" y="3357562"/>
            <a:ext cx="6400800" cy="642942"/>
          </a:xfrm>
        </p:spPr>
        <p:txBody>
          <a:bodyPr rtlCol="0" anchor="ctr">
            <a:normAutofit/>
          </a:bodyPr>
          <a:lstStyle>
            <a:lvl1pPr marL="0" indent="0" algn="l" defTabSz="685800" rtl="0" eaLnBrk="1" latinLnBrk="0" hangingPunct="1">
              <a:spcBef>
                <a:spcPct val="0"/>
              </a:spcBef>
              <a:buNone/>
              <a:defRPr lang="zh-CN" altLang="en-US" sz="1800" b="0" kern="1200" cap="none" spc="0" dirty="0">
                <a:ln>
                  <a:noFill/>
                </a:ln>
                <a:solidFill>
                  <a:srgbClr val="3B3721"/>
                </a:solidFill>
                <a:effectLst/>
                <a:latin typeface="+mj-lt"/>
                <a:ea typeface="+mj-ea"/>
                <a:cs typeface="+mj-cs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207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727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40"/>
            <a:ext cx="8229600" cy="79692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85876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zh-CN"/>
              <a:t>Образец текста</a:t>
            </a:r>
          </a:p>
          <a:p>
            <a:pPr lvl="1"/>
            <a:r>
              <a:rPr lang="ru-RU" altLang="zh-CN"/>
              <a:t>Второй уровень</a:t>
            </a:r>
          </a:p>
          <a:p>
            <a:pPr lvl="2"/>
            <a:r>
              <a:rPr lang="ru-RU" altLang="zh-CN"/>
              <a:t>Третий уровень</a:t>
            </a:r>
          </a:p>
          <a:p>
            <a:pPr lvl="3"/>
            <a:r>
              <a:rPr lang="ru-RU" altLang="zh-CN"/>
              <a:t>Четвертый уровень</a:t>
            </a:r>
          </a:p>
          <a:p>
            <a:pPr lvl="4"/>
            <a:r>
              <a:rPr lang="ru-RU" altLang="zh-CN"/>
              <a:t>Пятый уровень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5591176" y="6488114"/>
            <a:ext cx="271266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latin typeface="+mn-lt"/>
                <a:ea typeface="+mn-ea"/>
              </a:rPr>
              <a:t>Copyright © </a:t>
            </a:r>
            <a:r>
              <a:rPr lang="en-US" sz="1350" dirty="0" err="1">
                <a:latin typeface="+mn-lt"/>
                <a:ea typeface="+mn-ea"/>
              </a:rPr>
              <a:t>Wondershare</a:t>
            </a:r>
            <a:r>
              <a:rPr lang="en-US" sz="1350" dirty="0">
                <a:latin typeface="+mn-lt"/>
                <a:ea typeface="+mn-ea"/>
              </a:rPr>
              <a:t> Software</a:t>
            </a:r>
            <a:endParaRPr lang="zh-CN" altLang="en-US" sz="135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715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lang="zh-CN" altLang="en-US" sz="2400" b="1" kern="1200" dirty="0">
          <a:ln w="9000" cmpd="sng">
            <a:noFill/>
            <a:prstDash val="solid"/>
          </a:ln>
          <a:gradFill>
            <a:gsLst>
              <a:gs pos="0">
                <a:srgbClr val="C00000"/>
              </a:gs>
              <a:gs pos="43000">
                <a:srgbClr val="A20000"/>
              </a:gs>
              <a:gs pos="100000">
                <a:srgbClr val="860000"/>
              </a:gs>
            </a:gsLst>
            <a:lin ang="5400000"/>
          </a:gradFill>
          <a:effectLst>
            <a:reflection blurRad="12700" stA="28000" endPos="45000" dist="1000" dir="5400000" sy="-100000" algn="bl" rotWithShape="0"/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57726E-C5E8-47AC-BF79-5BC3F17AFB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702" y="1081795"/>
            <a:ext cx="5479841" cy="1719197"/>
          </a:xfrm>
        </p:spPr>
        <p:txBody>
          <a:bodyPr>
            <a:normAutofit/>
          </a:bodyPr>
          <a:lstStyle/>
          <a:p>
            <a:pPr algn="ctr"/>
            <a:r>
              <a:rPr lang="uk-UA" sz="4000" dirty="0"/>
              <a:t>Правопорушення: поняття, склад, види.</a:t>
            </a:r>
            <a:endParaRPr lang="ru-UA" sz="4000" dirty="0"/>
          </a:p>
        </p:txBody>
      </p:sp>
    </p:spTree>
    <p:extLst>
      <p:ext uri="{BB962C8B-B14F-4D97-AF65-F5344CB8AC3E}">
        <p14:creationId xmlns:p14="http://schemas.microsoft.com/office/powerpoint/2010/main" val="164265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A0744FFE-6FA5-5D7F-A5C0-D37E6019F2C8}"/>
              </a:ext>
            </a:extLst>
          </p:cNvPr>
          <p:cNvSpPr txBox="1">
            <a:spLocks/>
          </p:cNvSpPr>
          <p:nvPr/>
        </p:nvSpPr>
        <p:spPr>
          <a:xfrm>
            <a:off x="376047" y="1519035"/>
            <a:ext cx="8391901" cy="125589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ru-RU">
                <a:effectLst/>
              </a:rPr>
              <a:t>«Будь увічливим з усіма: ніколи не знаєш, хто потрапить до складу суду присяжних, які тебе судитимуть»  </a:t>
            </a:r>
            <a:br>
              <a:rPr lang="ru-RU">
                <a:effectLst/>
              </a:rPr>
            </a:br>
            <a:endParaRPr lang="ru-UA">
              <a:effectLst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C4CAB49B-9508-5139-CCE4-8025357A18BF}"/>
              </a:ext>
            </a:extLst>
          </p:cNvPr>
          <p:cNvSpPr txBox="1">
            <a:spLocks/>
          </p:cNvSpPr>
          <p:nvPr/>
        </p:nvSpPr>
        <p:spPr>
          <a:xfrm>
            <a:off x="3650532" y="2378385"/>
            <a:ext cx="4932957" cy="6245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r"/>
            <a:r>
              <a:rPr lang="ru-RU" dirty="0" err="1">
                <a:effectLst/>
              </a:rPr>
              <a:t>Американське</a:t>
            </a:r>
            <a:r>
              <a:rPr lang="ru-RU" dirty="0">
                <a:effectLst/>
              </a:rPr>
              <a:t>  </a:t>
            </a:r>
            <a:r>
              <a:rPr lang="ru-RU" dirty="0" err="1">
                <a:effectLst/>
              </a:rPr>
              <a:t>прислів’я</a:t>
            </a:r>
            <a:endParaRPr lang="ru-UA" dirty="0">
              <a:effectLst/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E9015E0A-7065-3F6C-E825-9C8FF8639EA2}"/>
              </a:ext>
            </a:extLst>
          </p:cNvPr>
          <p:cNvSpPr txBox="1">
            <a:spLocks/>
          </p:cNvSpPr>
          <p:nvPr/>
        </p:nvSpPr>
        <p:spPr>
          <a:xfrm>
            <a:off x="235918" y="3126380"/>
            <a:ext cx="8672157" cy="210062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ru-RU" dirty="0">
                <a:effectLst/>
              </a:rPr>
              <a:t>«</a:t>
            </a:r>
            <a:r>
              <a:rPr lang="ru-RU" dirty="0" err="1">
                <a:effectLst/>
              </a:rPr>
              <a:t>Якщо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ти</a:t>
            </a:r>
            <a:r>
              <a:rPr lang="ru-RU" dirty="0">
                <a:effectLst/>
              </a:rPr>
              <a:t> не </a:t>
            </a:r>
            <a:r>
              <a:rPr lang="ru-RU" dirty="0" err="1">
                <a:effectLst/>
              </a:rPr>
              <a:t>знаєш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кримінальне</a:t>
            </a:r>
            <a:r>
              <a:rPr lang="ru-RU" dirty="0">
                <a:effectLst/>
              </a:rPr>
              <a:t> право то, </a:t>
            </a:r>
            <a:r>
              <a:rPr lang="ru-RU" dirty="0" err="1">
                <a:effectLst/>
              </a:rPr>
              <a:t>можливо</a:t>
            </a:r>
            <a:r>
              <a:rPr lang="ru-RU" dirty="0">
                <a:effectLst/>
              </a:rPr>
              <a:t>, з часом, для </a:t>
            </a:r>
            <a:r>
              <a:rPr lang="ru-RU" dirty="0" err="1">
                <a:effectLst/>
              </a:rPr>
              <a:t>його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вивчення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тобі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виділять</a:t>
            </a:r>
            <a:r>
              <a:rPr lang="ru-RU" dirty="0">
                <a:effectLst/>
              </a:rPr>
              <a:t> добре </a:t>
            </a:r>
            <a:r>
              <a:rPr lang="ru-RU" dirty="0" err="1">
                <a:effectLst/>
              </a:rPr>
              <a:t>ізольовану</a:t>
            </a:r>
            <a:r>
              <a:rPr lang="ru-RU" dirty="0">
                <a:effectLst/>
              </a:rPr>
              <a:t>, </a:t>
            </a:r>
            <a:r>
              <a:rPr lang="ru-RU" dirty="0" err="1">
                <a:effectLst/>
              </a:rPr>
              <a:t>замкнуту</a:t>
            </a:r>
            <a:r>
              <a:rPr lang="ru-RU" dirty="0">
                <a:effectLst/>
              </a:rPr>
              <a:t>  </a:t>
            </a:r>
            <a:r>
              <a:rPr lang="ru-RU" dirty="0" err="1">
                <a:effectLst/>
              </a:rPr>
              <a:t>площу</a:t>
            </a:r>
            <a:r>
              <a:rPr lang="ru-RU" dirty="0">
                <a:effectLst/>
              </a:rPr>
              <a:t>…»</a:t>
            </a:r>
            <a:endParaRPr lang="ru-UA" dirty="0">
              <a:effectLst/>
            </a:endParaRP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F8F7D346-D001-4FB0-4AD6-8C0F521C25E9}"/>
              </a:ext>
            </a:extLst>
          </p:cNvPr>
          <p:cNvSpPr txBox="1">
            <a:spLocks/>
          </p:cNvSpPr>
          <p:nvPr/>
        </p:nvSpPr>
        <p:spPr>
          <a:xfrm>
            <a:off x="3650532" y="4714445"/>
            <a:ext cx="4932957" cy="6245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r"/>
            <a:r>
              <a:rPr lang="ru-RU" dirty="0" err="1">
                <a:effectLst/>
              </a:rPr>
              <a:t>Одеський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гумор</a:t>
            </a:r>
            <a:endParaRPr lang="ru-UA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83855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14">
            <a:extLst>
              <a:ext uri="{FF2B5EF4-FFF2-40B4-BE49-F238E27FC236}">
                <a16:creationId xmlns:a16="http://schemas.microsoft.com/office/drawing/2014/main" id="{D018753F-7921-B0D5-C5A3-FDC4F735733F}"/>
              </a:ext>
            </a:extLst>
          </p:cNvPr>
          <p:cNvSpPr/>
          <p:nvPr/>
        </p:nvSpPr>
        <p:spPr>
          <a:xfrm>
            <a:off x="908311" y="1862588"/>
            <a:ext cx="7205456" cy="5379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Суспільно-шкідлива або суспільно-небезпечна поведінка</a:t>
            </a:r>
          </a:p>
        </p:txBody>
      </p:sp>
      <p:sp>
        <p:nvSpPr>
          <p:cNvPr id="5" name="Прямоугольник: скругленные углы 14">
            <a:extLst>
              <a:ext uri="{FF2B5EF4-FFF2-40B4-BE49-F238E27FC236}">
                <a16:creationId xmlns:a16="http://schemas.microsoft.com/office/drawing/2014/main" id="{2475C204-45C3-93F4-2A6D-AE0E1907810D}"/>
              </a:ext>
            </a:extLst>
          </p:cNvPr>
          <p:cNvSpPr/>
          <p:nvPr/>
        </p:nvSpPr>
        <p:spPr>
          <a:xfrm>
            <a:off x="2718834" y="2793960"/>
            <a:ext cx="3584411" cy="53791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Протиправна поведінка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74C3C871-F675-580F-CFC8-7EDF24391AB8}"/>
              </a:ext>
            </a:extLst>
          </p:cNvPr>
          <p:cNvSpPr txBox="1">
            <a:spLocks/>
          </p:cNvSpPr>
          <p:nvPr/>
        </p:nvSpPr>
        <p:spPr>
          <a:xfrm>
            <a:off x="1515291" y="170340"/>
            <a:ext cx="5991498" cy="6245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uk-UA" sz="3600" dirty="0">
                <a:effectLst/>
              </a:rPr>
              <a:t>Ознаки правопорушення:</a:t>
            </a:r>
            <a:endParaRPr lang="ru-UA" sz="3600" dirty="0">
              <a:effectLst/>
            </a:endParaRPr>
          </a:p>
        </p:txBody>
      </p:sp>
      <p:sp>
        <p:nvSpPr>
          <p:cNvPr id="8" name="Прямоугольник: скругленные углы 14">
            <a:extLst>
              <a:ext uri="{FF2B5EF4-FFF2-40B4-BE49-F238E27FC236}">
                <a16:creationId xmlns:a16="http://schemas.microsoft.com/office/drawing/2014/main" id="{BC026425-4A50-CB56-2EA8-3B07D4A5FCDF}"/>
              </a:ext>
            </a:extLst>
          </p:cNvPr>
          <p:cNvSpPr/>
          <p:nvPr/>
        </p:nvSpPr>
        <p:spPr>
          <a:xfrm>
            <a:off x="1933523" y="3725331"/>
            <a:ext cx="5155031" cy="5379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Свідомо-вольова дія або бездіяльність</a:t>
            </a:r>
          </a:p>
        </p:txBody>
      </p:sp>
      <p:sp>
        <p:nvSpPr>
          <p:cNvPr id="11" name="Прямоугольник: скругленные углы 14">
            <a:extLst>
              <a:ext uri="{FF2B5EF4-FFF2-40B4-BE49-F238E27FC236}">
                <a16:creationId xmlns:a16="http://schemas.microsoft.com/office/drawing/2014/main" id="{1B4F035F-B69B-FBAE-2680-F56E0B65C184}"/>
              </a:ext>
            </a:extLst>
          </p:cNvPr>
          <p:cNvSpPr/>
          <p:nvPr/>
        </p:nvSpPr>
        <p:spPr>
          <a:xfrm>
            <a:off x="3448163" y="4656703"/>
            <a:ext cx="2125753" cy="5379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>
                <a:latin typeface="Century Gothic" panose="020B0502020202020204" pitchFamily="34" charset="0"/>
                <a:cs typeface="Times New Roman" panose="02020603050405020304" pitchFamily="18" charset="0"/>
              </a:rPr>
              <a:t>Винне діяння</a:t>
            </a:r>
          </a:p>
        </p:txBody>
      </p:sp>
    </p:spTree>
    <p:extLst>
      <p:ext uri="{BB962C8B-B14F-4D97-AF65-F5344CB8AC3E}">
        <p14:creationId xmlns:p14="http://schemas.microsoft.com/office/powerpoint/2010/main" val="426679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5D00C09-8D78-4B98-BC53-907FCB2FAD29}"/>
              </a:ext>
            </a:extLst>
          </p:cNvPr>
          <p:cNvSpPr txBox="1">
            <a:spLocks/>
          </p:cNvSpPr>
          <p:nvPr/>
        </p:nvSpPr>
        <p:spPr>
          <a:xfrm>
            <a:off x="403056" y="120379"/>
            <a:ext cx="8337888" cy="6245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uk-UA" sz="3200" dirty="0">
                <a:effectLst/>
              </a:rPr>
              <a:t>Склад правопорушення</a:t>
            </a:r>
            <a:endParaRPr lang="ru-UA" sz="3200" dirty="0">
              <a:effectLst/>
            </a:endParaRPr>
          </a:p>
        </p:txBody>
      </p: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CE531AA7-79DC-9DBC-112F-018FF02504C9}"/>
              </a:ext>
            </a:extLst>
          </p:cNvPr>
          <p:cNvCxnSpPr>
            <a:cxnSpLocks/>
          </p:cNvCxnSpPr>
          <p:nvPr/>
        </p:nvCxnSpPr>
        <p:spPr>
          <a:xfrm flipH="1">
            <a:off x="2466781" y="5038121"/>
            <a:ext cx="533006" cy="58922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AB2A9F85-393E-01A1-4CB2-6022B4A40443}"/>
              </a:ext>
            </a:extLst>
          </p:cNvPr>
          <p:cNvCxnSpPr>
            <a:cxnSpLocks/>
          </p:cNvCxnSpPr>
          <p:nvPr/>
        </p:nvCxnSpPr>
        <p:spPr>
          <a:xfrm>
            <a:off x="5933927" y="5122029"/>
            <a:ext cx="313793" cy="51893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9B0A58F0-F83A-1D49-7E68-D732BA6C20BE}"/>
              </a:ext>
            </a:extLst>
          </p:cNvPr>
          <p:cNvCxnSpPr>
            <a:cxnSpLocks/>
          </p:cNvCxnSpPr>
          <p:nvPr/>
        </p:nvCxnSpPr>
        <p:spPr>
          <a:xfrm>
            <a:off x="4411723" y="5073357"/>
            <a:ext cx="0" cy="55811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0E25C1A3-9D49-E6FE-51CA-C8868456BCE0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4435482" y="3405051"/>
            <a:ext cx="3230" cy="57634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BB465193-2F39-60AC-B882-40E2F68A8526}"/>
              </a:ext>
            </a:extLst>
          </p:cNvPr>
          <p:cNvCxnSpPr>
            <a:cxnSpLocks/>
          </p:cNvCxnSpPr>
          <p:nvPr/>
        </p:nvCxnSpPr>
        <p:spPr>
          <a:xfrm flipH="1">
            <a:off x="3142759" y="3489347"/>
            <a:ext cx="575801" cy="49205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FE776657-F168-9B23-7B18-A229051036F0}"/>
              </a:ext>
            </a:extLst>
          </p:cNvPr>
          <p:cNvCxnSpPr>
            <a:cxnSpLocks/>
          </p:cNvCxnSpPr>
          <p:nvPr/>
        </p:nvCxnSpPr>
        <p:spPr>
          <a:xfrm>
            <a:off x="5222716" y="3498056"/>
            <a:ext cx="787235" cy="49205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DA4FDC96-3D42-7A85-1B53-D64318509980}"/>
              </a:ext>
            </a:extLst>
          </p:cNvPr>
          <p:cNvCxnSpPr>
            <a:cxnSpLocks/>
          </p:cNvCxnSpPr>
          <p:nvPr/>
        </p:nvCxnSpPr>
        <p:spPr>
          <a:xfrm>
            <a:off x="2865116" y="2548839"/>
            <a:ext cx="56873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AE295AFD-FEE7-47F8-B21C-205F985A92AA}"/>
              </a:ext>
            </a:extLst>
          </p:cNvPr>
          <p:cNvCxnSpPr/>
          <p:nvPr/>
        </p:nvCxnSpPr>
        <p:spPr>
          <a:xfrm>
            <a:off x="5382613" y="2548838"/>
            <a:ext cx="56873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Прямоугольник: скругленные углы 13">
            <a:extLst>
              <a:ext uri="{FF2B5EF4-FFF2-40B4-BE49-F238E27FC236}">
                <a16:creationId xmlns:a16="http://schemas.microsoft.com/office/drawing/2014/main" id="{D716BF1E-E354-01AA-EC7E-5C7DD4BB653C}"/>
              </a:ext>
            </a:extLst>
          </p:cNvPr>
          <p:cNvSpPr/>
          <p:nvPr/>
        </p:nvSpPr>
        <p:spPr>
          <a:xfrm>
            <a:off x="3618408" y="897861"/>
            <a:ext cx="1640610" cy="4750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uk-UA" sz="2000">
                <a:latin typeface="Century Gothic" panose="020B0502020202020204" pitchFamily="34" charset="0"/>
                <a:cs typeface="Times New Roman" panose="02020603050405020304" pitchFamily="18" charset="0"/>
              </a:rPr>
              <a:t>Об’єкт</a:t>
            </a:r>
          </a:p>
        </p:txBody>
      </p:sp>
      <p:sp>
        <p:nvSpPr>
          <p:cNvPr id="53" name="Прямоугольник: скругленные углы 13">
            <a:extLst>
              <a:ext uri="{FF2B5EF4-FFF2-40B4-BE49-F238E27FC236}">
                <a16:creationId xmlns:a16="http://schemas.microsoft.com/office/drawing/2014/main" id="{48ECEFF0-6A34-9D4A-4908-F503EE9C1230}"/>
              </a:ext>
            </a:extLst>
          </p:cNvPr>
          <p:cNvSpPr/>
          <p:nvPr/>
        </p:nvSpPr>
        <p:spPr>
          <a:xfrm>
            <a:off x="2760906" y="1552184"/>
            <a:ext cx="3355610" cy="47505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Об’єктивна сторона</a:t>
            </a:r>
          </a:p>
        </p:txBody>
      </p:sp>
      <p:sp>
        <p:nvSpPr>
          <p:cNvPr id="54" name="Прямоугольник: скругленные углы 13">
            <a:extLst>
              <a:ext uri="{FF2B5EF4-FFF2-40B4-BE49-F238E27FC236}">
                <a16:creationId xmlns:a16="http://schemas.microsoft.com/office/drawing/2014/main" id="{C8CFF5F4-009C-77FE-CF76-DA7A299C6AA2}"/>
              </a:ext>
            </a:extLst>
          </p:cNvPr>
          <p:cNvSpPr/>
          <p:nvPr/>
        </p:nvSpPr>
        <p:spPr>
          <a:xfrm>
            <a:off x="167923" y="2229163"/>
            <a:ext cx="2766865" cy="63935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Суспільно-небезпечне діяння</a:t>
            </a:r>
          </a:p>
        </p:txBody>
      </p:sp>
      <p:sp>
        <p:nvSpPr>
          <p:cNvPr id="55" name="Прямоугольник: скругленные углы 13">
            <a:extLst>
              <a:ext uri="{FF2B5EF4-FFF2-40B4-BE49-F238E27FC236}">
                <a16:creationId xmlns:a16="http://schemas.microsoft.com/office/drawing/2014/main" id="{1A7D27EF-4BB5-279B-EBC5-A7CBD0A6ED58}"/>
              </a:ext>
            </a:extLst>
          </p:cNvPr>
          <p:cNvSpPr/>
          <p:nvPr/>
        </p:nvSpPr>
        <p:spPr>
          <a:xfrm>
            <a:off x="5956661" y="2229163"/>
            <a:ext cx="3019414" cy="63935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Суспільно-небезпечні </a:t>
            </a:r>
            <a:r>
              <a:rPr lang="ru-UA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насл</a:t>
            </a:r>
            <a:r>
              <a:rPr lang="uk-UA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ідки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" name="Прямоугольник: скругленные углы 13">
            <a:extLst>
              <a:ext uri="{FF2B5EF4-FFF2-40B4-BE49-F238E27FC236}">
                <a16:creationId xmlns:a16="http://schemas.microsoft.com/office/drawing/2014/main" id="{F6948A48-FB77-05A5-ECF0-15AB3A8139EB}"/>
              </a:ext>
            </a:extLst>
          </p:cNvPr>
          <p:cNvSpPr/>
          <p:nvPr/>
        </p:nvSpPr>
        <p:spPr>
          <a:xfrm>
            <a:off x="3442557" y="2229163"/>
            <a:ext cx="1992310" cy="63935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 algn="ctr">
              <a:buFont typeface="Arial" panose="020B0604020202020204" pitchFamily="34" charset="0"/>
              <a:buChar char="•"/>
            </a:pPr>
            <a:r>
              <a:rPr lang="uk-UA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Причиновий</a:t>
            </a: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зв’язок</a:t>
            </a:r>
          </a:p>
        </p:txBody>
      </p:sp>
      <p:sp>
        <p:nvSpPr>
          <p:cNvPr id="57" name="Прямоугольник: скругленные углы 13">
            <a:extLst>
              <a:ext uri="{FF2B5EF4-FFF2-40B4-BE49-F238E27FC236}">
                <a16:creationId xmlns:a16="http://schemas.microsoft.com/office/drawing/2014/main" id="{E3DD3051-03A9-DA3A-B9E4-C077F4B355D3}"/>
              </a:ext>
            </a:extLst>
          </p:cNvPr>
          <p:cNvSpPr/>
          <p:nvPr/>
        </p:nvSpPr>
        <p:spPr>
          <a:xfrm>
            <a:off x="3618408" y="3091980"/>
            <a:ext cx="1640610" cy="47505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Суб’єкт</a:t>
            </a:r>
          </a:p>
        </p:txBody>
      </p:sp>
      <p:sp>
        <p:nvSpPr>
          <p:cNvPr id="58" name="Прямоугольник: скругленные углы 13">
            <a:extLst>
              <a:ext uri="{FF2B5EF4-FFF2-40B4-BE49-F238E27FC236}">
                <a16:creationId xmlns:a16="http://schemas.microsoft.com/office/drawing/2014/main" id="{250F7A0B-4F41-D84B-EC4F-B01D37DDEBB4}"/>
              </a:ext>
            </a:extLst>
          </p:cNvPr>
          <p:cNvSpPr/>
          <p:nvPr/>
        </p:nvSpPr>
        <p:spPr>
          <a:xfrm>
            <a:off x="375895" y="3899247"/>
            <a:ext cx="2766865" cy="63935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Фізична осудна особа</a:t>
            </a:r>
          </a:p>
        </p:txBody>
      </p:sp>
      <p:sp>
        <p:nvSpPr>
          <p:cNvPr id="59" name="Прямоугольник: скругленные углы 13">
            <a:extLst>
              <a:ext uri="{FF2B5EF4-FFF2-40B4-BE49-F238E27FC236}">
                <a16:creationId xmlns:a16="http://schemas.microsoft.com/office/drawing/2014/main" id="{4346A8FB-CA40-78E4-B8D3-0432AE9FEB4D}"/>
              </a:ext>
            </a:extLst>
          </p:cNvPr>
          <p:cNvSpPr/>
          <p:nvPr/>
        </p:nvSpPr>
        <p:spPr>
          <a:xfrm>
            <a:off x="6001242" y="3981397"/>
            <a:ext cx="2319919" cy="47505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Стан здоров’я</a:t>
            </a:r>
          </a:p>
        </p:txBody>
      </p:sp>
      <p:sp>
        <p:nvSpPr>
          <p:cNvPr id="60" name="Прямоугольник: скругленные углы 13">
            <a:extLst>
              <a:ext uri="{FF2B5EF4-FFF2-40B4-BE49-F238E27FC236}">
                <a16:creationId xmlns:a16="http://schemas.microsoft.com/office/drawing/2014/main" id="{DC37E78D-DE12-4C68-2A35-E2F698DD6CA2}"/>
              </a:ext>
            </a:extLst>
          </p:cNvPr>
          <p:cNvSpPr/>
          <p:nvPr/>
        </p:nvSpPr>
        <p:spPr>
          <a:xfrm>
            <a:off x="3874849" y="3981397"/>
            <a:ext cx="1127725" cy="47505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Вік</a:t>
            </a:r>
          </a:p>
        </p:txBody>
      </p:sp>
      <p:sp>
        <p:nvSpPr>
          <p:cNvPr id="61" name="Прямоугольник: скругленные углы 13">
            <a:extLst>
              <a:ext uri="{FF2B5EF4-FFF2-40B4-BE49-F238E27FC236}">
                <a16:creationId xmlns:a16="http://schemas.microsoft.com/office/drawing/2014/main" id="{75A0C571-D9ED-1820-53C9-D2ABD56D97C3}"/>
              </a:ext>
            </a:extLst>
          </p:cNvPr>
          <p:cNvSpPr/>
          <p:nvPr/>
        </p:nvSpPr>
        <p:spPr>
          <a:xfrm>
            <a:off x="2848263" y="4725085"/>
            <a:ext cx="3174438" cy="475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Суб’єктивна сторона</a:t>
            </a:r>
          </a:p>
        </p:txBody>
      </p:sp>
      <p:sp>
        <p:nvSpPr>
          <p:cNvPr id="62" name="Прямоугольник: скругленные углы 13">
            <a:extLst>
              <a:ext uri="{FF2B5EF4-FFF2-40B4-BE49-F238E27FC236}">
                <a16:creationId xmlns:a16="http://schemas.microsoft.com/office/drawing/2014/main" id="{F42FDC89-D72C-CA46-5820-B7488A5457D1}"/>
              </a:ext>
            </a:extLst>
          </p:cNvPr>
          <p:cNvSpPr/>
          <p:nvPr/>
        </p:nvSpPr>
        <p:spPr>
          <a:xfrm>
            <a:off x="1397261" y="5631468"/>
            <a:ext cx="1127725" cy="475053"/>
          </a:xfrm>
          <a:prstGeom prst="roundRect">
            <a:avLst/>
          </a:prstGeom>
          <a:solidFill>
            <a:srgbClr val="A996C0"/>
          </a:solidFill>
          <a:ln>
            <a:solidFill>
              <a:srgbClr val="765B97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Вина</a:t>
            </a:r>
          </a:p>
        </p:txBody>
      </p:sp>
      <p:sp>
        <p:nvSpPr>
          <p:cNvPr id="63" name="Прямоугольник: скругленные углы 13">
            <a:extLst>
              <a:ext uri="{FF2B5EF4-FFF2-40B4-BE49-F238E27FC236}">
                <a16:creationId xmlns:a16="http://schemas.microsoft.com/office/drawing/2014/main" id="{1A4B5840-B180-A9BF-2B5F-079ADC2F152F}"/>
              </a:ext>
            </a:extLst>
          </p:cNvPr>
          <p:cNvSpPr/>
          <p:nvPr/>
        </p:nvSpPr>
        <p:spPr>
          <a:xfrm>
            <a:off x="3745014" y="5631468"/>
            <a:ext cx="1380936" cy="475053"/>
          </a:xfrm>
          <a:prstGeom prst="roundRect">
            <a:avLst/>
          </a:prstGeom>
          <a:solidFill>
            <a:srgbClr val="A996C0"/>
          </a:solidFill>
          <a:ln>
            <a:solidFill>
              <a:srgbClr val="765B97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Мотив</a:t>
            </a:r>
          </a:p>
        </p:txBody>
      </p:sp>
      <p:sp>
        <p:nvSpPr>
          <p:cNvPr id="64" name="Прямоугольник: скругленные углы 13">
            <a:extLst>
              <a:ext uri="{FF2B5EF4-FFF2-40B4-BE49-F238E27FC236}">
                <a16:creationId xmlns:a16="http://schemas.microsoft.com/office/drawing/2014/main" id="{9FB6AAF7-EED6-17B1-B931-20A9B27FB637}"/>
              </a:ext>
            </a:extLst>
          </p:cNvPr>
          <p:cNvSpPr/>
          <p:nvPr/>
        </p:nvSpPr>
        <p:spPr>
          <a:xfrm>
            <a:off x="6179853" y="5631468"/>
            <a:ext cx="1380936" cy="475053"/>
          </a:xfrm>
          <a:prstGeom prst="roundRect">
            <a:avLst/>
          </a:prstGeom>
          <a:solidFill>
            <a:srgbClr val="A996C0"/>
          </a:solidFill>
          <a:ln>
            <a:solidFill>
              <a:srgbClr val="765B97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Мета</a:t>
            </a:r>
          </a:p>
        </p:txBody>
      </p:sp>
      <p:sp>
        <p:nvSpPr>
          <p:cNvPr id="65" name="Прямоугольник: скругленные углы 13">
            <a:extLst>
              <a:ext uri="{FF2B5EF4-FFF2-40B4-BE49-F238E27FC236}">
                <a16:creationId xmlns:a16="http://schemas.microsoft.com/office/drawing/2014/main" id="{7B6FFF2F-2CFF-D4E7-34EF-C69A04B9EBC9}"/>
              </a:ext>
            </a:extLst>
          </p:cNvPr>
          <p:cNvSpPr/>
          <p:nvPr/>
        </p:nvSpPr>
        <p:spPr>
          <a:xfrm>
            <a:off x="931347" y="2927911"/>
            <a:ext cx="1245796" cy="35374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600" dirty="0">
                <a:latin typeface="Century Gothic" panose="020B0502020202020204" pitchFamily="34" charset="0"/>
                <a:cs typeface="Times New Roman" panose="02020603050405020304" pitchFamily="18" charset="0"/>
              </a:rPr>
              <a:t>(шкідливі)</a:t>
            </a:r>
          </a:p>
        </p:txBody>
      </p:sp>
      <p:sp>
        <p:nvSpPr>
          <p:cNvPr id="66" name="Прямоугольник: скругленные углы 13">
            <a:extLst>
              <a:ext uri="{FF2B5EF4-FFF2-40B4-BE49-F238E27FC236}">
                <a16:creationId xmlns:a16="http://schemas.microsoft.com/office/drawing/2014/main" id="{C53536AF-DBE0-B59D-38C2-952EF0FC9C1D}"/>
              </a:ext>
            </a:extLst>
          </p:cNvPr>
          <p:cNvSpPr/>
          <p:nvPr/>
        </p:nvSpPr>
        <p:spPr>
          <a:xfrm>
            <a:off x="6937891" y="2927911"/>
            <a:ext cx="1245796" cy="35374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600" dirty="0">
                <a:latin typeface="Century Gothic" panose="020B0502020202020204" pitchFamily="34" charset="0"/>
                <a:cs typeface="Times New Roman" panose="02020603050405020304" pitchFamily="18" charset="0"/>
              </a:rPr>
              <a:t>(шкідливі)</a:t>
            </a:r>
          </a:p>
        </p:txBody>
      </p:sp>
    </p:spTree>
    <p:extLst>
      <p:ext uri="{BB962C8B-B14F-4D97-AF65-F5344CB8AC3E}">
        <p14:creationId xmlns:p14="http://schemas.microsoft.com/office/powerpoint/2010/main" val="2117993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5D00C09-8D78-4B98-BC53-907FCB2FAD29}"/>
              </a:ext>
            </a:extLst>
          </p:cNvPr>
          <p:cNvSpPr txBox="1">
            <a:spLocks/>
          </p:cNvSpPr>
          <p:nvPr/>
        </p:nvSpPr>
        <p:spPr>
          <a:xfrm>
            <a:off x="403056" y="120379"/>
            <a:ext cx="8337888" cy="6245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uk-UA" sz="3200" dirty="0">
                <a:effectLst/>
              </a:rPr>
              <a:t>Види правопорушень</a:t>
            </a:r>
            <a:endParaRPr lang="ru-UA" sz="3200" dirty="0">
              <a:effectLst/>
            </a:endParaRPr>
          </a:p>
        </p:txBody>
      </p:sp>
      <p:sp>
        <p:nvSpPr>
          <p:cNvPr id="54" name="Прямоугольник: скругленные углы 13">
            <a:extLst>
              <a:ext uri="{FF2B5EF4-FFF2-40B4-BE49-F238E27FC236}">
                <a16:creationId xmlns:a16="http://schemas.microsoft.com/office/drawing/2014/main" id="{C8CFF5F4-009C-77FE-CF76-DA7A299C6AA2}"/>
              </a:ext>
            </a:extLst>
          </p:cNvPr>
          <p:cNvSpPr/>
          <p:nvPr/>
        </p:nvSpPr>
        <p:spPr>
          <a:xfrm>
            <a:off x="2816918" y="1063234"/>
            <a:ext cx="3237128" cy="47505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За галузями права:</a:t>
            </a:r>
          </a:p>
        </p:txBody>
      </p:sp>
      <p:sp>
        <p:nvSpPr>
          <p:cNvPr id="59" name="Прямоугольник: скругленные углы 13">
            <a:extLst>
              <a:ext uri="{FF2B5EF4-FFF2-40B4-BE49-F238E27FC236}">
                <a16:creationId xmlns:a16="http://schemas.microsoft.com/office/drawing/2014/main" id="{4346A8FB-CA40-78E4-B8D3-0432AE9FEB4D}"/>
              </a:ext>
            </a:extLst>
          </p:cNvPr>
          <p:cNvSpPr/>
          <p:nvPr/>
        </p:nvSpPr>
        <p:spPr>
          <a:xfrm>
            <a:off x="5569691" y="4603347"/>
            <a:ext cx="2319919" cy="47505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Дисциплінарні</a:t>
            </a:r>
          </a:p>
        </p:txBody>
      </p:sp>
      <p:sp>
        <p:nvSpPr>
          <p:cNvPr id="5" name="Прямоугольник: скругленные углы 13">
            <a:extLst>
              <a:ext uri="{FF2B5EF4-FFF2-40B4-BE49-F238E27FC236}">
                <a16:creationId xmlns:a16="http://schemas.microsoft.com/office/drawing/2014/main" id="{86E73A97-D03F-44F8-4391-C7F4ADDF407A}"/>
              </a:ext>
            </a:extLst>
          </p:cNvPr>
          <p:cNvSpPr/>
          <p:nvPr/>
        </p:nvSpPr>
        <p:spPr>
          <a:xfrm>
            <a:off x="5407642" y="3170617"/>
            <a:ext cx="2644016" cy="47505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Адміністративні</a:t>
            </a:r>
          </a:p>
        </p:txBody>
      </p:sp>
      <p:sp>
        <p:nvSpPr>
          <p:cNvPr id="6" name="Прямоугольник: скругленные углы 13">
            <a:extLst>
              <a:ext uri="{FF2B5EF4-FFF2-40B4-BE49-F238E27FC236}">
                <a16:creationId xmlns:a16="http://schemas.microsoft.com/office/drawing/2014/main" id="{5CB2CFB1-8E5E-AB7A-F715-45B0A78622A5}"/>
              </a:ext>
            </a:extLst>
          </p:cNvPr>
          <p:cNvSpPr/>
          <p:nvPr/>
        </p:nvSpPr>
        <p:spPr>
          <a:xfrm>
            <a:off x="5407642" y="3886982"/>
            <a:ext cx="2644016" cy="47505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Цивільно-правові</a:t>
            </a:r>
          </a:p>
        </p:txBody>
      </p:sp>
      <p:sp>
        <p:nvSpPr>
          <p:cNvPr id="7" name="Прямоугольник: скругленные углы 13">
            <a:extLst>
              <a:ext uri="{FF2B5EF4-FFF2-40B4-BE49-F238E27FC236}">
                <a16:creationId xmlns:a16="http://schemas.microsoft.com/office/drawing/2014/main" id="{980E6B3D-E9BC-42B7-62A0-92436BE653FA}"/>
              </a:ext>
            </a:extLst>
          </p:cNvPr>
          <p:cNvSpPr/>
          <p:nvPr/>
        </p:nvSpPr>
        <p:spPr>
          <a:xfrm>
            <a:off x="5569691" y="5319713"/>
            <a:ext cx="2319919" cy="47505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Конституційні</a:t>
            </a:r>
          </a:p>
        </p:txBody>
      </p:sp>
      <p:sp>
        <p:nvSpPr>
          <p:cNvPr id="9" name="Прямоугольник: скругленные углы 13">
            <a:extLst>
              <a:ext uri="{FF2B5EF4-FFF2-40B4-BE49-F238E27FC236}">
                <a16:creationId xmlns:a16="http://schemas.microsoft.com/office/drawing/2014/main" id="{7185116E-88C5-1789-60E2-D9112B4EC1AB}"/>
              </a:ext>
            </a:extLst>
          </p:cNvPr>
          <p:cNvSpPr/>
          <p:nvPr/>
        </p:nvSpPr>
        <p:spPr>
          <a:xfrm>
            <a:off x="691747" y="3348228"/>
            <a:ext cx="3429578" cy="47505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Кримінальні проступки</a:t>
            </a:r>
          </a:p>
        </p:txBody>
      </p:sp>
      <p:sp>
        <p:nvSpPr>
          <p:cNvPr id="10" name="Прямоугольник: скругленные углы 13">
            <a:extLst>
              <a:ext uri="{FF2B5EF4-FFF2-40B4-BE49-F238E27FC236}">
                <a16:creationId xmlns:a16="http://schemas.microsoft.com/office/drawing/2014/main" id="{B0EF8A80-B4BB-C491-3D5C-2BCA6E159CB0}"/>
              </a:ext>
            </a:extLst>
          </p:cNvPr>
          <p:cNvSpPr/>
          <p:nvPr/>
        </p:nvSpPr>
        <p:spPr>
          <a:xfrm>
            <a:off x="1550766" y="4221466"/>
            <a:ext cx="1711540" cy="47505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indent="174625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Злочини</a:t>
            </a:r>
          </a:p>
        </p:txBody>
      </p:sp>
      <p:sp>
        <p:nvSpPr>
          <p:cNvPr id="11" name="Прямоугольник: скругленные углы 13">
            <a:extLst>
              <a:ext uri="{FF2B5EF4-FFF2-40B4-BE49-F238E27FC236}">
                <a16:creationId xmlns:a16="http://schemas.microsoft.com/office/drawing/2014/main" id="{D12CAB51-30B7-5EE5-45D0-FFFA39C706AF}"/>
              </a:ext>
            </a:extLst>
          </p:cNvPr>
          <p:cNvSpPr/>
          <p:nvPr/>
        </p:nvSpPr>
        <p:spPr>
          <a:xfrm>
            <a:off x="998665" y="2021827"/>
            <a:ext cx="2810396" cy="70560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Кримінальні правопорушення:</a:t>
            </a:r>
          </a:p>
        </p:txBody>
      </p:sp>
      <p:sp>
        <p:nvSpPr>
          <p:cNvPr id="12" name="Прямоугольник: скругленные углы 13">
            <a:extLst>
              <a:ext uri="{FF2B5EF4-FFF2-40B4-BE49-F238E27FC236}">
                <a16:creationId xmlns:a16="http://schemas.microsoft.com/office/drawing/2014/main" id="{31167E4A-DC1B-F9D9-8162-DC36B7852898}"/>
              </a:ext>
            </a:extLst>
          </p:cNvPr>
          <p:cNvSpPr/>
          <p:nvPr/>
        </p:nvSpPr>
        <p:spPr>
          <a:xfrm>
            <a:off x="5682025" y="2227833"/>
            <a:ext cx="2095250" cy="47505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Проступки:</a:t>
            </a:r>
          </a:p>
        </p:txBody>
      </p:sp>
    </p:spTree>
    <p:extLst>
      <p:ext uri="{BB962C8B-B14F-4D97-AF65-F5344CB8AC3E}">
        <p14:creationId xmlns:p14="http://schemas.microsoft.com/office/powerpoint/2010/main" val="1969027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1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Права і свободи</Template>
  <TotalTime>296</TotalTime>
  <Words>122</Words>
  <Application>Microsoft Office PowerPoint</Application>
  <PresentationFormat>Экран (4:3)</PresentationFormat>
  <Paragraphs>36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Century Gothic</vt:lpstr>
      <vt:lpstr>Тема1</vt:lpstr>
      <vt:lpstr>Правопорушення: поняття, склад, види.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Органи державної влади  в Україні</dc:title>
  <dc:creator>Alex</dc:creator>
  <cp:lastModifiedBy>Ромашко Олександр Григорович</cp:lastModifiedBy>
  <cp:revision>102</cp:revision>
  <dcterms:created xsi:type="dcterms:W3CDTF">2021-12-24T07:47:25Z</dcterms:created>
  <dcterms:modified xsi:type="dcterms:W3CDTF">2022-11-10T19:06:43Z</dcterms:modified>
</cp:coreProperties>
</file>