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3" r:id="rId5"/>
    <p:sldId id="258" r:id="rId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06" autoAdjust="0"/>
  </p:normalViewPr>
  <p:slideViewPr>
    <p:cSldViewPr snapToGrid="0">
      <p:cViewPr varScale="1">
        <p:scale>
          <a:sx n="110" d="100"/>
          <a:sy n="110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>
            <a:extLst>
              <a:ext uri="{FF2B5EF4-FFF2-40B4-BE49-F238E27FC236}">
                <a16:creationId xmlns:a16="http://schemas.microsoft.com/office/drawing/2014/main" id="{768393A1-0074-4B12-A3BB-A7C89654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6488113"/>
            <a:ext cx="35528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ru-UA">
                <a:latin typeface="Calibri" panose="020F0502020204030204" pitchFamily="34" charset="0"/>
              </a:rPr>
              <a:t>Copyright © Wondershare Software</a:t>
            </a: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5"/>
            <a:ext cx="7772400" cy="1227137"/>
          </a:xfrm>
          <a:noFill/>
        </p:spPr>
        <p:txBody>
          <a:bodyPr/>
          <a:lstStyle>
            <a:lvl1pPr algn="l">
              <a:defRPr sz="500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4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1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F80891-1B09-4254-B0DC-1B3111CD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4FCEF35-1510-47E2-BB24-A0736D5A62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85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1028" name="矩形 6">
            <a:extLst>
              <a:ext uri="{FF2B5EF4-FFF2-40B4-BE49-F238E27FC236}">
                <a16:creationId xmlns:a16="http://schemas.microsoft.com/office/drawing/2014/main" id="{191854F5-6F56-490A-8A37-2AD484D1A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6488113"/>
            <a:ext cx="35528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ru-UA">
                <a:latin typeface="Calibri" panose="020F0502020204030204" pitchFamily="34" charset="0"/>
              </a:rPr>
              <a:t>Copyright © Wondershare Software</a:t>
            </a:r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80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32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60848-4D57-4EC5-BA40-2BCCB2CAE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033" y="1374924"/>
            <a:ext cx="6938719" cy="1227137"/>
          </a:xfrm>
        </p:spPr>
        <p:txBody>
          <a:bodyPr>
            <a:noAutofit/>
          </a:bodyPr>
          <a:lstStyle/>
          <a:p>
            <a:r>
              <a:rPr lang="ru-RU" sz="3600" dirty="0" err="1">
                <a:effectLst>
                  <a:reflection blurRad="12700" stA="28000" endPos="18000" dist="1000" dir="5400000" sy="-100000" algn="bl" rotWithShape="0"/>
                </a:effectLst>
              </a:rPr>
              <a:t>Забезпечення</a:t>
            </a:r>
            <a:r>
              <a:rPr lang="ru-RU" sz="3600" dirty="0">
                <a:effectLst>
                  <a:reflection blurRad="12700" stA="28000" endPos="18000" dist="1000" dir="5400000" sy="-100000" algn="bl" rotWithShape="0"/>
                </a:effectLst>
              </a:rPr>
              <a:t> орган</a:t>
            </a:r>
            <a:r>
              <a:rPr lang="uk-UA" sz="3600" dirty="0" err="1">
                <a:effectLst>
                  <a:reflection blurRad="12700" stA="28000" endPos="18000" dist="1000" dir="5400000" sy="-100000" algn="bl" rotWithShape="0"/>
                </a:effectLst>
              </a:rPr>
              <a:t>ізаційно</a:t>
            </a:r>
            <a:r>
              <a:rPr lang="uk-UA" sz="3600" dirty="0">
                <a:effectLst>
                  <a:reflection blurRad="12700" stA="28000" endPos="18000" dist="1000" dir="5400000" sy="-100000" algn="bl" rotWithShape="0"/>
                </a:effectLst>
              </a:rPr>
              <a:t>-правових умов соціального захисту дітей-сиріт та дітей позбавлених батьківського піклування</a:t>
            </a:r>
            <a:endParaRPr lang="ru-UA" sz="3600" dirty="0">
              <a:effectLst>
                <a:reflection blurRad="12700" stA="28000" endPos="18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772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E5D1C-251F-4370-8A78-797C1B76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97397"/>
            <a:ext cx="8229600" cy="796925"/>
          </a:xfrm>
        </p:spPr>
        <p:txBody>
          <a:bodyPr>
            <a:normAutofit fontScale="90000"/>
          </a:bodyPr>
          <a:lstStyle/>
          <a:p>
            <a:r>
              <a:rPr lang="ru-RU" dirty="0"/>
              <a:t>«Коли все </a:t>
            </a:r>
            <a:r>
              <a:rPr lang="uk-UA" dirty="0"/>
              <a:t>летить</a:t>
            </a:r>
            <a:r>
              <a:rPr lang="ru-RU" dirty="0"/>
              <a:t> в пекло, люди, </a:t>
            </a:r>
            <a:r>
              <a:rPr lang="uk-UA" dirty="0"/>
              <a:t>які</a:t>
            </a:r>
            <a:r>
              <a:rPr lang="ru-RU" dirty="0"/>
              <a:t> стоять </a:t>
            </a:r>
            <a:r>
              <a:rPr lang="uk-UA" dirty="0"/>
              <a:t>поруч</a:t>
            </a:r>
            <a:r>
              <a:rPr lang="ru-RU" dirty="0"/>
              <a:t> з вами, не </a:t>
            </a:r>
            <a:r>
              <a:rPr lang="uk-UA" dirty="0"/>
              <a:t>здригаючись</a:t>
            </a:r>
            <a:r>
              <a:rPr lang="ru-RU" dirty="0"/>
              <a:t>, — </a:t>
            </a:r>
            <a:r>
              <a:rPr lang="ru-RU" dirty="0" err="1"/>
              <a:t>це</a:t>
            </a:r>
            <a:r>
              <a:rPr lang="ru-RU" dirty="0"/>
              <a:t> ваша </a:t>
            </a:r>
            <a:r>
              <a:rPr lang="uk-UA" dirty="0"/>
              <a:t>сім’я</a:t>
            </a:r>
            <a:r>
              <a:rPr lang="ru-RU" dirty="0"/>
              <a:t>»</a:t>
            </a:r>
            <a:br>
              <a:rPr lang="en-US" dirty="0"/>
            </a:br>
            <a:endParaRPr lang="ru-UA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C7637D8-3C0D-4100-8F75-A43AA718FC9C}"/>
              </a:ext>
            </a:extLst>
          </p:cNvPr>
          <p:cNvSpPr txBox="1">
            <a:spLocks/>
          </p:cNvSpPr>
          <p:nvPr/>
        </p:nvSpPr>
        <p:spPr>
          <a:xfrm>
            <a:off x="457200" y="3869724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sz="2400" b="1" dirty="0">
                <a:latin typeface="Century Gothic" panose="020B0502020202020204" pitchFamily="34" charset="0"/>
              </a:rPr>
              <a:t>Джим Батчер</a:t>
            </a:r>
            <a:endParaRPr lang="ru-UA" sz="2400" b="1" dirty="0">
              <a:latin typeface="Century Gothic" panose="020B0502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66601D7-D858-4136-B6B5-227389CD7179}"/>
              </a:ext>
            </a:extLst>
          </p:cNvPr>
          <p:cNvSpPr txBox="1">
            <a:spLocks/>
          </p:cNvSpPr>
          <p:nvPr/>
        </p:nvSpPr>
        <p:spPr>
          <a:xfrm>
            <a:off x="457200" y="1634363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uk-UA" sz="2900" dirty="0"/>
              <a:t>«Сім’я - це судова палата, засідання якої не перериваються навіть уночі»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41AA02E-3F46-453D-9EBE-4CE087F27F02}"/>
              </a:ext>
            </a:extLst>
          </p:cNvPr>
          <p:cNvSpPr txBox="1">
            <a:spLocks/>
          </p:cNvSpPr>
          <p:nvPr/>
        </p:nvSpPr>
        <p:spPr>
          <a:xfrm>
            <a:off x="457200" y="2268989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sz="2400" b="1" dirty="0">
                <a:latin typeface="Century Gothic" panose="020B0502020202020204" pitchFamily="34" charset="0"/>
              </a:rPr>
              <a:t>Малькольм </a:t>
            </a:r>
            <a:r>
              <a:rPr lang="ru-RU" sz="2400" b="1" dirty="0" err="1">
                <a:latin typeface="Century Gothic" panose="020B0502020202020204" pitchFamily="34" charset="0"/>
              </a:rPr>
              <a:t>Шазаль</a:t>
            </a:r>
            <a:endParaRPr lang="ru-UA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42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4CCDABE-16CA-4C6B-8DC1-344B701539AE}"/>
              </a:ext>
            </a:extLst>
          </p:cNvPr>
          <p:cNvCxnSpPr>
            <a:cxnSpLocks/>
          </p:cNvCxnSpPr>
          <p:nvPr/>
        </p:nvCxnSpPr>
        <p:spPr>
          <a:xfrm>
            <a:off x="6043557" y="3152386"/>
            <a:ext cx="517585" cy="6606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F42DCC9E-1B01-4797-AECD-40261934D02A}"/>
              </a:ext>
            </a:extLst>
          </p:cNvPr>
          <p:cNvCxnSpPr/>
          <p:nvPr/>
        </p:nvCxnSpPr>
        <p:spPr>
          <a:xfrm flipH="1">
            <a:off x="2501660" y="3152387"/>
            <a:ext cx="517585" cy="6606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8D120-A03E-46B2-9853-FD83F02F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437960"/>
            <a:ext cx="8229600" cy="796925"/>
          </a:xfrm>
        </p:spPr>
        <p:txBody>
          <a:bodyPr/>
          <a:lstStyle/>
          <a:p>
            <a:pPr algn="ctr"/>
            <a:r>
              <a:rPr lang="uk-UA" dirty="0"/>
              <a:t>Законодавство</a:t>
            </a:r>
            <a:endParaRPr lang="ru-UA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34A8FB2-A899-4F2C-898E-51D27EDF929C}"/>
              </a:ext>
            </a:extLst>
          </p:cNvPr>
          <p:cNvSpPr/>
          <p:nvPr/>
        </p:nvSpPr>
        <p:spPr>
          <a:xfrm>
            <a:off x="2179958" y="1921427"/>
            <a:ext cx="4784084" cy="12568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Конституція України </a:t>
            </a:r>
          </a:p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Стаття 52, ч. 3.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Утримання та виховання дітей-сиріт і дітей, позбавлених батьківського піклування, покладається на державу.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D5F585A-A1C9-42A8-809E-2B77F94DB715}"/>
              </a:ext>
            </a:extLst>
          </p:cNvPr>
          <p:cNvSpPr/>
          <p:nvPr/>
        </p:nvSpPr>
        <p:spPr>
          <a:xfrm>
            <a:off x="5879655" y="3813052"/>
            <a:ext cx="2398127" cy="5151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Сімейний кодекс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01A3165-A7C9-448A-8459-B83F7A18BF33}"/>
              </a:ext>
            </a:extLst>
          </p:cNvPr>
          <p:cNvSpPr/>
          <p:nvPr/>
        </p:nvSpPr>
        <p:spPr>
          <a:xfrm>
            <a:off x="1095571" y="3813051"/>
            <a:ext cx="2398127" cy="5151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Цивільний кодекс</a:t>
            </a:r>
          </a:p>
        </p:txBody>
      </p:sp>
    </p:spTree>
    <p:extLst>
      <p:ext uri="{BB962C8B-B14F-4D97-AF65-F5344CB8AC3E}">
        <p14:creationId xmlns:p14="http://schemas.microsoft.com/office/powerpoint/2010/main" val="149661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D22994FE-D8A0-4D9E-9FAF-C2479BD9E018}"/>
              </a:ext>
            </a:extLst>
          </p:cNvPr>
          <p:cNvCxnSpPr>
            <a:cxnSpLocks/>
            <a:endCxn id="34" idx="3"/>
          </p:cNvCxnSpPr>
          <p:nvPr/>
        </p:nvCxnSpPr>
        <p:spPr>
          <a:xfrm flipH="1" flipV="1">
            <a:off x="2518870" y="1729684"/>
            <a:ext cx="1449281" cy="11632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4912CC36-DE52-4D7E-8913-7F8BF0D37577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753151" y="1780965"/>
            <a:ext cx="1" cy="10151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68B40953-1F14-4FA8-B50C-B8F2BC7A3995}"/>
              </a:ext>
            </a:extLst>
          </p:cNvPr>
          <p:cNvCxnSpPr>
            <a:cxnSpLocks/>
          </p:cNvCxnSpPr>
          <p:nvPr/>
        </p:nvCxnSpPr>
        <p:spPr>
          <a:xfrm flipV="1">
            <a:off x="5755245" y="2637331"/>
            <a:ext cx="843996" cy="2556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791F8AB5-15B7-43C6-B8B9-BA5F24905A27}"/>
              </a:ext>
            </a:extLst>
          </p:cNvPr>
          <p:cNvCxnSpPr>
            <a:cxnSpLocks/>
          </p:cNvCxnSpPr>
          <p:nvPr/>
        </p:nvCxnSpPr>
        <p:spPr>
          <a:xfrm>
            <a:off x="5755245" y="3431459"/>
            <a:ext cx="953270" cy="6498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BBC81FFE-7E79-4DC1-8C63-1AEDFDCAF4A6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885076" y="3429000"/>
            <a:ext cx="3932" cy="9304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6FB59621-D80D-4F34-94C9-602DFEE7114E}"/>
              </a:ext>
            </a:extLst>
          </p:cNvPr>
          <p:cNvCxnSpPr>
            <a:cxnSpLocks/>
          </p:cNvCxnSpPr>
          <p:nvPr/>
        </p:nvCxnSpPr>
        <p:spPr>
          <a:xfrm flipH="1">
            <a:off x="2848276" y="3342232"/>
            <a:ext cx="872267" cy="739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A6DEBB1A-D45E-4ACE-A919-4EF226ACC4A9}"/>
              </a:ext>
            </a:extLst>
          </p:cNvPr>
          <p:cNvCxnSpPr>
            <a:cxnSpLocks/>
          </p:cNvCxnSpPr>
          <p:nvPr/>
        </p:nvCxnSpPr>
        <p:spPr>
          <a:xfrm>
            <a:off x="1793166" y="1853041"/>
            <a:ext cx="0" cy="804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89ACFBB1-6A4E-4295-9D88-82D7BF13022E}"/>
              </a:ext>
            </a:extLst>
          </p:cNvPr>
          <p:cNvCxnSpPr>
            <a:cxnSpLocks/>
          </p:cNvCxnSpPr>
          <p:nvPr/>
        </p:nvCxnSpPr>
        <p:spPr>
          <a:xfrm>
            <a:off x="4885076" y="4672616"/>
            <a:ext cx="0" cy="804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5CDAD81B-C031-4A5A-BDC3-22C010B94899}"/>
              </a:ext>
            </a:extLst>
          </p:cNvPr>
          <p:cNvSpPr/>
          <p:nvPr/>
        </p:nvSpPr>
        <p:spPr>
          <a:xfrm>
            <a:off x="3493698" y="2796091"/>
            <a:ext cx="2518906" cy="6976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Механізми захисту прав дитини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EB285A77-8BAD-4720-885F-1951253BC23C}"/>
              </a:ext>
            </a:extLst>
          </p:cNvPr>
          <p:cNvSpPr/>
          <p:nvPr/>
        </p:nvSpPr>
        <p:spPr>
          <a:xfrm>
            <a:off x="652006" y="2244611"/>
            <a:ext cx="2255055" cy="110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Уповноважений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Президента 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України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прав 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дитини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дитячої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реабілітації</a:t>
            </a:r>
            <a:endParaRPr lang="uk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EAA7EA17-01DF-4626-A19F-CF4947766578}"/>
              </a:ext>
            </a:extLst>
          </p:cNvPr>
          <p:cNvSpPr/>
          <p:nvPr/>
        </p:nvSpPr>
        <p:spPr>
          <a:xfrm>
            <a:off x="966132" y="1432161"/>
            <a:ext cx="1552738" cy="595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Президент України</a:t>
            </a: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8DE09A6D-29CD-48D8-90DB-7D04C7CC624B}"/>
              </a:ext>
            </a:extLst>
          </p:cNvPr>
          <p:cNvSpPr/>
          <p:nvPr/>
        </p:nvSpPr>
        <p:spPr>
          <a:xfrm>
            <a:off x="3751057" y="1083358"/>
            <a:ext cx="2004188" cy="697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Суди загальної юрисдикції</a:t>
            </a: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C2C3DB12-2958-4AD2-9E2F-00A02CC8AE9B}"/>
              </a:ext>
            </a:extLst>
          </p:cNvPr>
          <p:cNvSpPr/>
          <p:nvPr/>
        </p:nvSpPr>
        <p:spPr>
          <a:xfrm>
            <a:off x="3886914" y="4359432"/>
            <a:ext cx="2004188" cy="595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 опіки й піклування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B4A02C9A-A8E0-461C-969D-7E5D58A34024}"/>
              </a:ext>
            </a:extLst>
          </p:cNvPr>
          <p:cNvSpPr/>
          <p:nvPr/>
        </p:nvSpPr>
        <p:spPr>
          <a:xfrm>
            <a:off x="3757549" y="5179596"/>
            <a:ext cx="2255055" cy="595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Служба у справах 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дітей</a:t>
            </a:r>
            <a:endParaRPr lang="uk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2E8B59C0-5821-457D-898F-55029630084B}"/>
              </a:ext>
            </a:extLst>
          </p:cNvPr>
          <p:cNvSpPr/>
          <p:nvPr/>
        </p:nvSpPr>
        <p:spPr>
          <a:xfrm>
            <a:off x="1385952" y="4081336"/>
            <a:ext cx="1521109" cy="697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Освітній омбудсмен</a:t>
            </a: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D0DADFFF-0823-4DD5-B6B5-614ADE4ADBA5}"/>
              </a:ext>
            </a:extLst>
          </p:cNvPr>
          <p:cNvSpPr/>
          <p:nvPr/>
        </p:nvSpPr>
        <p:spPr>
          <a:xfrm>
            <a:off x="6599241" y="2170194"/>
            <a:ext cx="2202595" cy="9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Уповноважений (ВРУ) з прав людини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C27BAAFE-1322-42F9-9F43-71103B6B7BF1}"/>
              </a:ext>
            </a:extLst>
          </p:cNvPr>
          <p:cNvSpPr/>
          <p:nvPr/>
        </p:nvSpPr>
        <p:spPr>
          <a:xfrm>
            <a:off x="6708515" y="3999782"/>
            <a:ext cx="1647613" cy="430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Адвокатура</a:t>
            </a:r>
          </a:p>
        </p:txBody>
      </p:sp>
    </p:spTree>
    <p:extLst>
      <p:ext uri="{BB962C8B-B14F-4D97-AF65-F5344CB8AC3E}">
        <p14:creationId xmlns:p14="http://schemas.microsoft.com/office/powerpoint/2010/main" val="143800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B97FEFD8-52CF-45CE-B36F-BB974063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437960"/>
            <a:ext cx="8229600" cy="796925"/>
          </a:xfrm>
        </p:spPr>
        <p:txBody>
          <a:bodyPr/>
          <a:lstStyle/>
          <a:p>
            <a:pPr algn="ctr"/>
            <a:r>
              <a:rPr lang="uk-UA" dirty="0"/>
              <a:t>Органи опіки та піклування</a:t>
            </a:r>
            <a:endParaRPr lang="ru-UA" dirty="0"/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EF64CD71-F624-4C9D-B1E0-492690701EB7}"/>
              </a:ext>
            </a:extLst>
          </p:cNvPr>
          <p:cNvCxnSpPr>
            <a:cxnSpLocks/>
          </p:cNvCxnSpPr>
          <p:nvPr/>
        </p:nvCxnSpPr>
        <p:spPr>
          <a:xfrm>
            <a:off x="4576259" y="1642906"/>
            <a:ext cx="0" cy="3960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2006D8F4-7DDF-4A34-83ED-FF96CAB2C38F}"/>
              </a:ext>
            </a:extLst>
          </p:cNvPr>
          <p:cNvSpPr/>
          <p:nvPr/>
        </p:nvSpPr>
        <p:spPr>
          <a:xfrm>
            <a:off x="3487870" y="1548420"/>
            <a:ext cx="2267259" cy="65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Служба в справах дітей</a:t>
            </a:r>
            <a:endParaRPr lang="ru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4568493F-40DE-4872-8E4A-86CDD4DCD402}"/>
              </a:ext>
            </a:extLst>
          </p:cNvPr>
          <p:cNvSpPr/>
          <p:nvPr/>
        </p:nvSpPr>
        <p:spPr>
          <a:xfrm>
            <a:off x="3713222" y="2412102"/>
            <a:ext cx="1816549" cy="418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Усиновлення</a:t>
            </a:r>
            <a:endParaRPr lang="ru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D79FF8A4-58A1-4D6E-BDE5-65C122FC96BF}"/>
              </a:ext>
            </a:extLst>
          </p:cNvPr>
          <p:cNvSpPr/>
          <p:nvPr/>
        </p:nvSpPr>
        <p:spPr>
          <a:xfrm>
            <a:off x="3713222" y="3038557"/>
            <a:ext cx="1816549" cy="546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Опіка та піклування</a:t>
            </a:r>
            <a:endParaRPr lang="ru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2DA73D85-3676-4BD8-A1A4-624525CA6C95}"/>
              </a:ext>
            </a:extLst>
          </p:cNvPr>
          <p:cNvSpPr/>
          <p:nvPr/>
        </p:nvSpPr>
        <p:spPr>
          <a:xfrm>
            <a:off x="3713223" y="3792677"/>
            <a:ext cx="1816549" cy="418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Прийомна сім’я</a:t>
            </a:r>
            <a:endParaRPr lang="ru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3F9E9943-E547-4DE7-9115-0ED2DA91155B}"/>
              </a:ext>
            </a:extLst>
          </p:cNvPr>
          <p:cNvSpPr/>
          <p:nvPr/>
        </p:nvSpPr>
        <p:spPr>
          <a:xfrm>
            <a:off x="3633900" y="4419132"/>
            <a:ext cx="1975196" cy="585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Дитячий будинок сімейного типу</a:t>
            </a:r>
            <a:endParaRPr lang="ru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EF2A321F-839F-47FB-BFCC-EA5AF8EAE713}"/>
              </a:ext>
            </a:extLst>
          </p:cNvPr>
          <p:cNvSpPr/>
          <p:nvPr/>
        </p:nvSpPr>
        <p:spPr>
          <a:xfrm>
            <a:off x="3713224" y="5212206"/>
            <a:ext cx="1816549" cy="418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Патронат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90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Правова характеристика понять «людина», «особа», «громадянин»</Template>
  <TotalTime>125</TotalTime>
  <Words>138</Words>
  <Application>Microsoft Office PowerPoint</Application>
  <PresentationFormat>Экран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Times New Roman</vt:lpstr>
      <vt:lpstr>1</vt:lpstr>
      <vt:lpstr>Забезпечення організаційно-правових умов соціального захисту дітей-сиріт та дітей позбавлених батьківського піклування</vt:lpstr>
      <vt:lpstr>«Коли все летить в пекло, люди, які стоять поруч з вами, не здригаючись, — це ваша сім’я» </vt:lpstr>
      <vt:lpstr>Законодавство</vt:lpstr>
      <vt:lpstr>Презентация PowerPoint</vt:lpstr>
      <vt:lpstr>Органи опіки та піклування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Причини виникнення держави.  Поняття й ознаки держави.  Державна влада.  Функції держави.</dc:title>
  <dc:creator>Alex</dc:creator>
  <cp:lastModifiedBy>Ромашко Олександр Григорович</cp:lastModifiedBy>
  <cp:revision>22</cp:revision>
  <dcterms:created xsi:type="dcterms:W3CDTF">2021-12-29T11:48:57Z</dcterms:created>
  <dcterms:modified xsi:type="dcterms:W3CDTF">2022-01-16T16:40:12Z</dcterms:modified>
</cp:coreProperties>
</file>