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7DB1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85" y="472195"/>
            <a:ext cx="7299932" cy="2192628"/>
          </a:xfrm>
        </p:spPr>
        <p:txBody>
          <a:bodyPr>
            <a:normAutofit fontScale="90000"/>
          </a:bodyPr>
          <a:lstStyle/>
          <a:p>
            <a:r>
              <a:rPr lang="uk-UA" sz="4000"/>
              <a:t>Практичне заняття. </a:t>
            </a:r>
            <a:br>
              <a:rPr lang="uk-UA" sz="4000"/>
            </a:br>
            <a:r>
              <a:rPr lang="uk-UA" sz="4000"/>
              <a:t>Захист прав дитини від жорстокого поводження, експлуатації або інших форм насильства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9" y="1104132"/>
            <a:ext cx="8391901" cy="2100622"/>
          </a:xfrm>
        </p:spPr>
        <p:txBody>
          <a:bodyPr>
            <a:noAutofit/>
          </a:bodyPr>
          <a:lstStyle/>
          <a:p>
            <a:r>
              <a:rPr lang="uk-UA">
                <a:effectLst/>
              </a:rPr>
              <a:t>Насильство ніколи не вирішує конфлікти і не зменшує їхніх драматичних наслідків.</a:t>
            </a:r>
            <a:br>
              <a:rPr lang="uk-UA">
                <a:effectLst/>
              </a:rPr>
            </a:br>
            <a:endParaRPr lang="uk-UA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50532" y="2281039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Іоанна</a:t>
            </a:r>
            <a:r>
              <a:rPr lang="ru-RU" dirty="0">
                <a:effectLst/>
              </a:rPr>
              <a:t> Павла II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E45FD8-2DD8-739C-8E1B-A843D368A217}"/>
              </a:ext>
            </a:extLst>
          </p:cNvPr>
          <p:cNvSpPr txBox="1">
            <a:spLocks/>
          </p:cNvSpPr>
          <p:nvPr/>
        </p:nvSpPr>
        <p:spPr>
          <a:xfrm>
            <a:off x="235920" y="3032155"/>
            <a:ext cx="8672157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>
                <a:effectLst/>
              </a:rPr>
              <a:t>Домашнє насильство завдає набагато більше болю, ніж видимі ознаки синців та рубців. Руйнівно, коли зловживає хтось, кого ти любиш, і думаєш, що він любить тебе.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91EE40-A3D4-FFD0-2BB4-B6BE5D5EBD0B}"/>
              </a:ext>
            </a:extLst>
          </p:cNvPr>
          <p:cNvSpPr txBox="1">
            <a:spLocks/>
          </p:cNvSpPr>
          <p:nvPr/>
        </p:nvSpPr>
        <p:spPr>
          <a:xfrm>
            <a:off x="3650532" y="471444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Дайан Файнштейн</a:t>
            </a: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403087" y="1095573"/>
            <a:ext cx="4313582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 (ч. 2, ст. 52)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797573" y="2485065"/>
            <a:ext cx="7548854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запобігання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протидію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домашньому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2652297" y="3179006"/>
            <a:ext cx="3839406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охорону дитинства»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2429294" y="3887245"/>
            <a:ext cx="4261166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Кримінальний кодекс України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14FF03-1477-EDCE-4349-9A4EF2C6011F}"/>
              </a:ext>
            </a:extLst>
          </p:cNvPr>
          <p:cNvSpPr/>
          <p:nvPr/>
        </p:nvSpPr>
        <p:spPr>
          <a:xfrm>
            <a:off x="2039074" y="1791124"/>
            <a:ext cx="5041607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Конвенція ООН «Про права дитини»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0AE273-95BE-212E-615F-AC2002A837A0}"/>
              </a:ext>
            </a:extLst>
          </p:cNvPr>
          <p:cNvSpPr/>
          <p:nvPr/>
        </p:nvSpPr>
        <p:spPr>
          <a:xfrm>
            <a:off x="3696590" y="4581186"/>
            <a:ext cx="1750820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КУпАП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AD7673F-7865-32A8-ABF3-E1914B2B5CAA}"/>
              </a:ext>
            </a:extLst>
          </p:cNvPr>
          <p:cNvSpPr/>
          <p:nvPr/>
        </p:nvSpPr>
        <p:spPr>
          <a:xfrm>
            <a:off x="1509984" y="5310164"/>
            <a:ext cx="6124032" cy="5201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57DB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Практика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Європейського Суду з прав людини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3900603" y="1350644"/>
            <a:ext cx="1475216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Булінг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3542691" y="2135776"/>
            <a:ext cx="2191041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Кіберсталкінг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642463" y="229297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Дефініції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3621486" y="2920908"/>
            <a:ext cx="2033451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Кібербулінг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3827883" y="3706040"/>
            <a:ext cx="1620656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Флеймінг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4">
            <a:extLst>
              <a:ext uri="{FF2B5EF4-FFF2-40B4-BE49-F238E27FC236}">
                <a16:creationId xmlns:a16="http://schemas.microsoft.com/office/drawing/2014/main" id="{400B9897-EF0C-71CF-3ECD-1237AA812AC8}"/>
              </a:ext>
            </a:extLst>
          </p:cNvPr>
          <p:cNvSpPr/>
          <p:nvPr/>
        </p:nvSpPr>
        <p:spPr>
          <a:xfrm>
            <a:off x="3724685" y="4491174"/>
            <a:ext cx="1827052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Харазмент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98388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насильства щодо дітей: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785307" y="1549825"/>
            <a:ext cx="3573386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Економічне насильство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901785" y="2514270"/>
            <a:ext cx="3340431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Фізичне насильство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640528" y="4443159"/>
            <a:ext cx="3862945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Сексуальне насильство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FA532B41-A7E1-A42B-D5DB-CDD506135CC1}"/>
              </a:ext>
            </a:extLst>
          </p:cNvPr>
          <p:cNvSpPr/>
          <p:nvPr/>
        </p:nvSpPr>
        <p:spPr>
          <a:xfrm>
            <a:off x="1889042" y="3478715"/>
            <a:ext cx="5365916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Психологічне (емоційне) насильство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78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Кримінальна відповідальність за жорстоке поводження з дітьми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034179" y="1223786"/>
            <a:ext cx="5075639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126</a:t>
            </a:r>
            <a:r>
              <a:rPr lang="uk-UA" sz="2000" b="1" baseline="35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Домашнє насильство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D2D17AD-462E-0595-C3C4-5D61859FF984}"/>
              </a:ext>
            </a:extLst>
          </p:cNvPr>
          <p:cNvGrpSpPr/>
          <p:nvPr/>
        </p:nvGrpSpPr>
        <p:grpSpPr>
          <a:xfrm>
            <a:off x="1448708" y="1853429"/>
            <a:ext cx="6196962" cy="475056"/>
            <a:chOff x="1448708" y="1966642"/>
            <a:chExt cx="6196962" cy="475056"/>
          </a:xfrm>
        </p:grpSpPr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8CCC8586-3499-16FF-D277-138A90685E9C}"/>
                </a:ext>
              </a:extLst>
            </p:cNvPr>
            <p:cNvCxnSpPr>
              <a:stCxn id="10" idx="3"/>
              <a:endCxn id="2" idx="1"/>
            </p:cNvCxnSpPr>
            <p:nvPr/>
          </p:nvCxnSpPr>
          <p:spPr>
            <a:xfrm flipV="1">
              <a:off x="3030579" y="2204170"/>
              <a:ext cx="194521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Прямоугольник: скругленные углы 13">
              <a:extLst>
                <a:ext uri="{FF2B5EF4-FFF2-40B4-BE49-F238E27FC236}">
                  <a16:creationId xmlns:a16="http://schemas.microsoft.com/office/drawing/2014/main" id="{ECB0FF56-8D2A-9774-7EBB-5446852F14F5}"/>
                </a:ext>
              </a:extLst>
            </p:cNvPr>
            <p:cNvSpPr/>
            <p:nvPr/>
          </p:nvSpPr>
          <p:spPr>
            <a:xfrm>
              <a:off x="1448708" y="1966643"/>
              <a:ext cx="1581871" cy="4750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9875" indent="-182563" algn="ctr">
                <a:buFont typeface="Arial" panose="020B0604020202020204" pitchFamily="34" charset="0"/>
                <a:buChar char="•"/>
              </a:pPr>
              <a:r>
                <a:rPr lang="ru-RU" sz="2000" dirty="0" err="1">
                  <a:latin typeface="Century Gothic" panose="020B0502020202020204" pitchFamily="34" charset="0"/>
                  <a:cs typeface="Times New Roman" panose="02020603050405020304" pitchFamily="18" charset="0"/>
                </a:rPr>
                <a:t>Об’єкт</a:t>
              </a:r>
              <a:endParaRPr lang="uk-UA" sz="2000" dirty="0"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Прямоугольник: скругленные углы 13">
              <a:extLst>
                <a:ext uri="{FF2B5EF4-FFF2-40B4-BE49-F238E27FC236}">
                  <a16:creationId xmlns:a16="http://schemas.microsoft.com/office/drawing/2014/main" id="{FE2FD4AD-3DA2-653A-D8A5-AD28719B2B3A}"/>
                </a:ext>
              </a:extLst>
            </p:cNvPr>
            <p:cNvSpPr/>
            <p:nvPr/>
          </p:nvSpPr>
          <p:spPr>
            <a:xfrm>
              <a:off x="4975797" y="1966642"/>
              <a:ext cx="2669873" cy="4750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9875" indent="-182563" algn="ctr">
                <a:buFont typeface="Arial" panose="020B0604020202020204" pitchFamily="34" charset="0"/>
                <a:buChar char="•"/>
              </a:pPr>
              <a:r>
                <a:rPr lang="ru-RU" sz="2000" dirty="0" err="1">
                  <a:latin typeface="Century Gothic" panose="020B0502020202020204" pitchFamily="34" charset="0"/>
                  <a:cs typeface="Times New Roman" panose="02020603050405020304" pitchFamily="18" charset="0"/>
                </a:rPr>
                <a:t>Здоров’я</a:t>
              </a:r>
              <a:r>
                <a:rPr lang="ru-RU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 особи</a:t>
              </a:r>
              <a:endParaRPr lang="uk-UA" sz="2000" dirty="0"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4828B96-44C6-9366-9A50-77C0A384A8C2}"/>
              </a:ext>
            </a:extLst>
          </p:cNvPr>
          <p:cNvGrpSpPr/>
          <p:nvPr/>
        </p:nvGrpSpPr>
        <p:grpSpPr>
          <a:xfrm>
            <a:off x="212553" y="2499685"/>
            <a:ext cx="8583103" cy="1671907"/>
            <a:chOff x="212553" y="2769657"/>
            <a:chExt cx="8583103" cy="1671907"/>
          </a:xfrm>
        </p:grpSpPr>
        <p:sp>
          <p:nvSpPr>
            <p:cNvPr id="11" name="Прямоугольник: скругленные углы 13">
              <a:extLst>
                <a:ext uri="{FF2B5EF4-FFF2-40B4-BE49-F238E27FC236}">
                  <a16:creationId xmlns:a16="http://schemas.microsoft.com/office/drawing/2014/main" id="{7EC80BA6-6505-834A-967C-D3963408EA8B}"/>
                </a:ext>
              </a:extLst>
            </p:cNvPr>
            <p:cNvSpPr/>
            <p:nvPr/>
          </p:nvSpPr>
          <p:spPr>
            <a:xfrm>
              <a:off x="212553" y="3374747"/>
              <a:ext cx="3256097" cy="4796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indent="-182563" algn="ctr">
                <a:buFont typeface="Arial" panose="020B0604020202020204" pitchFamily="34" charset="0"/>
                <a:buChar char="•"/>
              </a:pPr>
              <a:r>
                <a:rPr lang="uk-UA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Об’єктивна сторона</a:t>
              </a:r>
            </a:p>
          </p:txBody>
        </p:sp>
        <p:sp>
          <p:nvSpPr>
            <p:cNvPr id="6" name="Прямоугольник: скругленные углы 13">
              <a:extLst>
                <a:ext uri="{FF2B5EF4-FFF2-40B4-BE49-F238E27FC236}">
                  <a16:creationId xmlns:a16="http://schemas.microsoft.com/office/drawing/2014/main" id="{06AC67E9-9265-9D17-F164-809911B58CF8}"/>
                </a:ext>
              </a:extLst>
            </p:cNvPr>
            <p:cNvSpPr/>
            <p:nvPr/>
          </p:nvSpPr>
          <p:spPr>
            <a:xfrm>
              <a:off x="5273054" y="2769657"/>
              <a:ext cx="3256097" cy="4796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indent="-182563" algn="ctr">
                <a:buFont typeface="Arial" panose="020B0604020202020204" pitchFamily="34" charset="0"/>
                <a:buChar char="•"/>
              </a:pPr>
              <a:r>
                <a:rPr lang="uk-UA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Фізичне насильство</a:t>
              </a:r>
            </a:p>
          </p:txBody>
        </p:sp>
        <p:sp>
          <p:nvSpPr>
            <p:cNvPr id="7" name="Прямоугольник: скругленные углы 13">
              <a:extLst>
                <a:ext uri="{FF2B5EF4-FFF2-40B4-BE49-F238E27FC236}">
                  <a16:creationId xmlns:a16="http://schemas.microsoft.com/office/drawing/2014/main" id="{C1AB4948-159F-123E-A608-6B46E35E4C65}"/>
                </a:ext>
              </a:extLst>
            </p:cNvPr>
            <p:cNvSpPr/>
            <p:nvPr/>
          </p:nvSpPr>
          <p:spPr>
            <a:xfrm>
              <a:off x="5150240" y="3961875"/>
              <a:ext cx="3501724" cy="4796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indent="-182563" algn="ctr">
                <a:buFont typeface="Arial" panose="020B0604020202020204" pitchFamily="34" charset="0"/>
                <a:buChar char="•"/>
              </a:pPr>
              <a:r>
                <a:rPr lang="uk-UA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Економічне насильство</a:t>
              </a:r>
            </a:p>
          </p:txBody>
        </p:sp>
        <p:sp>
          <p:nvSpPr>
            <p:cNvPr id="9" name="Прямоугольник: скругленные углы 13">
              <a:extLst>
                <a:ext uri="{FF2B5EF4-FFF2-40B4-BE49-F238E27FC236}">
                  <a16:creationId xmlns:a16="http://schemas.microsoft.com/office/drawing/2014/main" id="{D1E6AAAC-14DB-D269-F3E5-EC8B795FAA38}"/>
                </a:ext>
              </a:extLst>
            </p:cNvPr>
            <p:cNvSpPr/>
            <p:nvPr/>
          </p:nvSpPr>
          <p:spPr>
            <a:xfrm>
              <a:off x="5006549" y="3365766"/>
              <a:ext cx="3789107" cy="4796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indent="-182563" algn="ctr">
                <a:buFont typeface="Arial" panose="020B0604020202020204" pitchFamily="34" charset="0"/>
                <a:buChar char="•"/>
              </a:pPr>
              <a:r>
                <a:rPr lang="uk-UA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Психологічне насильство</a:t>
              </a:r>
            </a:p>
          </p:txBody>
        </p:sp>
        <p:sp>
          <p:nvSpPr>
            <p:cNvPr id="13" name="Левая фигурная скобка 12">
              <a:extLst>
                <a:ext uri="{FF2B5EF4-FFF2-40B4-BE49-F238E27FC236}">
                  <a16:creationId xmlns:a16="http://schemas.microsoft.com/office/drawing/2014/main" id="{07800079-4B62-A5BE-7E59-8FD25CE1498D}"/>
                </a:ext>
              </a:extLst>
            </p:cNvPr>
            <p:cNvSpPr/>
            <p:nvPr/>
          </p:nvSpPr>
          <p:spPr>
            <a:xfrm>
              <a:off x="4397828" y="2816572"/>
              <a:ext cx="522514" cy="1596040"/>
            </a:xfrm>
            <a:prstGeom prst="leftBrace">
              <a:avLst>
                <a:gd name="adj1" fmla="val 49697"/>
                <a:gd name="adj2" fmla="val 50000"/>
              </a:avLst>
            </a:prstGeom>
            <a:ln w="762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779CDBC-BEFF-F507-DD75-50BC7A328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47027" y="3614591"/>
              <a:ext cx="73759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0369108-23B6-0088-A1D5-957A495429C3}"/>
              </a:ext>
            </a:extLst>
          </p:cNvPr>
          <p:cNvGrpSpPr/>
          <p:nvPr/>
        </p:nvGrpSpPr>
        <p:grpSpPr>
          <a:xfrm>
            <a:off x="1439999" y="4376250"/>
            <a:ext cx="6066425" cy="479689"/>
            <a:chOff x="1439999" y="4890058"/>
            <a:chExt cx="6066425" cy="479689"/>
          </a:xfrm>
        </p:grpSpPr>
        <p:sp>
          <p:nvSpPr>
            <p:cNvPr id="12" name="Прямоугольник: скругленные углы 13">
              <a:extLst>
                <a:ext uri="{FF2B5EF4-FFF2-40B4-BE49-F238E27FC236}">
                  <a16:creationId xmlns:a16="http://schemas.microsoft.com/office/drawing/2014/main" id="{D8507BF5-5620-2F70-2697-F1C388BB1968}"/>
                </a:ext>
              </a:extLst>
            </p:cNvPr>
            <p:cNvSpPr/>
            <p:nvPr/>
          </p:nvSpPr>
          <p:spPr>
            <a:xfrm>
              <a:off x="1439999" y="4890058"/>
              <a:ext cx="1599287" cy="47968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9875" indent="-182563" algn="ctr">
                <a:buFont typeface="Arial" panose="020B0604020202020204" pitchFamily="34" charset="0"/>
                <a:buChar char="•"/>
              </a:pPr>
              <a:r>
                <a:rPr lang="uk-UA" sz="2000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Суб’єкт</a:t>
              </a:r>
            </a:p>
          </p:txBody>
        </p:sp>
        <p:sp>
          <p:nvSpPr>
            <p:cNvPr id="18" name="Прямоугольник: скругленные углы 13">
              <a:extLst>
                <a:ext uri="{FF2B5EF4-FFF2-40B4-BE49-F238E27FC236}">
                  <a16:creationId xmlns:a16="http://schemas.microsoft.com/office/drawing/2014/main" id="{B99009DF-1A26-85D5-007E-1E0CEC59E584}"/>
                </a:ext>
              </a:extLst>
            </p:cNvPr>
            <p:cNvSpPr/>
            <p:nvPr/>
          </p:nvSpPr>
          <p:spPr>
            <a:xfrm>
              <a:off x="5115041" y="4890058"/>
              <a:ext cx="2391383" cy="4750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9875" indent="-182563" algn="ctr">
                <a:buFont typeface="Arial" panose="020B0604020202020204" pitchFamily="34" charset="0"/>
                <a:buChar char="•"/>
              </a:pPr>
              <a:r>
                <a:rPr lang="ru-RU" sz="2000" dirty="0" err="1">
                  <a:latin typeface="Century Gothic" panose="020B0502020202020204" pitchFamily="34" charset="0"/>
                  <a:cs typeface="Times New Roman" panose="02020603050405020304" pitchFamily="18" charset="0"/>
                </a:rPr>
                <a:t>Спеціальний</a:t>
              </a:r>
              <a:endParaRPr lang="uk-UA" sz="2000" dirty="0"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C717C8E8-EF44-27A3-E45C-607A696C748D}"/>
                </a:ext>
              </a:extLst>
            </p:cNvPr>
            <p:cNvCxnSpPr>
              <a:stCxn id="12" idx="3"/>
              <a:endCxn id="18" idx="1"/>
            </p:cNvCxnSpPr>
            <p:nvPr/>
          </p:nvCxnSpPr>
          <p:spPr>
            <a:xfrm flipV="1">
              <a:off x="3039286" y="5127586"/>
              <a:ext cx="2075755" cy="231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Прямоугольник: скругленные углы 13">
            <a:extLst>
              <a:ext uri="{FF2B5EF4-FFF2-40B4-BE49-F238E27FC236}">
                <a16:creationId xmlns:a16="http://schemas.microsoft.com/office/drawing/2014/main" id="{F2DD1326-FD7F-7EAA-3920-70CB19DF0C7C}"/>
              </a:ext>
            </a:extLst>
          </p:cNvPr>
          <p:cNvSpPr/>
          <p:nvPr/>
        </p:nvSpPr>
        <p:spPr>
          <a:xfrm>
            <a:off x="212553" y="5427222"/>
            <a:ext cx="3366748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Суб’єктивна сторона</a:t>
            </a:r>
          </a:p>
        </p:txBody>
      </p:sp>
      <p:sp>
        <p:nvSpPr>
          <p:cNvPr id="22" name="Прямоугольник: скругленные углы 13">
            <a:extLst>
              <a:ext uri="{FF2B5EF4-FFF2-40B4-BE49-F238E27FC236}">
                <a16:creationId xmlns:a16="http://schemas.microsoft.com/office/drawing/2014/main" id="{E1487F24-DD04-91B8-4EF2-47A32973C1E6}"/>
              </a:ext>
            </a:extLst>
          </p:cNvPr>
          <p:cNvSpPr/>
          <p:nvPr/>
        </p:nvSpPr>
        <p:spPr>
          <a:xfrm>
            <a:off x="5289213" y="5108826"/>
            <a:ext cx="2827176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Прямий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умисел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13">
            <a:extLst>
              <a:ext uri="{FF2B5EF4-FFF2-40B4-BE49-F238E27FC236}">
                <a16:creationId xmlns:a16="http://schemas.microsoft.com/office/drawing/2014/main" id="{66C84183-1100-8F9B-5DCD-150F7FE90F22}"/>
              </a:ext>
            </a:extLst>
          </p:cNvPr>
          <p:cNvSpPr/>
          <p:nvPr/>
        </p:nvSpPr>
        <p:spPr>
          <a:xfrm>
            <a:off x="5289213" y="5762622"/>
            <a:ext cx="2827176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Систематичність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1BD78AC6-450E-02F9-9859-DFB6A65F6EBE}"/>
              </a:ext>
            </a:extLst>
          </p:cNvPr>
          <p:cNvSpPr/>
          <p:nvPr/>
        </p:nvSpPr>
        <p:spPr>
          <a:xfrm>
            <a:off x="4484035" y="5087234"/>
            <a:ext cx="522514" cy="1143496"/>
          </a:xfrm>
          <a:prstGeom prst="leftBrace">
            <a:avLst>
              <a:gd name="adj1" fmla="val 34711"/>
              <a:gd name="adj2" fmla="val 50000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6777E53-54DD-9F6D-B4B3-E8EB890095C9}"/>
              </a:ext>
            </a:extLst>
          </p:cNvPr>
          <p:cNvCxnSpPr>
            <a:cxnSpLocks/>
          </p:cNvCxnSpPr>
          <p:nvPr/>
        </p:nvCxnSpPr>
        <p:spPr>
          <a:xfrm>
            <a:off x="3633234" y="5664749"/>
            <a:ext cx="7375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78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Адміністративна відповідальність за вчинення домашнього насильства</a:t>
            </a:r>
            <a:endParaRPr lang="ru-UA" sz="2800" dirty="0">
              <a:effectLst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2158318" y="2453495"/>
            <a:ext cx="4827359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Терміновий заборонний припис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756FF33-8D9A-A4E5-B096-1993B6BF1106}"/>
              </a:ext>
            </a:extLst>
          </p:cNvPr>
          <p:cNvSpPr/>
          <p:nvPr/>
        </p:nvSpPr>
        <p:spPr>
          <a:xfrm>
            <a:off x="1216389" y="1750387"/>
            <a:ext cx="6711219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173</a:t>
            </a:r>
            <a:r>
              <a:rPr lang="uk-UA" sz="2000" b="1" baseline="35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Вчинення домашнього насильства: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2C5F2703-5EA5-44A8-63C8-09990B2F48DC}"/>
              </a:ext>
            </a:extLst>
          </p:cNvPr>
          <p:cNvSpPr/>
          <p:nvPr/>
        </p:nvSpPr>
        <p:spPr>
          <a:xfrm>
            <a:off x="2633635" y="3161237"/>
            <a:ext cx="3876723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Обмежувальний припис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681A3D2-6A58-58FB-25E8-D878FD7AE781}"/>
              </a:ext>
            </a:extLst>
          </p:cNvPr>
          <p:cNvSpPr/>
          <p:nvPr/>
        </p:nvSpPr>
        <p:spPr>
          <a:xfrm>
            <a:off x="1100226" y="4393440"/>
            <a:ext cx="694353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173</a:t>
            </a:r>
            <a:r>
              <a:rPr lang="uk-UA" sz="2000" b="1" baseline="35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Булінг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учасника освітнього процесу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147345" y="153838"/>
            <a:ext cx="6849295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000" dirty="0">
                <a:effectLst/>
              </a:rPr>
              <a:t>Юридична відповідальність за вчинення </a:t>
            </a:r>
            <a:r>
              <a:rPr lang="uk-UA" sz="3000" dirty="0" err="1">
                <a:effectLst/>
              </a:rPr>
              <a:t>булінгу</a:t>
            </a:r>
            <a:r>
              <a:rPr lang="uk-UA" sz="3000" dirty="0">
                <a:effectLst/>
              </a:rPr>
              <a:t>:</a:t>
            </a:r>
            <a:endParaRPr lang="ru-UA" sz="3000" dirty="0">
              <a:effectLst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77C490E3-9FE9-BEB0-2608-9A4869DECF98}"/>
              </a:ext>
            </a:extLst>
          </p:cNvPr>
          <p:cNvSpPr/>
          <p:nvPr/>
        </p:nvSpPr>
        <p:spPr>
          <a:xfrm>
            <a:off x="2158312" y="2077244"/>
            <a:ext cx="4827359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Дисциплінарна відповідальність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F21FA51-037D-6D9D-63A8-6F023228B055}"/>
              </a:ext>
            </a:extLst>
          </p:cNvPr>
          <p:cNvSpPr/>
          <p:nvPr/>
        </p:nvSpPr>
        <p:spPr>
          <a:xfrm>
            <a:off x="2088645" y="1363429"/>
            <a:ext cx="4966697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Цивільно-правова відповідальність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DFE6A8B-D0B6-85B8-DABE-52EAEAC412BA}"/>
              </a:ext>
            </a:extLst>
          </p:cNvPr>
          <p:cNvSpPr txBox="1">
            <a:spLocks/>
          </p:cNvSpPr>
          <p:nvPr/>
        </p:nvSpPr>
        <p:spPr>
          <a:xfrm>
            <a:off x="901328" y="2987556"/>
            <a:ext cx="7341325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dirty="0" err="1">
                <a:effectLst/>
              </a:rPr>
              <a:t>Гарячі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лінії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питань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запобігання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протидії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домашньому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насильству</a:t>
            </a:r>
            <a:r>
              <a:rPr lang="ru-RU" dirty="0">
                <a:effectLst/>
              </a:rPr>
              <a:t>:</a:t>
            </a:r>
            <a:endParaRPr lang="ru-UA" dirty="0">
              <a:effectLst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3BD17417-5BAC-3FAE-40E6-4693801234EA}"/>
              </a:ext>
            </a:extLst>
          </p:cNvPr>
          <p:cNvSpPr/>
          <p:nvPr/>
        </p:nvSpPr>
        <p:spPr>
          <a:xfrm>
            <a:off x="2550899" y="3967933"/>
            <a:ext cx="4042188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15-47 - урядова гаряча лінія  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0DEDB6EF-E2B0-54DD-45F7-D0147873E00E}"/>
              </a:ext>
            </a:extLst>
          </p:cNvPr>
          <p:cNvSpPr/>
          <p:nvPr/>
        </p:nvSpPr>
        <p:spPr>
          <a:xfrm>
            <a:off x="2088645" y="4642560"/>
            <a:ext cx="4966697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116-123 - національна гаряча лінія 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172B2F0-537F-EEE7-6412-CD2914DEF700}"/>
              </a:ext>
            </a:extLst>
          </p:cNvPr>
          <p:cNvSpPr/>
          <p:nvPr/>
        </p:nvSpPr>
        <p:spPr>
          <a:xfrm>
            <a:off x="2088645" y="5317187"/>
            <a:ext cx="4966697" cy="6568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116 111 -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гаряча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лінія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дітей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молоді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baseline="3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Восклицательный знак PNG">
            <a:extLst>
              <a:ext uri="{FF2B5EF4-FFF2-40B4-BE49-F238E27FC236}">
                <a16:creationId xmlns:a16="http://schemas.microsoft.com/office/drawing/2014/main" id="{A20DBFC6-1213-AF82-A739-BFA00EAC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42" y="4252291"/>
            <a:ext cx="1702463" cy="14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тационарный телефон PNG скачать бесплатно - PNG All">
            <a:extLst>
              <a:ext uri="{FF2B5EF4-FFF2-40B4-BE49-F238E27FC236}">
                <a16:creationId xmlns:a16="http://schemas.microsoft.com/office/drawing/2014/main" id="{4E383A79-76F2-57C5-0305-7FD472F4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2" y="4607389"/>
            <a:ext cx="1275865" cy="7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333</TotalTime>
  <Words>226</Words>
  <Application>Microsoft Office PowerPoint</Application>
  <PresentationFormat>Экран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Практичне заняття.  Захист прав дитини від жорстокого поводження, експлуатації або інших форм насильства</vt:lpstr>
      <vt:lpstr>Насильство ніколи не вирішує конфлікти і не зменшує їхніх драматичних наслідків.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112</cp:revision>
  <dcterms:created xsi:type="dcterms:W3CDTF">2021-12-24T07:47:25Z</dcterms:created>
  <dcterms:modified xsi:type="dcterms:W3CDTF">2022-11-05T14:32:16Z</dcterms:modified>
</cp:coreProperties>
</file>