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36" y="498322"/>
            <a:ext cx="7560114" cy="2149084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Практичне заняття</a:t>
            </a:r>
            <a:r>
              <a:rPr lang="ru-RU" sz="4000" dirty="0"/>
              <a:t>. </a:t>
            </a:r>
            <a:br>
              <a:rPr lang="en-US" sz="4000" dirty="0"/>
            </a:br>
            <a:r>
              <a:rPr lang="uk-UA" sz="4000" dirty="0"/>
              <a:t>Захист прав споживачів.</a:t>
            </a:r>
            <a:r>
              <a:rPr lang="en-US" sz="4000" dirty="0"/>
              <a:t> </a:t>
            </a:r>
            <a:br>
              <a:rPr lang="uk-UA" sz="4000" dirty="0"/>
            </a:br>
            <a:r>
              <a:rPr lang="uk-UA" sz="4000" dirty="0"/>
              <a:t>Особливості електронного </a:t>
            </a:r>
            <a:r>
              <a:rPr lang="ru-RU" sz="4000" dirty="0"/>
              <a:t>продажу й </a:t>
            </a:r>
            <a:r>
              <a:rPr lang="uk-UA" sz="4000" dirty="0"/>
              <a:t>операцій із банківською карткою</a:t>
            </a:r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6D451-514F-4F3B-9626-7CBF7B71E1D7}"/>
              </a:ext>
            </a:extLst>
          </p:cNvPr>
          <p:cNvSpPr txBox="1">
            <a:spLocks/>
          </p:cNvSpPr>
          <p:nvPr/>
        </p:nvSpPr>
        <p:spPr>
          <a:xfrm>
            <a:off x="563281" y="2077154"/>
            <a:ext cx="8017437" cy="1462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indent="457200"/>
            <a:r>
              <a:rPr lang="uk-UA" sz="2000" dirty="0">
                <a:effectLst/>
              </a:rPr>
              <a:t>— </a:t>
            </a:r>
            <a:r>
              <a:rPr lang="uk-UA" sz="2000" dirty="0" err="1">
                <a:effectLst/>
              </a:rPr>
              <a:t>Ортофобія</a:t>
            </a:r>
            <a:r>
              <a:rPr lang="uk-UA" sz="2000" dirty="0">
                <a:effectLst/>
              </a:rPr>
              <a:t> — страх особистої власності.</a:t>
            </a:r>
          </a:p>
          <a:p>
            <a:pPr indent="457200"/>
            <a:r>
              <a:rPr lang="uk-UA" sz="2000" dirty="0">
                <a:effectLst/>
              </a:rPr>
              <a:t>— Не маю страху володіння речами. Запусти мене до взуттєвої крамниці, і я це доведу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68B522-D163-4D6A-9EB7-8F25F13CB058}"/>
              </a:ext>
            </a:extLst>
          </p:cNvPr>
          <p:cNvSpPr txBox="1">
            <a:spLocks/>
          </p:cNvSpPr>
          <p:nvPr/>
        </p:nvSpPr>
        <p:spPr>
          <a:xfrm>
            <a:off x="6694114" y="3188746"/>
            <a:ext cx="2175565" cy="5669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dirty="0" err="1">
                <a:effectLst/>
              </a:rPr>
              <a:t>Емілі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Прентіс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27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F4092C-2140-4BC7-A621-689F661A8985}"/>
              </a:ext>
            </a:extLst>
          </p:cNvPr>
          <p:cNvSpPr txBox="1">
            <a:spLocks/>
          </p:cNvSpPr>
          <p:nvPr/>
        </p:nvSpPr>
        <p:spPr>
          <a:xfrm>
            <a:off x="972000" y="1829809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JUST DO IT (</a:t>
            </a:r>
            <a:r>
              <a:rPr lang="uk-UA" sz="2000" dirty="0">
                <a:effectLst/>
              </a:rPr>
              <a:t>ПРОСТО ЗРОБИ ЦЕ)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6D451-514F-4F3B-9626-7CBF7B71E1D7}"/>
              </a:ext>
            </a:extLst>
          </p:cNvPr>
          <p:cNvSpPr txBox="1">
            <a:spLocks/>
          </p:cNvSpPr>
          <p:nvPr/>
        </p:nvSpPr>
        <p:spPr>
          <a:xfrm>
            <a:off x="972000" y="831985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THINK DIFFERENT (</a:t>
            </a:r>
            <a:r>
              <a:rPr lang="uk-UA" sz="2000" dirty="0">
                <a:effectLst/>
              </a:rPr>
              <a:t>ДУМАЙ ІНАКШЕ) 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E55BCD9-59AF-4D1A-AD6B-96F1C3589081}"/>
              </a:ext>
            </a:extLst>
          </p:cNvPr>
          <p:cNvSpPr txBox="1">
            <a:spLocks/>
          </p:cNvSpPr>
          <p:nvPr/>
        </p:nvSpPr>
        <p:spPr>
          <a:xfrm>
            <a:off x="972000" y="2827633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BECAUSE YOU’RE WORTH IT (АДЖЕ ВИ ЦЬОГО ВАРТІ)</a:t>
            </a:r>
            <a:endParaRPr lang="uk-UA" sz="2000" dirty="0">
              <a:effectLst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3616594-C254-4470-B514-337F784B9E74}"/>
              </a:ext>
            </a:extLst>
          </p:cNvPr>
          <p:cNvSpPr txBox="1">
            <a:spLocks/>
          </p:cNvSpPr>
          <p:nvPr/>
        </p:nvSpPr>
        <p:spPr>
          <a:xfrm>
            <a:off x="972000" y="3825457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EVERY LITTLE HELPS (</a:t>
            </a:r>
            <a:r>
              <a:rPr lang="ru-RU" sz="2000" dirty="0">
                <a:effectLst/>
              </a:rPr>
              <a:t>КОЖНА ДРІБНИЦЯ ВАЖЛИВА)</a:t>
            </a:r>
            <a:endParaRPr lang="uk-UA" sz="2000" dirty="0">
              <a:effectLst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502BAEE-23C3-4834-9BFE-855CC26CF055}"/>
              </a:ext>
            </a:extLst>
          </p:cNvPr>
          <p:cNvSpPr txBox="1">
            <a:spLocks/>
          </p:cNvSpPr>
          <p:nvPr/>
        </p:nvSpPr>
        <p:spPr>
          <a:xfrm>
            <a:off x="972000" y="4897037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ALL THE NEWS THAT’S FIT TO PRINT </a:t>
            </a:r>
            <a:endParaRPr lang="ru-RU" sz="2000" dirty="0">
              <a:effectLst/>
            </a:endParaRPr>
          </a:p>
          <a:p>
            <a:pPr algn="ctr"/>
            <a:r>
              <a:rPr lang="en-US" sz="2000" dirty="0">
                <a:effectLst/>
              </a:rPr>
              <a:t>(ВСІ НОВИНИ, ЯКІ МОЖНА НАДРУКУВАТИ)</a:t>
            </a:r>
            <a:endParaRPr lang="uk-UA" sz="2000" dirty="0">
              <a:effectLst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403EFF3-37AA-4B5E-B66E-EA452676C3D6}"/>
              </a:ext>
            </a:extLst>
          </p:cNvPr>
          <p:cNvSpPr txBox="1">
            <a:spLocks/>
          </p:cNvSpPr>
          <p:nvPr/>
        </p:nvSpPr>
        <p:spPr>
          <a:xfrm>
            <a:off x="972000" y="1330897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Apple</a:t>
            </a:r>
            <a:endParaRPr lang="uk-UA" sz="2000" dirty="0">
              <a:effectLst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E636F30-A795-4E36-8789-7DD0F6531714}"/>
              </a:ext>
            </a:extLst>
          </p:cNvPr>
          <p:cNvSpPr txBox="1">
            <a:spLocks/>
          </p:cNvSpPr>
          <p:nvPr/>
        </p:nvSpPr>
        <p:spPr>
          <a:xfrm>
            <a:off x="972000" y="2328720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Nike</a:t>
            </a:r>
            <a:endParaRPr lang="uk-UA" sz="2000" dirty="0">
              <a:effectLst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0A69240-6CEE-49DF-9F2D-80D06C69688F}"/>
              </a:ext>
            </a:extLst>
          </p:cNvPr>
          <p:cNvSpPr txBox="1">
            <a:spLocks/>
          </p:cNvSpPr>
          <p:nvPr/>
        </p:nvSpPr>
        <p:spPr>
          <a:xfrm>
            <a:off x="972000" y="3326543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L’ORÉAL</a:t>
            </a:r>
            <a:endParaRPr lang="uk-UA" sz="2000" dirty="0">
              <a:effectLst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27F20DF-6666-4907-9B14-1168D0908374}"/>
              </a:ext>
            </a:extLst>
          </p:cNvPr>
          <p:cNvSpPr txBox="1">
            <a:spLocks/>
          </p:cNvSpPr>
          <p:nvPr/>
        </p:nvSpPr>
        <p:spPr>
          <a:xfrm>
            <a:off x="972000" y="4320574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Tesco</a:t>
            </a:r>
            <a:endParaRPr lang="uk-UA" sz="2000" dirty="0">
              <a:effectLst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966FDEB-3F7C-4015-88A3-6A90A9714A46}"/>
              </a:ext>
            </a:extLst>
          </p:cNvPr>
          <p:cNvSpPr txBox="1">
            <a:spLocks/>
          </p:cNvSpPr>
          <p:nvPr/>
        </p:nvSpPr>
        <p:spPr>
          <a:xfrm>
            <a:off x="972000" y="5473500"/>
            <a:ext cx="7200000" cy="5764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sz="2000" dirty="0">
                <a:effectLst/>
              </a:rPr>
              <a:t>The New York Times</a:t>
            </a:r>
            <a:endParaRPr lang="uk-UA" sz="2000" dirty="0">
              <a:effectLst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B12F13F-3CE6-4E8A-B093-2A6C89CBB56D}"/>
              </a:ext>
            </a:extLst>
          </p:cNvPr>
          <p:cNvSpPr/>
          <p:nvPr/>
        </p:nvSpPr>
        <p:spPr>
          <a:xfrm>
            <a:off x="4019006" y="1400511"/>
            <a:ext cx="1105988" cy="4318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2242375-DC5B-4353-A3B0-E2481D778449}"/>
              </a:ext>
            </a:extLst>
          </p:cNvPr>
          <p:cNvSpPr/>
          <p:nvPr/>
        </p:nvSpPr>
        <p:spPr>
          <a:xfrm>
            <a:off x="4019006" y="2399147"/>
            <a:ext cx="1105988" cy="4318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4A6E693-6F59-4E39-8016-6B3AC2E3BD3A}"/>
              </a:ext>
            </a:extLst>
          </p:cNvPr>
          <p:cNvSpPr/>
          <p:nvPr/>
        </p:nvSpPr>
        <p:spPr>
          <a:xfrm>
            <a:off x="4019006" y="3360163"/>
            <a:ext cx="1105988" cy="4318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308945A-62D6-4510-91F5-C64882C10B97}"/>
              </a:ext>
            </a:extLst>
          </p:cNvPr>
          <p:cNvSpPr/>
          <p:nvPr/>
        </p:nvSpPr>
        <p:spPr>
          <a:xfrm>
            <a:off x="4019006" y="4385369"/>
            <a:ext cx="1105988" cy="4318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D1D6D73D-F18A-4A0D-A238-405BC799323E}"/>
              </a:ext>
            </a:extLst>
          </p:cNvPr>
          <p:cNvSpPr/>
          <p:nvPr/>
        </p:nvSpPr>
        <p:spPr>
          <a:xfrm>
            <a:off x="3422469" y="5574283"/>
            <a:ext cx="2299062" cy="4318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31281" y="2443541"/>
            <a:ext cx="3752681" cy="6245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кодекс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371504-0F94-4DEB-AE41-0BE139C1B7D2}"/>
              </a:ext>
            </a:extLst>
          </p:cNvPr>
          <p:cNvSpPr/>
          <p:nvPr/>
        </p:nvSpPr>
        <p:spPr>
          <a:xfrm>
            <a:off x="5244928" y="2331464"/>
            <a:ext cx="3438388" cy="8486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Господарський кодекс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82858F-5568-4B51-A7C3-90EA117E92F0}"/>
              </a:ext>
            </a:extLst>
          </p:cNvPr>
          <p:cNvSpPr/>
          <p:nvPr/>
        </p:nvSpPr>
        <p:spPr>
          <a:xfrm>
            <a:off x="2207622" y="3677862"/>
            <a:ext cx="4728754" cy="9142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захист прав споживачів»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155DEFB-9FFB-4A50-855C-2E79E5801EA0}"/>
              </a:ext>
            </a:extLst>
          </p:cNvPr>
          <p:cNvSpPr/>
          <p:nvPr/>
        </p:nvSpPr>
        <p:spPr>
          <a:xfrm>
            <a:off x="2207622" y="4828821"/>
            <a:ext cx="4728754" cy="914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звернення громадян»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8DF6863-4870-4D60-BF25-B864B9AA8F3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6769791" y="2719464"/>
            <a:ext cx="1" cy="518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38ECDD-7E32-4AE5-AD61-557B133373A4}"/>
              </a:ext>
            </a:extLst>
          </p:cNvPr>
          <p:cNvSpPr/>
          <p:nvPr/>
        </p:nvSpPr>
        <p:spPr>
          <a:xfrm>
            <a:off x="3186083" y="1261243"/>
            <a:ext cx="2771834" cy="624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Куди звертатися: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1825FF3-BEE6-4972-9BA7-32BC7817A0D8}"/>
              </a:ext>
            </a:extLst>
          </p:cNvPr>
          <p:cNvSpPr/>
          <p:nvPr/>
        </p:nvSpPr>
        <p:spPr>
          <a:xfrm>
            <a:off x="586641" y="4251229"/>
            <a:ext cx="2997992" cy="49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Громадські організації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4639424" y="2225383"/>
            <a:ext cx="4260735" cy="49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Держпродспоживслужба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України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91B30E5-D118-4B8C-B12E-B4F21C8BA31D}"/>
              </a:ext>
            </a:extLst>
          </p:cNvPr>
          <p:cNvSpPr/>
          <p:nvPr/>
        </p:nvSpPr>
        <p:spPr>
          <a:xfrm>
            <a:off x="5384006" y="3238305"/>
            <a:ext cx="2771569" cy="49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Територіальні відділи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81BB705-34AB-4898-A347-4BB030D46C29}"/>
              </a:ext>
            </a:extLst>
          </p:cNvPr>
          <p:cNvSpPr/>
          <p:nvPr/>
        </p:nvSpPr>
        <p:spPr>
          <a:xfrm>
            <a:off x="1924595" y="2225382"/>
            <a:ext cx="1123406" cy="49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Суди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6B6DE87-3F7A-4BFE-B110-A62B571CB176}"/>
              </a:ext>
            </a:extLst>
          </p:cNvPr>
          <p:cNvSpPr/>
          <p:nvPr/>
        </p:nvSpPr>
        <p:spPr>
          <a:xfrm>
            <a:off x="4313348" y="4251228"/>
            <a:ext cx="4415048" cy="49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Органи місцевого самоврядування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Споживач має право:</a:t>
            </a:r>
            <a:endParaRPr lang="ru-UA" sz="3600" dirty="0">
              <a:effectLst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625B60CE-855B-4AA0-B287-B47AD2630563}"/>
              </a:ext>
            </a:extLst>
          </p:cNvPr>
          <p:cNvSpPr/>
          <p:nvPr/>
        </p:nvSpPr>
        <p:spPr>
          <a:xfrm>
            <a:off x="2678927" y="985515"/>
            <a:ext cx="3881252" cy="494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Захист своїх прав державою</a:t>
            </a: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A98B8A63-E327-4756-B819-9F11157EB34C}"/>
              </a:ext>
            </a:extLst>
          </p:cNvPr>
          <p:cNvSpPr/>
          <p:nvPr/>
        </p:nvSpPr>
        <p:spPr>
          <a:xfrm>
            <a:off x="3289051" y="5524141"/>
            <a:ext cx="2661004" cy="525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  <a:tabLst>
                <a:tab pos="357188" algn="l"/>
              </a:tabLst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суду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1AAC3061-2A68-46C7-9F4C-FF049DF40096}"/>
              </a:ext>
            </a:extLst>
          </p:cNvPr>
          <p:cNvSpPr/>
          <p:nvPr/>
        </p:nvSpPr>
        <p:spPr>
          <a:xfrm>
            <a:off x="1794413" y="3597435"/>
            <a:ext cx="5650281" cy="7362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Необхідну, доступну, достовірну та своєчасну інформацію державною мовою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42EE864A-326D-4955-9D4C-08BCE054019B}"/>
              </a:ext>
            </a:extLst>
          </p:cNvPr>
          <p:cNvSpPr/>
          <p:nvPr/>
        </p:nvSpPr>
        <p:spPr>
          <a:xfrm>
            <a:off x="3321708" y="2769987"/>
            <a:ext cx="2595690" cy="494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Безпеку продукції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B09EF589-B64C-40E1-82F5-62CA7305CF6A}"/>
              </a:ext>
            </a:extLst>
          </p:cNvPr>
          <p:cNvSpPr/>
          <p:nvPr/>
        </p:nvSpPr>
        <p:spPr>
          <a:xfrm>
            <a:off x="2678927" y="1812964"/>
            <a:ext cx="3881252" cy="624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Належну якість продукції та обслуговування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5D5E0DC7-B681-45CC-AF09-21751AA26FEB}"/>
              </a:ext>
            </a:extLst>
          </p:cNvPr>
          <p:cNvSpPr/>
          <p:nvPr/>
        </p:nvSpPr>
        <p:spPr>
          <a:xfrm>
            <a:off x="2268585" y="4666224"/>
            <a:ext cx="4701937" cy="5254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Обслуговування державною мовою</a:t>
            </a: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4AF0AD-4EF2-458F-94E9-B29918013018}"/>
              </a:ext>
            </a:extLst>
          </p:cNvPr>
          <p:cNvSpPr txBox="1">
            <a:spLocks/>
          </p:cNvSpPr>
          <p:nvPr/>
        </p:nvSpPr>
        <p:spPr>
          <a:xfrm>
            <a:off x="893196" y="948675"/>
            <a:ext cx="7357608" cy="1083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Права споживача у разі придбання ним товару </a:t>
            </a:r>
            <a:r>
              <a:rPr lang="uk-UA" sz="4000" i="1" u="sng" dirty="0">
                <a:effectLst/>
              </a:rPr>
              <a:t>неналежної якості</a:t>
            </a:r>
            <a:r>
              <a:rPr lang="uk-UA" sz="3600" dirty="0">
                <a:effectLst/>
              </a:rPr>
              <a:t>:</a:t>
            </a:r>
            <a:endParaRPr lang="ru-UA" sz="3600" dirty="0">
              <a:effectLst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A1EC535-6C81-4521-A353-64C5902B9614}"/>
              </a:ext>
            </a:extLst>
          </p:cNvPr>
          <p:cNvSpPr/>
          <p:nvPr/>
        </p:nvSpPr>
        <p:spPr>
          <a:xfrm>
            <a:off x="2567370" y="2753355"/>
            <a:ext cx="4740777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Пропорційного зменшення ціни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12C04FE-5005-49C2-83D1-29A802620115}"/>
              </a:ext>
            </a:extLst>
          </p:cNvPr>
          <p:cNvSpPr/>
          <p:nvPr/>
        </p:nvSpPr>
        <p:spPr>
          <a:xfrm>
            <a:off x="2567370" y="3767162"/>
            <a:ext cx="4740777" cy="7025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Безоплатного усунення недоліків товару в розумний строк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FB613B9-E91C-4B86-ABCC-7A703DF3BC9E}"/>
              </a:ext>
            </a:extLst>
          </p:cNvPr>
          <p:cNvSpPr/>
          <p:nvPr/>
        </p:nvSpPr>
        <p:spPr>
          <a:xfrm>
            <a:off x="2981855" y="4971112"/>
            <a:ext cx="3911807" cy="702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Відшкодування витрат на усунення недоліків товару</a:t>
            </a:r>
          </a:p>
        </p:txBody>
      </p:sp>
    </p:spTree>
    <p:extLst>
      <p:ext uri="{BB962C8B-B14F-4D97-AF65-F5344CB8AC3E}">
        <p14:creationId xmlns:p14="http://schemas.microsoft.com/office/powerpoint/2010/main" val="1358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084783" y="1076032"/>
            <a:ext cx="697443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Права споживача при придбанні товару </a:t>
            </a:r>
            <a:r>
              <a:rPr lang="uk-UA" sz="4000" i="1" u="sng" dirty="0">
                <a:effectLst/>
              </a:rPr>
              <a:t>належної якості</a:t>
            </a:r>
            <a:r>
              <a:rPr lang="uk-UA" sz="3600" dirty="0">
                <a:effectLst/>
              </a:rPr>
              <a:t>:</a:t>
            </a:r>
            <a:endParaRPr lang="ru-UA" sz="3600" dirty="0">
              <a:effectLst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7D77399-6394-4BB3-88F7-09D6C38B45C3}"/>
              </a:ext>
            </a:extLst>
          </p:cNvPr>
          <p:cNvSpPr/>
          <p:nvPr/>
        </p:nvSpPr>
        <p:spPr>
          <a:xfrm>
            <a:off x="1184365" y="2100210"/>
            <a:ext cx="6775268" cy="149643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Споживач має право на обмін товару належної якості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протягом чотирнадцяти днів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не рахуючи дня купівлі, якщо триваліший строк не оголошений продавцем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78595EC-FB8B-4612-A706-F5F8161FC433}"/>
              </a:ext>
            </a:extLst>
          </p:cNvPr>
          <p:cNvSpPr/>
          <p:nvPr/>
        </p:nvSpPr>
        <p:spPr>
          <a:xfrm>
            <a:off x="887135" y="3856962"/>
            <a:ext cx="7271659" cy="1986490"/>
          </a:xfrm>
          <a:prstGeom prst="roundRect">
            <a:avLst>
              <a:gd name="adj" fmla="val 131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Споживач має право обміняти </a:t>
            </a:r>
            <a:r>
              <a:rPr lang="uk-UA" sz="24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непродовольчий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товар належної якості на аналогічний у продавця, в якого він був придбаний, якщо товар не задовольнив його за формою, габаритами, фасоном, кольором, розміром або з інших причин не може бути ним використаний за призначенням</a:t>
            </a:r>
          </a:p>
        </p:txBody>
      </p:sp>
    </p:spTree>
    <p:extLst>
      <p:ext uri="{BB962C8B-B14F-4D97-AF65-F5344CB8AC3E}">
        <p14:creationId xmlns:p14="http://schemas.microsoft.com/office/powerpoint/2010/main" val="26671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166</TotalTime>
  <Words>264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Тема1</vt:lpstr>
      <vt:lpstr>Практичне заняття.  Захист прав споживачів.  Особливості електронного продажу й операцій із банківською карткою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41</cp:revision>
  <dcterms:created xsi:type="dcterms:W3CDTF">2021-12-24T07:47:25Z</dcterms:created>
  <dcterms:modified xsi:type="dcterms:W3CDTF">2022-11-01T18:49:53Z</dcterms:modified>
</cp:coreProperties>
</file>