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2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D8E8"/>
    <a:srgbClr val="E9ED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357" autoAdjust="0"/>
  </p:normalViewPr>
  <p:slideViewPr>
    <p:cSldViewPr snapToGrid="0">
      <p:cViewPr varScale="1">
        <p:scale>
          <a:sx n="110" d="100"/>
          <a:sy n="110" d="100"/>
        </p:scale>
        <p:origin x="156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6"/>
          <p:cNvSpPr/>
          <p:nvPr/>
        </p:nvSpPr>
        <p:spPr>
          <a:xfrm>
            <a:off x="5591176" y="6488114"/>
            <a:ext cx="2712666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50" dirty="0">
                <a:latin typeface="+mn-lt"/>
                <a:ea typeface="+mn-ea"/>
              </a:rPr>
              <a:t>Copyright © </a:t>
            </a:r>
            <a:r>
              <a:rPr lang="en-US" sz="1350" dirty="0" err="1">
                <a:latin typeface="+mn-lt"/>
                <a:ea typeface="+mn-ea"/>
              </a:rPr>
              <a:t>Wondershare</a:t>
            </a:r>
            <a:r>
              <a:rPr lang="en-US" sz="1350" dirty="0">
                <a:latin typeface="+mn-lt"/>
                <a:ea typeface="+mn-ea"/>
              </a:rPr>
              <a:t> Software</a:t>
            </a:r>
            <a:endParaRPr lang="zh-CN" altLang="en-US" sz="1350" dirty="0">
              <a:latin typeface="+mn-lt"/>
              <a:ea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57158" y="2130427"/>
            <a:ext cx="7772400" cy="1227137"/>
          </a:xfrm>
          <a:noFill/>
        </p:spPr>
        <p:txBody>
          <a:bodyPr/>
          <a:lstStyle>
            <a:lvl1pPr algn="l">
              <a:defRPr sz="3750" b="1" cap="none" spc="0" baseline="0">
                <a:ln w="9000" cmpd="sng">
                  <a:noFill/>
                  <a:prstDash val="solid"/>
                </a:ln>
                <a:gradFill>
                  <a:gsLst>
                    <a:gs pos="0">
                      <a:srgbClr val="C00000"/>
                    </a:gs>
                    <a:gs pos="43000">
                      <a:srgbClr val="A20000"/>
                    </a:gs>
                    <a:gs pos="100000">
                      <a:srgbClr val="860000"/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85706" y="3357562"/>
            <a:ext cx="6400800" cy="642942"/>
          </a:xfrm>
        </p:spPr>
        <p:txBody>
          <a:bodyPr rtlCol="0" anchor="ctr">
            <a:normAutofit/>
          </a:bodyPr>
          <a:lstStyle>
            <a:lvl1pPr marL="0" indent="0" algn="l" defTabSz="685800" rtl="0" eaLnBrk="1" latinLnBrk="0" hangingPunct="1">
              <a:spcBef>
                <a:spcPct val="0"/>
              </a:spcBef>
              <a:buNone/>
              <a:defRPr lang="zh-CN" altLang="en-US" sz="1800" b="0" kern="1200" cap="none" spc="0" dirty="0">
                <a:ln>
                  <a:noFill/>
                </a:ln>
                <a:solidFill>
                  <a:srgbClr val="3B3721"/>
                </a:solidFill>
                <a:effectLst/>
                <a:latin typeface="+mj-lt"/>
                <a:ea typeface="+mj-ea"/>
                <a:cs typeface="+mj-cs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207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727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40"/>
            <a:ext cx="8229600" cy="79692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285876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zh-CN"/>
              <a:t>Образец текста</a:t>
            </a:r>
          </a:p>
          <a:p>
            <a:pPr lvl="1"/>
            <a:r>
              <a:rPr lang="ru-RU" altLang="zh-CN"/>
              <a:t>Второй уровень</a:t>
            </a:r>
          </a:p>
          <a:p>
            <a:pPr lvl="2"/>
            <a:r>
              <a:rPr lang="ru-RU" altLang="zh-CN"/>
              <a:t>Третий уровень</a:t>
            </a:r>
          </a:p>
          <a:p>
            <a:pPr lvl="3"/>
            <a:r>
              <a:rPr lang="ru-RU" altLang="zh-CN"/>
              <a:t>Четвертый уровень</a:t>
            </a:r>
          </a:p>
          <a:p>
            <a:pPr lvl="4"/>
            <a:r>
              <a:rPr lang="ru-RU" altLang="zh-CN"/>
              <a:t>Пятый уровень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5591176" y="6488114"/>
            <a:ext cx="2712666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50" dirty="0">
                <a:latin typeface="+mn-lt"/>
                <a:ea typeface="+mn-ea"/>
              </a:rPr>
              <a:t>Copyright © </a:t>
            </a:r>
            <a:r>
              <a:rPr lang="en-US" sz="1350" dirty="0" err="1">
                <a:latin typeface="+mn-lt"/>
                <a:ea typeface="+mn-ea"/>
              </a:rPr>
              <a:t>Wondershare</a:t>
            </a:r>
            <a:r>
              <a:rPr lang="en-US" sz="1350" dirty="0">
                <a:latin typeface="+mn-lt"/>
                <a:ea typeface="+mn-ea"/>
              </a:rPr>
              <a:t> Software</a:t>
            </a:r>
            <a:endParaRPr lang="zh-CN" altLang="en-US" sz="1350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87154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lang="zh-CN" altLang="en-US" sz="2400" b="1" kern="1200" dirty="0">
          <a:ln w="9000" cmpd="sng">
            <a:noFill/>
            <a:prstDash val="solid"/>
          </a:ln>
          <a:gradFill>
            <a:gsLst>
              <a:gs pos="0">
                <a:srgbClr val="C00000"/>
              </a:gs>
              <a:gs pos="43000">
                <a:srgbClr val="A20000"/>
              </a:gs>
              <a:gs pos="100000">
                <a:srgbClr val="860000"/>
              </a:gs>
            </a:gsLst>
            <a:lin ang="5400000"/>
          </a:gradFill>
          <a:effectLst>
            <a:reflection blurRad="12700" stA="28000" endPos="45000" dist="1000" dir="5400000" sy="-100000" algn="bl" rotWithShape="0"/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  <a:ea typeface="宋体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  <a:ea typeface="宋体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  <a:ea typeface="宋体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  <a:ea typeface="宋体" charset="-122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  <a:ea typeface="宋体" charset="-122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  <a:ea typeface="宋体" charset="-122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  <a:ea typeface="宋体" charset="-122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57726E-C5E8-47AC-BF79-5BC3F17AFB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2284" y="1212425"/>
            <a:ext cx="6155679" cy="1719197"/>
          </a:xfrm>
        </p:spPr>
        <p:txBody>
          <a:bodyPr>
            <a:normAutofit/>
          </a:bodyPr>
          <a:lstStyle/>
          <a:p>
            <a:r>
              <a:rPr lang="uk-UA" sz="4000" dirty="0"/>
              <a:t>Практичне заняття. Звернення громадян</a:t>
            </a:r>
            <a:endParaRPr lang="ru-UA" sz="4000" dirty="0"/>
          </a:p>
        </p:txBody>
      </p:sp>
    </p:spTree>
    <p:extLst>
      <p:ext uri="{BB962C8B-B14F-4D97-AF65-F5344CB8AC3E}">
        <p14:creationId xmlns:p14="http://schemas.microsoft.com/office/powerpoint/2010/main" val="1642658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C9FA0A-1F09-4B06-BF9C-FA7F06DE8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294" y="1966280"/>
            <a:ext cx="8249412" cy="1462720"/>
          </a:xfrm>
        </p:spPr>
        <p:txBody>
          <a:bodyPr>
            <a:noAutofit/>
          </a:bodyPr>
          <a:lstStyle/>
          <a:p>
            <a:pPr algn="just"/>
            <a:r>
              <a:rPr lang="uk-UA" sz="2800" dirty="0">
                <a:effectLst/>
              </a:rPr>
              <a:t>«Найдорожче в країні – народ, потім уже – влада, а найменшу цінність має правитель»</a:t>
            </a:r>
            <a:endParaRPr lang="ru-UA" sz="2800" dirty="0">
              <a:effectLst/>
            </a:endParaRP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9F80479D-0197-41F4-AB66-1E6973B4C05D}"/>
              </a:ext>
            </a:extLst>
          </p:cNvPr>
          <p:cNvSpPr txBox="1">
            <a:spLocks/>
          </p:cNvSpPr>
          <p:nvPr/>
        </p:nvSpPr>
        <p:spPr>
          <a:xfrm>
            <a:off x="3868143" y="3116740"/>
            <a:ext cx="4932957" cy="62452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2400" b="1" kern="1200" dirty="0">
                <a:ln w="9000" cmpd="sng">
                  <a:noFill/>
                  <a:prstDash val="solid"/>
                </a:ln>
                <a:gradFill>
                  <a:gsLst>
                    <a:gs pos="0">
                      <a:srgbClr val="C00000"/>
                    </a:gs>
                    <a:gs pos="43000">
                      <a:srgbClr val="A20000"/>
                    </a:gs>
                    <a:gs pos="100000">
                      <a:srgbClr val="860000"/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0287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just"/>
            <a:r>
              <a:rPr lang="uk-UA" sz="2800" dirty="0">
                <a:effectLst/>
              </a:rPr>
              <a:t>Мен-Цзи, китайський філософ</a:t>
            </a:r>
            <a:endParaRPr lang="ru-UA" sz="2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83855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F3701D5D-B6EF-4B5F-9EF1-22F667463D82}"/>
              </a:ext>
            </a:extLst>
          </p:cNvPr>
          <p:cNvCxnSpPr>
            <a:stCxn id="4" idx="2"/>
          </p:cNvCxnSpPr>
          <p:nvPr/>
        </p:nvCxnSpPr>
        <p:spPr>
          <a:xfrm>
            <a:off x="2731563" y="2755804"/>
            <a:ext cx="0" cy="743444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888377D5-DDA1-44D2-B7BF-B944368B8D86}"/>
              </a:ext>
            </a:extLst>
          </p:cNvPr>
          <p:cNvSpPr/>
          <p:nvPr/>
        </p:nvSpPr>
        <p:spPr>
          <a:xfrm>
            <a:off x="1481883" y="1585372"/>
            <a:ext cx="2499360" cy="117043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>
                <a:latin typeface="Century Gothic" panose="020B0502020202020204" pitchFamily="34" charset="0"/>
                <a:cs typeface="Times New Roman" panose="02020603050405020304" pitchFamily="18" charset="0"/>
              </a:rPr>
              <a:t>Конституція України</a:t>
            </a: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85D00C09-8D78-4B98-BC53-907FCB2FAD29}"/>
              </a:ext>
            </a:extLst>
          </p:cNvPr>
          <p:cNvSpPr txBox="1">
            <a:spLocks/>
          </p:cNvSpPr>
          <p:nvPr/>
        </p:nvSpPr>
        <p:spPr>
          <a:xfrm>
            <a:off x="1699306" y="170340"/>
            <a:ext cx="5745388" cy="62452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2400" b="1" kern="1200" dirty="0">
                <a:ln w="9000" cmpd="sng">
                  <a:noFill/>
                  <a:prstDash val="solid"/>
                </a:ln>
                <a:gradFill>
                  <a:gsLst>
                    <a:gs pos="0">
                      <a:srgbClr val="C00000"/>
                    </a:gs>
                    <a:gs pos="43000">
                      <a:srgbClr val="A20000"/>
                    </a:gs>
                    <a:gs pos="100000">
                      <a:srgbClr val="860000"/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0287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just"/>
            <a:r>
              <a:rPr lang="uk-UA" sz="3600" dirty="0">
                <a:effectLst/>
              </a:rPr>
              <a:t>Нормативно-правова база</a:t>
            </a:r>
            <a:endParaRPr lang="ru-UA" sz="3600" dirty="0">
              <a:effectLst/>
            </a:endParaRPr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7E371504-0F94-4DEB-AE41-0BE139C1B7D2}"/>
              </a:ext>
            </a:extLst>
          </p:cNvPr>
          <p:cNvSpPr/>
          <p:nvPr/>
        </p:nvSpPr>
        <p:spPr>
          <a:xfrm>
            <a:off x="5541819" y="1585372"/>
            <a:ext cx="2831315" cy="117043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Закон України «Про звернення громадян»</a:t>
            </a:r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67ED6D6D-2E58-452B-A9BD-217784BB7462}"/>
              </a:ext>
            </a:extLst>
          </p:cNvPr>
          <p:cNvSpPr/>
          <p:nvPr/>
        </p:nvSpPr>
        <p:spPr>
          <a:xfrm>
            <a:off x="303736" y="3499248"/>
            <a:ext cx="6829230" cy="2376329"/>
          </a:xfrm>
          <a:prstGeom prst="roundRect">
            <a:avLst>
              <a:gd name="adj" fmla="val 8222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uk-UA" sz="2000" dirty="0"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Стаття 40. Усі мають право направляти індивідуальні чи колективні письмові звернення або особисто звертатися до органів державної влади, органів місцевого самоврядування та посадових і службових осіб цих органів, що зобов'язані розглянути звернення і дати обґрунтовану відповідь у встановлений законом строк.</a:t>
            </a:r>
            <a:endParaRPr lang="ru-UA" sz="2000" dirty="0">
              <a:effectLst/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2521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9838ECDD-7E32-4AE5-AD61-557B133373A4}"/>
              </a:ext>
            </a:extLst>
          </p:cNvPr>
          <p:cNvSpPr/>
          <p:nvPr/>
        </p:nvSpPr>
        <p:spPr>
          <a:xfrm>
            <a:off x="2790767" y="606384"/>
            <a:ext cx="3562466" cy="62468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>
                <a:latin typeface="Century Gothic" panose="020B0502020202020204" pitchFamily="34" charset="0"/>
                <a:cs typeface="Times New Roman" panose="02020603050405020304" pitchFamily="18" charset="0"/>
              </a:rPr>
              <a:t>Звернення громадян</a:t>
            </a:r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01825FF3-BEE6-4972-9BA7-32BC7817A0D8}"/>
              </a:ext>
            </a:extLst>
          </p:cNvPr>
          <p:cNvSpPr/>
          <p:nvPr/>
        </p:nvSpPr>
        <p:spPr>
          <a:xfrm>
            <a:off x="2759496" y="4766753"/>
            <a:ext cx="3625009" cy="881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98438" indent="-198438" algn="ctr">
              <a:buFont typeface="Arial" panose="020B0604020202020204" pitchFamily="34" charset="0"/>
              <a:buChar char="•"/>
            </a:pPr>
            <a:r>
              <a:rPr lang="uk-UA" dirty="0">
                <a:latin typeface="Century Gothic" panose="020B0502020202020204" pitchFamily="34" charset="0"/>
                <a:cs typeface="Times New Roman" panose="02020603050405020304" pitchFamily="18" charset="0"/>
              </a:rPr>
              <a:t>Форма участі громадян в державному управлінні</a:t>
            </a:r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F71453C7-7520-4CAF-830A-F6C8F9558782}"/>
              </a:ext>
            </a:extLst>
          </p:cNvPr>
          <p:cNvSpPr/>
          <p:nvPr/>
        </p:nvSpPr>
        <p:spPr>
          <a:xfrm>
            <a:off x="2254398" y="1567037"/>
            <a:ext cx="4635204" cy="6246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98438" indent="-198438" algn="ctr">
              <a:buFont typeface="Arial" panose="020B0604020202020204" pitchFamily="34" charset="0"/>
              <a:buChar char="•"/>
            </a:pPr>
            <a:r>
              <a:rPr lang="uk-UA" dirty="0">
                <a:latin typeface="Century Gothic" panose="020B0502020202020204" pitchFamily="34" charset="0"/>
                <a:cs typeface="Times New Roman" panose="02020603050405020304" pitchFamily="18" charset="0"/>
              </a:rPr>
              <a:t>Ознака громадянського суспільства</a:t>
            </a:r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791B30E5-D118-4B8C-B12E-B4F21C8BA31D}"/>
              </a:ext>
            </a:extLst>
          </p:cNvPr>
          <p:cNvSpPr/>
          <p:nvPr/>
        </p:nvSpPr>
        <p:spPr>
          <a:xfrm>
            <a:off x="2254398" y="2527690"/>
            <a:ext cx="4635204" cy="9424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98438" indent="-198438" algn="ctr">
              <a:buFont typeface="Arial" panose="020B0604020202020204" pitchFamily="34" charset="0"/>
              <a:buChar char="•"/>
            </a:pPr>
            <a:r>
              <a:rPr lang="uk-UA" dirty="0">
                <a:latin typeface="Century Gothic" panose="020B0502020202020204" pitchFamily="34" charset="0"/>
                <a:cs typeface="Times New Roman" panose="02020603050405020304" pitchFamily="18" charset="0"/>
              </a:rPr>
              <a:t>Форма громадського контролю за діяльністю органів державної влади і місцевого самоврядування</a:t>
            </a:r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681BB705-34AB-4898-A347-4BB030D46C29}"/>
              </a:ext>
            </a:extLst>
          </p:cNvPr>
          <p:cNvSpPr/>
          <p:nvPr/>
        </p:nvSpPr>
        <p:spPr>
          <a:xfrm>
            <a:off x="2759496" y="3806099"/>
            <a:ext cx="3625009" cy="6246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98438" indent="-198438" algn="ctr">
              <a:buFont typeface="Arial" panose="020B0604020202020204" pitchFamily="34" charset="0"/>
              <a:buChar char="•"/>
            </a:pPr>
            <a:r>
              <a:rPr lang="uk-UA" dirty="0">
                <a:latin typeface="Century Gothic" panose="020B0502020202020204" pitchFamily="34" charset="0"/>
                <a:cs typeface="Times New Roman" panose="02020603050405020304" pitchFamily="18" charset="0"/>
              </a:rPr>
              <a:t>Спосіб формування правосвідомості громадян</a:t>
            </a:r>
          </a:p>
        </p:txBody>
      </p:sp>
    </p:spTree>
    <p:extLst>
      <p:ext uri="{BB962C8B-B14F-4D97-AF65-F5344CB8AC3E}">
        <p14:creationId xmlns:p14="http://schemas.microsoft.com/office/powerpoint/2010/main" val="4266794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1" name="Прямая со стрелкой 90">
            <a:extLst>
              <a:ext uri="{FF2B5EF4-FFF2-40B4-BE49-F238E27FC236}">
                <a16:creationId xmlns:a16="http://schemas.microsoft.com/office/drawing/2014/main" id="{33985616-7550-4803-93B9-EF9A169B4D22}"/>
              </a:ext>
            </a:extLst>
          </p:cNvPr>
          <p:cNvCxnSpPr>
            <a:cxnSpLocks/>
          </p:cNvCxnSpPr>
          <p:nvPr/>
        </p:nvCxnSpPr>
        <p:spPr>
          <a:xfrm flipH="1" flipV="1">
            <a:off x="7938552" y="1235123"/>
            <a:ext cx="5675" cy="390425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6" name="Прямая со стрелкой 85">
            <a:extLst>
              <a:ext uri="{FF2B5EF4-FFF2-40B4-BE49-F238E27FC236}">
                <a16:creationId xmlns:a16="http://schemas.microsoft.com/office/drawing/2014/main" id="{5E9005C2-0B7E-40CE-9146-F3997E211C69}"/>
              </a:ext>
            </a:extLst>
          </p:cNvPr>
          <p:cNvCxnSpPr>
            <a:cxnSpLocks/>
          </p:cNvCxnSpPr>
          <p:nvPr/>
        </p:nvCxnSpPr>
        <p:spPr>
          <a:xfrm flipV="1">
            <a:off x="5514262" y="1296938"/>
            <a:ext cx="2103030" cy="167044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>
            <a:extLst>
              <a:ext uri="{FF2B5EF4-FFF2-40B4-BE49-F238E27FC236}">
                <a16:creationId xmlns:a16="http://schemas.microsoft.com/office/drawing/2014/main" id="{F4AED9C3-9BC5-4EDD-BB71-E719F14123E5}"/>
              </a:ext>
            </a:extLst>
          </p:cNvPr>
          <p:cNvCxnSpPr>
            <a:cxnSpLocks/>
          </p:cNvCxnSpPr>
          <p:nvPr/>
        </p:nvCxnSpPr>
        <p:spPr>
          <a:xfrm flipH="1" flipV="1">
            <a:off x="3036785" y="962861"/>
            <a:ext cx="1440878" cy="206311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14AE5233-DC30-41D9-8184-0400ED2BC498}"/>
              </a:ext>
            </a:extLst>
          </p:cNvPr>
          <p:cNvCxnSpPr>
            <a:cxnSpLocks/>
          </p:cNvCxnSpPr>
          <p:nvPr/>
        </p:nvCxnSpPr>
        <p:spPr>
          <a:xfrm flipH="1">
            <a:off x="2595681" y="3429000"/>
            <a:ext cx="1506056" cy="109251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>
            <a:extLst>
              <a:ext uri="{FF2B5EF4-FFF2-40B4-BE49-F238E27FC236}">
                <a16:creationId xmlns:a16="http://schemas.microsoft.com/office/drawing/2014/main" id="{72E91040-D845-4BA3-A097-1B480D356E08}"/>
              </a:ext>
            </a:extLst>
          </p:cNvPr>
          <p:cNvCxnSpPr>
            <a:cxnSpLocks/>
            <a:endCxn id="54" idx="2"/>
          </p:cNvCxnSpPr>
          <p:nvPr/>
        </p:nvCxnSpPr>
        <p:spPr>
          <a:xfrm flipV="1">
            <a:off x="5288042" y="946398"/>
            <a:ext cx="928031" cy="1978491"/>
          </a:xfrm>
          <a:prstGeom prst="straightConnector1">
            <a:avLst/>
          </a:prstGeom>
          <a:ln w="762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>
            <a:extLst>
              <a:ext uri="{FF2B5EF4-FFF2-40B4-BE49-F238E27FC236}">
                <a16:creationId xmlns:a16="http://schemas.microsoft.com/office/drawing/2014/main" id="{3ACDEE8A-3F75-460C-AE22-4F3CF55F23AE}"/>
              </a:ext>
            </a:extLst>
          </p:cNvPr>
          <p:cNvCxnSpPr>
            <a:cxnSpLocks/>
            <a:stCxn id="26" idx="0"/>
          </p:cNvCxnSpPr>
          <p:nvPr/>
        </p:nvCxnSpPr>
        <p:spPr>
          <a:xfrm flipH="1" flipV="1">
            <a:off x="4686904" y="962862"/>
            <a:ext cx="314434" cy="191449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1" name="Прямая со стрелкой 70">
            <a:extLst>
              <a:ext uri="{FF2B5EF4-FFF2-40B4-BE49-F238E27FC236}">
                <a16:creationId xmlns:a16="http://schemas.microsoft.com/office/drawing/2014/main" id="{2345088F-AEE6-49ED-9A69-F3AFA1BDE68C}"/>
              </a:ext>
            </a:extLst>
          </p:cNvPr>
          <p:cNvCxnSpPr>
            <a:cxnSpLocks/>
          </p:cNvCxnSpPr>
          <p:nvPr/>
        </p:nvCxnSpPr>
        <p:spPr>
          <a:xfrm flipH="1">
            <a:off x="3308002" y="3503524"/>
            <a:ext cx="1094746" cy="209805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 стрелкой 72">
            <a:extLst>
              <a:ext uri="{FF2B5EF4-FFF2-40B4-BE49-F238E27FC236}">
                <a16:creationId xmlns:a16="http://schemas.microsoft.com/office/drawing/2014/main" id="{F87DADB9-48AC-48D2-823B-0684E91AE9EC}"/>
              </a:ext>
            </a:extLst>
          </p:cNvPr>
          <p:cNvCxnSpPr>
            <a:cxnSpLocks/>
          </p:cNvCxnSpPr>
          <p:nvPr/>
        </p:nvCxnSpPr>
        <p:spPr>
          <a:xfrm>
            <a:off x="4818069" y="3495035"/>
            <a:ext cx="0" cy="210654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>
            <a:extLst>
              <a:ext uri="{FF2B5EF4-FFF2-40B4-BE49-F238E27FC236}">
                <a16:creationId xmlns:a16="http://schemas.microsoft.com/office/drawing/2014/main" id="{D9ADE17D-8E96-4D64-B515-FEA29549ADC4}"/>
              </a:ext>
            </a:extLst>
          </p:cNvPr>
          <p:cNvCxnSpPr>
            <a:cxnSpLocks/>
          </p:cNvCxnSpPr>
          <p:nvPr/>
        </p:nvCxnSpPr>
        <p:spPr>
          <a:xfrm>
            <a:off x="5145446" y="3503524"/>
            <a:ext cx="1070626" cy="210654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CAD24FB8-C4D2-4FE0-A35C-527F6A28D76E}"/>
              </a:ext>
            </a:extLst>
          </p:cNvPr>
          <p:cNvCxnSpPr>
            <a:cxnSpLocks/>
          </p:cNvCxnSpPr>
          <p:nvPr/>
        </p:nvCxnSpPr>
        <p:spPr>
          <a:xfrm flipH="1" flipV="1">
            <a:off x="3757224" y="2654129"/>
            <a:ext cx="344516" cy="31610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4" name="Прямая со стрелкой 43">
            <a:extLst>
              <a:ext uri="{FF2B5EF4-FFF2-40B4-BE49-F238E27FC236}">
                <a16:creationId xmlns:a16="http://schemas.microsoft.com/office/drawing/2014/main" id="{D5211B32-DD2C-4207-A6E3-4BF977BA70E0}"/>
              </a:ext>
            </a:extLst>
          </p:cNvPr>
          <p:cNvCxnSpPr>
            <a:cxnSpLocks/>
          </p:cNvCxnSpPr>
          <p:nvPr/>
        </p:nvCxnSpPr>
        <p:spPr>
          <a:xfrm flipH="1" flipV="1">
            <a:off x="2595681" y="2141192"/>
            <a:ext cx="580772" cy="33705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7" name="Прямая со стрелкой 46">
            <a:extLst>
              <a:ext uri="{FF2B5EF4-FFF2-40B4-BE49-F238E27FC236}">
                <a16:creationId xmlns:a16="http://schemas.microsoft.com/office/drawing/2014/main" id="{56B2519D-FECF-4F9F-A121-724D66C84856}"/>
              </a:ext>
            </a:extLst>
          </p:cNvPr>
          <p:cNvCxnSpPr>
            <a:cxnSpLocks/>
          </p:cNvCxnSpPr>
          <p:nvPr/>
        </p:nvCxnSpPr>
        <p:spPr>
          <a:xfrm flipH="1">
            <a:off x="2595683" y="2615618"/>
            <a:ext cx="580770" cy="25303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9" name="Прямая со стрелкой 48">
            <a:extLst>
              <a:ext uri="{FF2B5EF4-FFF2-40B4-BE49-F238E27FC236}">
                <a16:creationId xmlns:a16="http://schemas.microsoft.com/office/drawing/2014/main" id="{1192395E-12E8-4AF6-81B2-BA450A70A818}"/>
              </a:ext>
            </a:extLst>
          </p:cNvPr>
          <p:cNvCxnSpPr>
            <a:cxnSpLocks/>
          </p:cNvCxnSpPr>
          <p:nvPr/>
        </p:nvCxnSpPr>
        <p:spPr>
          <a:xfrm flipH="1">
            <a:off x="2612753" y="2544712"/>
            <a:ext cx="816443" cy="116979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6" name="Прямоугольник: скругленные углы 25">
            <a:extLst>
              <a:ext uri="{FF2B5EF4-FFF2-40B4-BE49-F238E27FC236}">
                <a16:creationId xmlns:a16="http://schemas.microsoft.com/office/drawing/2014/main" id="{21FE85EF-433F-41CA-BCDB-B5AC840BDB05}"/>
              </a:ext>
            </a:extLst>
          </p:cNvPr>
          <p:cNvSpPr/>
          <p:nvPr/>
        </p:nvSpPr>
        <p:spPr>
          <a:xfrm>
            <a:off x="4007117" y="2877352"/>
            <a:ext cx="1988441" cy="78387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Звернення громадян</a:t>
            </a:r>
          </a:p>
        </p:txBody>
      </p:sp>
      <p:sp>
        <p:nvSpPr>
          <p:cNvPr id="34" name="Прямоугольник: скругленные углы 33">
            <a:extLst>
              <a:ext uri="{FF2B5EF4-FFF2-40B4-BE49-F238E27FC236}">
                <a16:creationId xmlns:a16="http://schemas.microsoft.com/office/drawing/2014/main" id="{6E9B58C3-1E4E-45DF-8FAA-BCBD0FB7F538}"/>
              </a:ext>
            </a:extLst>
          </p:cNvPr>
          <p:cNvSpPr/>
          <p:nvPr/>
        </p:nvSpPr>
        <p:spPr>
          <a:xfrm>
            <a:off x="315685" y="1871289"/>
            <a:ext cx="2279997" cy="5871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latin typeface="Century Gothic" panose="020B0502020202020204" pitchFamily="34" charset="0"/>
                <a:cs typeface="Times New Roman" panose="02020603050405020304" pitchFamily="18" charset="0"/>
              </a:rPr>
              <a:t>За телефоном гарячої лінії</a:t>
            </a:r>
          </a:p>
        </p:txBody>
      </p:sp>
      <p:sp>
        <p:nvSpPr>
          <p:cNvPr id="35" name="Прямоугольник: скругленные углы 34">
            <a:extLst>
              <a:ext uri="{FF2B5EF4-FFF2-40B4-BE49-F238E27FC236}">
                <a16:creationId xmlns:a16="http://schemas.microsoft.com/office/drawing/2014/main" id="{5D3D5738-2D5B-42C5-9292-3E0839F463DF}"/>
              </a:ext>
            </a:extLst>
          </p:cNvPr>
          <p:cNvSpPr/>
          <p:nvPr/>
        </p:nvSpPr>
        <p:spPr>
          <a:xfrm>
            <a:off x="315685" y="2656842"/>
            <a:ext cx="2279997" cy="5871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latin typeface="Century Gothic" panose="020B0502020202020204" pitchFamily="34" charset="0"/>
                <a:cs typeface="Times New Roman" panose="02020603050405020304" pitchFamily="18" charset="0"/>
              </a:rPr>
              <a:t>Контактні центри</a:t>
            </a:r>
          </a:p>
        </p:txBody>
      </p:sp>
      <p:sp>
        <p:nvSpPr>
          <p:cNvPr id="36" name="Прямоугольник: скругленные углы 35">
            <a:extLst>
              <a:ext uri="{FF2B5EF4-FFF2-40B4-BE49-F238E27FC236}">
                <a16:creationId xmlns:a16="http://schemas.microsoft.com/office/drawing/2014/main" id="{450452CF-284E-40CD-B9B1-5FEC16227531}"/>
              </a:ext>
            </a:extLst>
          </p:cNvPr>
          <p:cNvSpPr/>
          <p:nvPr/>
        </p:nvSpPr>
        <p:spPr>
          <a:xfrm>
            <a:off x="315685" y="3442395"/>
            <a:ext cx="2279997" cy="5871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latin typeface="Century Gothic" panose="020B0502020202020204" pitchFamily="34" charset="0"/>
                <a:cs typeface="Times New Roman" panose="02020603050405020304" pitchFamily="18" charset="0"/>
              </a:rPr>
              <a:t>На прийомі громадян</a:t>
            </a:r>
          </a:p>
        </p:txBody>
      </p:sp>
      <p:sp>
        <p:nvSpPr>
          <p:cNvPr id="37" name="Прямоугольник: скругленные углы 36">
            <a:extLst>
              <a:ext uri="{FF2B5EF4-FFF2-40B4-BE49-F238E27FC236}">
                <a16:creationId xmlns:a16="http://schemas.microsoft.com/office/drawing/2014/main" id="{46E61C68-BEA0-4EC1-8495-CD3589F78228}"/>
              </a:ext>
            </a:extLst>
          </p:cNvPr>
          <p:cNvSpPr/>
          <p:nvPr/>
        </p:nvSpPr>
        <p:spPr>
          <a:xfrm>
            <a:off x="315684" y="4227948"/>
            <a:ext cx="2279997" cy="5871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6213" indent="-176213" algn="ctr">
              <a:buFont typeface="Arial" panose="020B0604020202020204" pitchFamily="34" charset="0"/>
              <a:buChar char="•"/>
            </a:pPr>
            <a:r>
              <a:rPr lang="uk-UA">
                <a:latin typeface="Century Gothic" panose="020B0502020202020204" pitchFamily="34" charset="0"/>
                <a:cs typeface="Times New Roman" panose="02020603050405020304" pitchFamily="18" charset="0"/>
              </a:rPr>
              <a:t>індивідувальні</a:t>
            </a:r>
          </a:p>
          <a:p>
            <a:pPr marL="176213" indent="-176213" algn="ctr">
              <a:buFont typeface="Arial" panose="020B0604020202020204" pitchFamily="34" charset="0"/>
              <a:buChar char="•"/>
            </a:pPr>
            <a:r>
              <a:rPr lang="uk-UA">
                <a:latin typeface="Century Gothic" panose="020B0502020202020204" pitchFamily="34" charset="0"/>
                <a:cs typeface="Times New Roman" panose="02020603050405020304" pitchFamily="18" charset="0"/>
              </a:rPr>
              <a:t>колективні</a:t>
            </a:r>
          </a:p>
        </p:txBody>
      </p:sp>
      <p:sp>
        <p:nvSpPr>
          <p:cNvPr id="42" name="Прямоугольник: скругленные углы 41">
            <a:extLst>
              <a:ext uri="{FF2B5EF4-FFF2-40B4-BE49-F238E27FC236}">
                <a16:creationId xmlns:a16="http://schemas.microsoft.com/office/drawing/2014/main" id="{D93D9469-7DB4-4678-937B-9F934DB732FC}"/>
              </a:ext>
            </a:extLst>
          </p:cNvPr>
          <p:cNvSpPr/>
          <p:nvPr/>
        </p:nvSpPr>
        <p:spPr>
          <a:xfrm>
            <a:off x="3070917" y="2351709"/>
            <a:ext cx="687450" cy="33834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latin typeface="Century Gothic" panose="020B0502020202020204" pitchFamily="34" charset="0"/>
                <a:cs typeface="Times New Roman" panose="02020603050405020304" pitchFamily="18" charset="0"/>
              </a:rPr>
              <a:t>усні</a:t>
            </a:r>
          </a:p>
        </p:txBody>
      </p:sp>
      <p:sp>
        <p:nvSpPr>
          <p:cNvPr id="52" name="Прямоугольник: скругленные углы 51">
            <a:extLst>
              <a:ext uri="{FF2B5EF4-FFF2-40B4-BE49-F238E27FC236}">
                <a16:creationId xmlns:a16="http://schemas.microsoft.com/office/drawing/2014/main" id="{E08BD2C7-AA16-478A-98E7-57E1AA1E9D4E}"/>
              </a:ext>
            </a:extLst>
          </p:cNvPr>
          <p:cNvSpPr/>
          <p:nvPr/>
        </p:nvSpPr>
        <p:spPr>
          <a:xfrm>
            <a:off x="1386245" y="375737"/>
            <a:ext cx="1792383" cy="58712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latin typeface="Century Gothic" panose="020B0502020202020204" pitchFamily="34" charset="0"/>
                <a:cs typeface="Times New Roman" panose="02020603050405020304" pitchFamily="18" charset="0"/>
              </a:rPr>
              <a:t>Пропозиції (зауваження)</a:t>
            </a:r>
          </a:p>
        </p:txBody>
      </p:sp>
      <p:sp>
        <p:nvSpPr>
          <p:cNvPr id="53" name="Прямоугольник: скругленные углы 52">
            <a:extLst>
              <a:ext uri="{FF2B5EF4-FFF2-40B4-BE49-F238E27FC236}">
                <a16:creationId xmlns:a16="http://schemas.microsoft.com/office/drawing/2014/main" id="{4EA5A1AB-41EC-4837-9F87-4819C6519DC2}"/>
              </a:ext>
            </a:extLst>
          </p:cNvPr>
          <p:cNvSpPr/>
          <p:nvPr/>
        </p:nvSpPr>
        <p:spPr>
          <a:xfrm>
            <a:off x="3353063" y="375737"/>
            <a:ext cx="1792383" cy="58712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latin typeface="Century Gothic" panose="020B0502020202020204" pitchFamily="34" charset="0"/>
                <a:cs typeface="Times New Roman" panose="02020603050405020304" pitchFamily="18" charset="0"/>
              </a:rPr>
              <a:t>Заяви (клопотання)</a:t>
            </a:r>
          </a:p>
        </p:txBody>
      </p:sp>
      <p:sp>
        <p:nvSpPr>
          <p:cNvPr id="54" name="Прямоугольник: скругленные углы 53">
            <a:extLst>
              <a:ext uri="{FF2B5EF4-FFF2-40B4-BE49-F238E27FC236}">
                <a16:creationId xmlns:a16="http://schemas.microsoft.com/office/drawing/2014/main" id="{04EA87E0-5074-45A0-9B39-D7729BEF4657}"/>
              </a:ext>
            </a:extLst>
          </p:cNvPr>
          <p:cNvSpPr/>
          <p:nvPr/>
        </p:nvSpPr>
        <p:spPr>
          <a:xfrm>
            <a:off x="5319881" y="359274"/>
            <a:ext cx="1792383" cy="587124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latin typeface="Century Gothic" panose="020B0502020202020204" pitchFamily="34" charset="0"/>
                <a:cs typeface="Times New Roman" panose="02020603050405020304" pitchFamily="18" charset="0"/>
              </a:rPr>
              <a:t>Скарга</a:t>
            </a:r>
          </a:p>
        </p:txBody>
      </p:sp>
      <p:sp>
        <p:nvSpPr>
          <p:cNvPr id="68" name="Прямоугольник: скругленные углы 67">
            <a:extLst>
              <a:ext uri="{FF2B5EF4-FFF2-40B4-BE49-F238E27FC236}">
                <a16:creationId xmlns:a16="http://schemas.microsoft.com/office/drawing/2014/main" id="{2DE1CBB7-8883-48B4-A550-8CE81334E48A}"/>
              </a:ext>
            </a:extLst>
          </p:cNvPr>
          <p:cNvSpPr/>
          <p:nvPr/>
        </p:nvSpPr>
        <p:spPr>
          <a:xfrm>
            <a:off x="1786839" y="5601577"/>
            <a:ext cx="1792383" cy="5871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latin typeface="Century Gothic" panose="020B0502020202020204" pitchFamily="34" charset="0"/>
                <a:cs typeface="Times New Roman" panose="02020603050405020304" pitchFamily="18" charset="0"/>
              </a:rPr>
              <a:t>Поштою, листом</a:t>
            </a:r>
          </a:p>
        </p:txBody>
      </p:sp>
      <p:sp>
        <p:nvSpPr>
          <p:cNvPr id="69" name="Прямоугольник: скругленные углы 68">
            <a:extLst>
              <a:ext uri="{FF2B5EF4-FFF2-40B4-BE49-F238E27FC236}">
                <a16:creationId xmlns:a16="http://schemas.microsoft.com/office/drawing/2014/main" id="{C379BF9A-9A5E-46EE-8A93-84ECA621D81E}"/>
              </a:ext>
            </a:extLst>
          </p:cNvPr>
          <p:cNvSpPr/>
          <p:nvPr/>
        </p:nvSpPr>
        <p:spPr>
          <a:xfrm>
            <a:off x="3721725" y="5601577"/>
            <a:ext cx="1792383" cy="5871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latin typeface="Century Gothic" panose="020B0502020202020204" pitchFamily="34" charset="0"/>
                <a:cs typeface="Times New Roman" panose="02020603050405020304" pitchFamily="18" charset="0"/>
              </a:rPr>
              <a:t>Електронною поштою</a:t>
            </a:r>
          </a:p>
        </p:txBody>
      </p:sp>
      <p:sp>
        <p:nvSpPr>
          <p:cNvPr id="70" name="Прямоугольник: скругленные углы 69">
            <a:extLst>
              <a:ext uri="{FF2B5EF4-FFF2-40B4-BE49-F238E27FC236}">
                <a16:creationId xmlns:a16="http://schemas.microsoft.com/office/drawing/2014/main" id="{C15FAD91-DA5A-4752-9707-8DBCF0B93DEE}"/>
              </a:ext>
            </a:extLst>
          </p:cNvPr>
          <p:cNvSpPr/>
          <p:nvPr/>
        </p:nvSpPr>
        <p:spPr>
          <a:xfrm>
            <a:off x="5742774" y="5601577"/>
            <a:ext cx="1792383" cy="5871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latin typeface="Century Gothic" panose="020B0502020202020204" pitchFamily="34" charset="0"/>
                <a:cs typeface="Times New Roman" panose="02020603050405020304" pitchFamily="18" charset="0"/>
              </a:rPr>
              <a:t>Електронне звернення</a:t>
            </a:r>
          </a:p>
        </p:txBody>
      </p:sp>
      <p:sp>
        <p:nvSpPr>
          <p:cNvPr id="80" name="Прямоугольник: скругленные углы 79">
            <a:extLst>
              <a:ext uri="{FF2B5EF4-FFF2-40B4-BE49-F238E27FC236}">
                <a16:creationId xmlns:a16="http://schemas.microsoft.com/office/drawing/2014/main" id="{DF63C1E5-0FFE-4AD8-A3B2-ED75EF92D381}"/>
              </a:ext>
            </a:extLst>
          </p:cNvPr>
          <p:cNvSpPr/>
          <p:nvPr/>
        </p:nvSpPr>
        <p:spPr>
          <a:xfrm>
            <a:off x="6814995" y="2017570"/>
            <a:ext cx="2219195" cy="5871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latin typeface="Century Gothic" panose="020B0502020202020204" pitchFamily="34" charset="0"/>
                <a:cs typeface="Times New Roman" panose="02020603050405020304" pitchFamily="18" charset="0"/>
              </a:rPr>
              <a:t>Органів державної влади</a:t>
            </a:r>
          </a:p>
        </p:txBody>
      </p:sp>
      <p:sp>
        <p:nvSpPr>
          <p:cNvPr id="81" name="Прямоугольник: скругленные углы 80">
            <a:extLst>
              <a:ext uri="{FF2B5EF4-FFF2-40B4-BE49-F238E27FC236}">
                <a16:creationId xmlns:a16="http://schemas.microsoft.com/office/drawing/2014/main" id="{103B5218-F4A0-4839-B7B0-DE7BAC228146}"/>
              </a:ext>
            </a:extLst>
          </p:cNvPr>
          <p:cNvSpPr/>
          <p:nvPr/>
        </p:nvSpPr>
        <p:spPr>
          <a:xfrm>
            <a:off x="6464937" y="2690055"/>
            <a:ext cx="2569256" cy="6365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latin typeface="Century Gothic" panose="020B0502020202020204" pitchFamily="34" charset="0"/>
                <a:cs typeface="Times New Roman" panose="02020603050405020304" pitchFamily="18" charset="0"/>
              </a:rPr>
              <a:t>Органів місцевого самоврядування</a:t>
            </a:r>
          </a:p>
        </p:txBody>
      </p:sp>
      <p:sp>
        <p:nvSpPr>
          <p:cNvPr id="82" name="Прямоугольник: скругленные углы 81">
            <a:extLst>
              <a:ext uri="{FF2B5EF4-FFF2-40B4-BE49-F238E27FC236}">
                <a16:creationId xmlns:a16="http://schemas.microsoft.com/office/drawing/2014/main" id="{5B512A78-E05C-4484-A395-7ACFE0CE5F02}"/>
              </a:ext>
            </a:extLst>
          </p:cNvPr>
          <p:cNvSpPr/>
          <p:nvPr/>
        </p:nvSpPr>
        <p:spPr>
          <a:xfrm>
            <a:off x="6285955" y="4926560"/>
            <a:ext cx="2748237" cy="4256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latin typeface="Century Gothic" panose="020B0502020202020204" pitchFamily="34" charset="0"/>
                <a:cs typeface="Times New Roman" panose="02020603050405020304" pitchFamily="18" charset="0"/>
              </a:rPr>
              <a:t>Установ, організацій</a:t>
            </a:r>
          </a:p>
        </p:txBody>
      </p:sp>
      <p:sp>
        <p:nvSpPr>
          <p:cNvPr id="83" name="Прямоугольник: скругленные углы 82">
            <a:extLst>
              <a:ext uri="{FF2B5EF4-FFF2-40B4-BE49-F238E27FC236}">
                <a16:creationId xmlns:a16="http://schemas.microsoft.com/office/drawing/2014/main" id="{7E3ADB22-F6E3-40A5-951D-506881FD4F67}"/>
              </a:ext>
            </a:extLst>
          </p:cNvPr>
          <p:cNvSpPr/>
          <p:nvPr/>
        </p:nvSpPr>
        <p:spPr>
          <a:xfrm>
            <a:off x="6587612" y="3823156"/>
            <a:ext cx="2446580" cy="5871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latin typeface="Century Gothic" panose="020B0502020202020204" pitchFamily="34" charset="0"/>
                <a:cs typeface="Times New Roman" panose="02020603050405020304" pitchFamily="18" charset="0"/>
              </a:rPr>
              <a:t>Засобів масової інформації</a:t>
            </a:r>
          </a:p>
        </p:txBody>
      </p:sp>
      <p:sp>
        <p:nvSpPr>
          <p:cNvPr id="84" name="Прямоугольник: скругленные углы 83">
            <a:extLst>
              <a:ext uri="{FF2B5EF4-FFF2-40B4-BE49-F238E27FC236}">
                <a16:creationId xmlns:a16="http://schemas.microsoft.com/office/drawing/2014/main" id="{600044C6-8D33-436C-BD97-84D701E27067}"/>
              </a:ext>
            </a:extLst>
          </p:cNvPr>
          <p:cNvSpPr/>
          <p:nvPr/>
        </p:nvSpPr>
        <p:spPr>
          <a:xfrm>
            <a:off x="6923935" y="3392194"/>
            <a:ext cx="2110257" cy="356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latin typeface="Century Gothic" panose="020B0502020202020204" pitchFamily="34" charset="0"/>
                <a:cs typeface="Times New Roman" panose="02020603050405020304" pitchFamily="18" charset="0"/>
              </a:rPr>
              <a:t>Посадових осіб</a:t>
            </a:r>
          </a:p>
        </p:txBody>
      </p:sp>
      <p:sp>
        <p:nvSpPr>
          <p:cNvPr id="85" name="Прямоугольник: скругленные углы 84">
            <a:extLst>
              <a:ext uri="{FF2B5EF4-FFF2-40B4-BE49-F238E27FC236}">
                <a16:creationId xmlns:a16="http://schemas.microsoft.com/office/drawing/2014/main" id="{95F25C02-809F-4672-9D6B-33CE5D90BECF}"/>
              </a:ext>
            </a:extLst>
          </p:cNvPr>
          <p:cNvSpPr/>
          <p:nvPr/>
        </p:nvSpPr>
        <p:spPr>
          <a:xfrm>
            <a:off x="6330119" y="4484253"/>
            <a:ext cx="2704073" cy="3569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latin typeface="Century Gothic" panose="020B0502020202020204" pitchFamily="34" charset="0"/>
                <a:cs typeface="Times New Roman" panose="02020603050405020304" pitchFamily="18" charset="0"/>
              </a:rPr>
              <a:t>Об’єднань громадян</a:t>
            </a:r>
          </a:p>
        </p:txBody>
      </p:sp>
      <p:sp>
        <p:nvSpPr>
          <p:cNvPr id="89" name="Прямоугольник: скругленные углы 88">
            <a:extLst>
              <a:ext uri="{FF2B5EF4-FFF2-40B4-BE49-F238E27FC236}">
                <a16:creationId xmlns:a16="http://schemas.microsoft.com/office/drawing/2014/main" id="{FF7F2148-2EB9-411E-AE18-EB0F771D037E}"/>
              </a:ext>
            </a:extLst>
          </p:cNvPr>
          <p:cNvSpPr/>
          <p:nvPr/>
        </p:nvSpPr>
        <p:spPr>
          <a:xfrm>
            <a:off x="7617292" y="1176412"/>
            <a:ext cx="645491" cy="41725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latin typeface="Century Gothic" panose="020B0502020202020204" pitchFamily="34" charset="0"/>
                <a:cs typeface="Times New Roman" panose="02020603050405020304" pitchFamily="18" charset="0"/>
              </a:rPr>
              <a:t>До:</a:t>
            </a:r>
          </a:p>
        </p:txBody>
      </p:sp>
    </p:spTree>
    <p:extLst>
      <p:ext uri="{BB962C8B-B14F-4D97-AF65-F5344CB8AC3E}">
        <p14:creationId xmlns:p14="http://schemas.microsoft.com/office/powerpoint/2010/main" val="2879279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2">
            <a:extLst>
              <a:ext uri="{FF2B5EF4-FFF2-40B4-BE49-F238E27FC236}">
                <a16:creationId xmlns:a16="http://schemas.microsoft.com/office/drawing/2014/main" id="{1B67DB5E-B947-48FC-8119-A2A8C7E831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7342714"/>
              </p:ext>
            </p:extLst>
          </p:nvPr>
        </p:nvGraphicFramePr>
        <p:xfrm>
          <a:off x="148045" y="1193074"/>
          <a:ext cx="8847909" cy="40181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8742">
                  <a:extLst>
                    <a:ext uri="{9D8B030D-6E8A-4147-A177-3AD203B41FA5}">
                      <a16:colId xmlns:a16="http://schemas.microsoft.com/office/drawing/2014/main" val="4269480147"/>
                    </a:ext>
                  </a:extLst>
                </a:gridCol>
                <a:gridCol w="6629167">
                  <a:extLst>
                    <a:ext uri="{9D8B030D-6E8A-4147-A177-3AD203B41FA5}">
                      <a16:colId xmlns:a16="http://schemas.microsoft.com/office/drawing/2014/main" val="3246252650"/>
                    </a:ext>
                  </a:extLst>
                </a:gridCol>
              </a:tblGrid>
              <a:tr h="531223">
                <a:tc gridSpan="2">
                  <a:txBody>
                    <a:bodyPr/>
                    <a:lstStyle/>
                    <a:p>
                      <a:pPr algn="ctr"/>
                      <a:r>
                        <a:rPr lang="uk-UA" sz="1800" noProof="0" dirty="0">
                          <a:latin typeface="Century Gothic" panose="020B0502020202020204" pitchFamily="34" charset="0"/>
                        </a:rPr>
                        <a:t>Розгляду</a:t>
                      </a:r>
                      <a:r>
                        <a:rPr lang="ru-RU" sz="1800" dirty="0"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uk-UA" sz="1800" noProof="0" dirty="0">
                          <a:latin typeface="Century Gothic" panose="020B0502020202020204" pitchFamily="34" charset="0"/>
                        </a:rPr>
                        <a:t>підлягають</a:t>
                      </a:r>
                      <a:r>
                        <a:rPr lang="ru-RU" sz="1800" dirty="0"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uk-UA" sz="1800" noProof="0" dirty="0">
                          <a:latin typeface="Century Gothic" panose="020B0502020202020204" pitchFamily="34" charset="0"/>
                        </a:rPr>
                        <a:t>усі</a:t>
                      </a:r>
                      <a:r>
                        <a:rPr lang="ru-RU" sz="1800" dirty="0"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uk-UA" sz="1800" noProof="0" dirty="0">
                          <a:latin typeface="Century Gothic" panose="020B0502020202020204" pitchFamily="34" charset="0"/>
                        </a:rPr>
                        <a:t>звернення</a:t>
                      </a:r>
                      <a:r>
                        <a:rPr lang="ru-RU" sz="1800" dirty="0">
                          <a:latin typeface="Century Gothic" panose="020B0502020202020204" pitchFamily="34" charset="0"/>
                        </a:rPr>
                        <a:t>, </a:t>
                      </a:r>
                      <a:r>
                        <a:rPr lang="uk-UA" sz="1800" noProof="0" dirty="0" err="1">
                          <a:latin typeface="Century Gothic" panose="020B0502020202020204" pitchFamily="34" charset="0"/>
                        </a:rPr>
                        <a:t>окр</a:t>
                      </a:r>
                      <a:r>
                        <a:rPr lang="uk-UA" sz="1800" dirty="0" err="1">
                          <a:latin typeface="Century Gothic" panose="020B0502020202020204" pitchFamily="34" charset="0"/>
                        </a:rPr>
                        <a:t>ім</a:t>
                      </a:r>
                      <a:r>
                        <a:rPr lang="uk-UA" sz="1800" dirty="0">
                          <a:latin typeface="Century Gothic" panose="020B0502020202020204" pitchFamily="34" charset="0"/>
                        </a:rPr>
                        <a:t>:</a:t>
                      </a:r>
                      <a:endParaRPr lang="ru-UA" sz="1800" dirty="0"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ru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276296"/>
                  </a:ext>
                </a:extLst>
              </a:tr>
              <a:tr h="829055">
                <a:tc>
                  <a:txBody>
                    <a:bodyPr/>
                    <a:lstStyle/>
                    <a:p>
                      <a:pPr algn="ctr"/>
                      <a:r>
                        <a:rPr lang="uk-UA" sz="1800" dirty="0">
                          <a:latin typeface="Century Gothic" panose="020B0502020202020204" pitchFamily="34" charset="0"/>
                        </a:rPr>
                        <a:t>Анонімних</a:t>
                      </a:r>
                      <a:endParaRPr lang="ru-UA" sz="1800" dirty="0"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800" dirty="0">
                          <a:latin typeface="Century Gothic" panose="020B0502020202020204" pitchFamily="34" charset="0"/>
                        </a:rPr>
                        <a:t>Письмове звернення без зазначеного місця проживання, не підписане автором (авторами)</a:t>
                      </a:r>
                      <a:endParaRPr lang="ru-UA" sz="1800" dirty="0"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7945694"/>
                  </a:ext>
                </a:extLst>
              </a:tr>
              <a:tr h="829055">
                <a:tc>
                  <a:txBody>
                    <a:bodyPr/>
                    <a:lstStyle/>
                    <a:p>
                      <a:pPr algn="ctr"/>
                      <a:r>
                        <a:rPr lang="uk-UA" sz="1800" dirty="0">
                          <a:latin typeface="Century Gothic" panose="020B0502020202020204" pitchFamily="34" charset="0"/>
                        </a:rPr>
                        <a:t>Повторних</a:t>
                      </a:r>
                      <a:endParaRPr lang="ru-UA" sz="1800" dirty="0"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800" dirty="0">
                          <a:latin typeface="Century Gothic" panose="020B0502020202020204" pitchFamily="34" charset="0"/>
                        </a:rPr>
                        <a:t>Звернення до одного і того самого суб’єкта від одного і того ж громадянина з одного і того ж питання, якщо перше вирішено по суті</a:t>
                      </a:r>
                      <a:endParaRPr lang="ru-UA" sz="1800" dirty="0"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1436598"/>
                  </a:ext>
                </a:extLst>
              </a:tr>
              <a:tr h="829055">
                <a:tc>
                  <a:txBody>
                    <a:bodyPr/>
                    <a:lstStyle/>
                    <a:p>
                      <a:pPr algn="ctr"/>
                      <a:r>
                        <a:rPr lang="uk-UA" sz="1800" dirty="0" err="1">
                          <a:latin typeface="Century Gothic" panose="020B0502020202020204" pitchFamily="34" charset="0"/>
                        </a:rPr>
                        <a:t>Протермінованих</a:t>
                      </a:r>
                      <a:endParaRPr lang="ru-UA" sz="1800" dirty="0"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800" dirty="0">
                          <a:latin typeface="Century Gothic" panose="020B0502020202020204" pitchFamily="34" charset="0"/>
                        </a:rPr>
                        <a:t>Скарги, подані після спливу встановленого </a:t>
                      </a:r>
                      <a:r>
                        <a:rPr lang="uk-UA" sz="1800" u="sng" dirty="0">
                          <a:latin typeface="Century Gothic" panose="020B0502020202020204" pitchFamily="34" charset="0"/>
                        </a:rPr>
                        <a:t>ст.17 Закону №393</a:t>
                      </a:r>
                      <a:r>
                        <a:rPr lang="uk-UA" sz="1800" b="1" u="none" dirty="0"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uk-UA" sz="1800" dirty="0">
                          <a:latin typeface="Century Gothic" panose="020B0502020202020204" pitchFamily="34" charset="0"/>
                        </a:rPr>
                        <a:t>строку</a:t>
                      </a:r>
                      <a:endParaRPr lang="ru-UA" sz="1800" dirty="0"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1158997"/>
                  </a:ext>
                </a:extLst>
              </a:tr>
              <a:tr h="829055">
                <a:tc>
                  <a:txBody>
                    <a:bodyPr/>
                    <a:lstStyle/>
                    <a:p>
                      <a:pPr algn="ctr"/>
                      <a:r>
                        <a:rPr lang="uk-UA" sz="1800" dirty="0">
                          <a:latin typeface="Century Gothic" panose="020B0502020202020204" pitchFamily="34" charset="0"/>
                        </a:rPr>
                        <a:t>Без належного обсягу цивільної дієздатності</a:t>
                      </a:r>
                      <a:endParaRPr lang="ru-UA" sz="1800" dirty="0"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800" dirty="0">
                          <a:latin typeface="Century Gothic" panose="020B0502020202020204" pitchFamily="34" charset="0"/>
                        </a:rPr>
                        <a:t>Подані особами, які визнані судом (і це рішення набуло законної сили) недієздатним</a:t>
                      </a:r>
                      <a:endParaRPr lang="ru-UA" sz="1800" dirty="0"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02525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829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Таблица 5">
            <a:extLst>
              <a:ext uri="{FF2B5EF4-FFF2-40B4-BE49-F238E27FC236}">
                <a16:creationId xmlns:a16="http://schemas.microsoft.com/office/drawing/2014/main" id="{E0CAE6D4-6A13-4890-915C-EE973E10C5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507155"/>
              </p:ext>
            </p:extLst>
          </p:nvPr>
        </p:nvGraphicFramePr>
        <p:xfrm>
          <a:off x="104501" y="1042853"/>
          <a:ext cx="8969832" cy="47891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3968">
                  <a:extLst>
                    <a:ext uri="{9D8B030D-6E8A-4147-A177-3AD203B41FA5}">
                      <a16:colId xmlns:a16="http://schemas.microsoft.com/office/drawing/2014/main" val="1356622460"/>
                    </a:ext>
                  </a:extLst>
                </a:gridCol>
                <a:gridCol w="1195976">
                  <a:extLst>
                    <a:ext uri="{9D8B030D-6E8A-4147-A177-3AD203B41FA5}">
                      <a16:colId xmlns:a16="http://schemas.microsoft.com/office/drawing/2014/main" val="2704386826"/>
                    </a:ext>
                  </a:extLst>
                </a:gridCol>
                <a:gridCol w="1494972">
                  <a:extLst>
                    <a:ext uri="{9D8B030D-6E8A-4147-A177-3AD203B41FA5}">
                      <a16:colId xmlns:a16="http://schemas.microsoft.com/office/drawing/2014/main" val="3331281271"/>
                    </a:ext>
                  </a:extLst>
                </a:gridCol>
                <a:gridCol w="1494972">
                  <a:extLst>
                    <a:ext uri="{9D8B030D-6E8A-4147-A177-3AD203B41FA5}">
                      <a16:colId xmlns:a16="http://schemas.microsoft.com/office/drawing/2014/main" val="2140907397"/>
                    </a:ext>
                  </a:extLst>
                </a:gridCol>
                <a:gridCol w="1657531">
                  <a:extLst>
                    <a:ext uri="{9D8B030D-6E8A-4147-A177-3AD203B41FA5}">
                      <a16:colId xmlns:a16="http://schemas.microsoft.com/office/drawing/2014/main" val="2256766104"/>
                    </a:ext>
                  </a:extLst>
                </a:gridCol>
                <a:gridCol w="1332413">
                  <a:extLst>
                    <a:ext uri="{9D8B030D-6E8A-4147-A177-3AD203B41FA5}">
                      <a16:colId xmlns:a16="http://schemas.microsoft.com/office/drawing/2014/main" val="573286608"/>
                    </a:ext>
                  </a:extLst>
                </a:gridCol>
              </a:tblGrid>
              <a:tr h="544194">
                <a:tc gridSpan="6">
                  <a:txBody>
                    <a:bodyPr/>
                    <a:lstStyle/>
                    <a:p>
                      <a:pPr algn="ctr"/>
                      <a:r>
                        <a:rPr lang="uk-UA" sz="2000" noProof="0" dirty="0">
                          <a:latin typeface="Century Gothic" panose="020B0502020202020204" pitchFamily="34" charset="0"/>
                          <a:cs typeface="Times New Roman" panose="02020603050405020304" pitchFamily="18" charset="0"/>
                        </a:rPr>
                        <a:t>Звернення громадян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ru-RU" sz="2000" dirty="0" err="1">
                          <a:latin typeface="Century Gothic" panose="020B0502020202020204" pitchFamily="34" charset="0"/>
                          <a:cs typeface="Times New Roman" panose="02020603050405020304" pitchFamily="18" charset="0"/>
                        </a:rPr>
                        <a:t>Звернення</a:t>
                      </a:r>
                      <a:r>
                        <a:rPr lang="ru-RU" sz="2000" dirty="0">
                          <a:latin typeface="Century Gothic" panose="020B0502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2000" dirty="0" err="1">
                          <a:latin typeface="Century Gothic" panose="020B0502020202020204" pitchFamily="34" charset="0"/>
                          <a:cs typeface="Times New Roman" panose="02020603050405020304" pitchFamily="18" charset="0"/>
                        </a:rPr>
                        <a:t>громадян</a:t>
                      </a:r>
                      <a:endParaRPr lang="ru-UA" sz="2000" dirty="0">
                        <a:latin typeface="Century Gothic" panose="020B0502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ru-U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U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U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8614255"/>
                  </a:ext>
                </a:extLst>
              </a:tr>
              <a:tr h="849836">
                <a:tc>
                  <a:txBody>
                    <a:bodyPr/>
                    <a:lstStyle/>
                    <a:p>
                      <a:pPr algn="ctr"/>
                      <a:endParaRPr lang="ru-UA" sz="1800" dirty="0"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800" noProof="0" dirty="0">
                          <a:latin typeface="Century Gothic" panose="020B0502020202020204" pitchFamily="34" charset="0"/>
                        </a:rPr>
                        <a:t>Скарга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800" noProof="0" dirty="0">
                          <a:latin typeface="Century Gothic" panose="020B0502020202020204" pitchFamily="34" charset="0"/>
                        </a:rPr>
                        <a:t>Заява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800" noProof="0" dirty="0">
                          <a:latin typeface="Century Gothic" panose="020B0502020202020204" pitchFamily="34" charset="0"/>
                        </a:rPr>
                        <a:t>Пропозиція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800" dirty="0">
                          <a:latin typeface="Century Gothic" panose="020B0502020202020204" pitchFamily="34" charset="0"/>
                        </a:rPr>
                        <a:t>Електронна петиція</a:t>
                      </a:r>
                      <a:endParaRPr lang="ru-UA" sz="1800" dirty="0"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800" dirty="0">
                          <a:latin typeface="Century Gothic" panose="020B0502020202020204" pitchFamily="34" charset="0"/>
                        </a:rPr>
                        <a:t>Запит</a:t>
                      </a:r>
                      <a:endParaRPr lang="ru-UA" sz="1800" dirty="0"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3146636"/>
                  </a:ext>
                </a:extLst>
              </a:tr>
              <a:tr h="836659">
                <a:tc>
                  <a:txBody>
                    <a:bodyPr/>
                    <a:lstStyle/>
                    <a:p>
                      <a:pPr algn="ctr"/>
                      <a:r>
                        <a:rPr lang="uk-UA" sz="1800" dirty="0">
                          <a:latin typeface="Century Gothic" panose="020B0502020202020204" pitchFamily="34" charset="0"/>
                        </a:rPr>
                        <a:t>Суб’єкт розгляду звернення</a:t>
                      </a:r>
                      <a:endParaRPr lang="ru-UA" sz="1800" dirty="0"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UA" sz="1800" dirty="0"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UA" sz="1800" dirty="0"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UA" sz="1800" dirty="0"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UA" sz="1800"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UA" sz="1800" dirty="0"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3777459"/>
                  </a:ext>
                </a:extLst>
              </a:tr>
              <a:tr h="585661">
                <a:tc>
                  <a:txBody>
                    <a:bodyPr/>
                    <a:lstStyle/>
                    <a:p>
                      <a:pPr algn="ctr"/>
                      <a:r>
                        <a:rPr lang="uk-UA" sz="1800" dirty="0">
                          <a:latin typeface="Century Gothic" panose="020B0502020202020204" pitchFamily="34" charset="0"/>
                        </a:rPr>
                        <a:t>Суб’єкт подання</a:t>
                      </a:r>
                      <a:endParaRPr lang="ru-UA" sz="1800" dirty="0"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UA" sz="1800" dirty="0"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UA" sz="1800" dirty="0"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UA" sz="1800" dirty="0"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UA" sz="1800" dirty="0"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UA" sz="1800" dirty="0"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9533319"/>
                  </a:ext>
                </a:extLst>
              </a:tr>
              <a:tr h="1840649">
                <a:tc>
                  <a:txBody>
                    <a:bodyPr/>
                    <a:lstStyle/>
                    <a:p>
                      <a:pPr algn="ctr"/>
                      <a:r>
                        <a:rPr lang="uk-UA" sz="1800" dirty="0">
                          <a:latin typeface="Century Gothic" panose="020B0502020202020204" pitchFamily="34" charset="0"/>
                        </a:rPr>
                        <a:t>Предмет розгляду (питання, що порушено у зверненні)</a:t>
                      </a:r>
                      <a:endParaRPr lang="ru-UA" sz="1800" dirty="0"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UA" sz="1800" dirty="0"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UA" sz="1800" dirty="0"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UA" sz="1800" dirty="0"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UA" sz="1800" dirty="0"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UA" sz="1800" dirty="0"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70658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7716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Тема1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Права і свободи</Template>
  <TotalTime>110</TotalTime>
  <Words>260</Words>
  <Application>Microsoft Office PowerPoint</Application>
  <PresentationFormat>Экран (4:3)</PresentationFormat>
  <Paragraphs>50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Century Gothic</vt:lpstr>
      <vt:lpstr>Тема1</vt:lpstr>
      <vt:lpstr>Практичне заняття. Звернення громадян</vt:lpstr>
      <vt:lpstr>«Найдорожче в країні – народ, потім уже – влада, а найменшу цінність має правитель»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Органи державної влади  в Україні</dc:title>
  <dc:creator>Alex</dc:creator>
  <cp:lastModifiedBy>Ромашко Олександр Григорович</cp:lastModifiedBy>
  <cp:revision>31</cp:revision>
  <dcterms:created xsi:type="dcterms:W3CDTF">2021-12-24T07:47:25Z</dcterms:created>
  <dcterms:modified xsi:type="dcterms:W3CDTF">2022-01-16T16:43:55Z</dcterms:modified>
</cp:coreProperties>
</file>